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 id="2147483679" r:id="rId3"/>
  </p:sldMasterIdLst>
  <p:notesMasterIdLst>
    <p:notesMasterId r:id="rId35"/>
  </p:notesMasterIdLst>
  <p:sldIdLst>
    <p:sldId id="401" r:id="rId4"/>
    <p:sldId id="402" r:id="rId5"/>
    <p:sldId id="403" r:id="rId6"/>
    <p:sldId id="307" r:id="rId7"/>
    <p:sldId id="363" r:id="rId8"/>
    <p:sldId id="400" r:id="rId9"/>
    <p:sldId id="405" r:id="rId10"/>
    <p:sldId id="415" r:id="rId11"/>
    <p:sldId id="419" r:id="rId12"/>
    <p:sldId id="420" r:id="rId13"/>
    <p:sldId id="416" r:id="rId14"/>
    <p:sldId id="421" r:id="rId15"/>
    <p:sldId id="417" r:id="rId16"/>
    <p:sldId id="418" r:id="rId17"/>
    <p:sldId id="404" r:id="rId18"/>
    <p:sldId id="422" r:id="rId19"/>
    <p:sldId id="408" r:id="rId20"/>
    <p:sldId id="423" r:id="rId21"/>
    <p:sldId id="409" r:id="rId22"/>
    <p:sldId id="432" r:id="rId23"/>
    <p:sldId id="426" r:id="rId24"/>
    <p:sldId id="410" r:id="rId25"/>
    <p:sldId id="427" r:id="rId26"/>
    <p:sldId id="428" r:id="rId27"/>
    <p:sldId id="412" r:id="rId28"/>
    <p:sldId id="413" r:id="rId29"/>
    <p:sldId id="425" r:id="rId30"/>
    <p:sldId id="414" r:id="rId31"/>
    <p:sldId id="373" r:id="rId32"/>
    <p:sldId id="399" r:id="rId33"/>
    <p:sldId id="302"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4660"/>
  </p:normalViewPr>
  <p:slideViewPr>
    <p:cSldViewPr snapToGrid="0">
      <p:cViewPr varScale="1">
        <p:scale>
          <a:sx n="89" d="100"/>
          <a:sy n="89" d="100"/>
        </p:scale>
        <p:origin x="108" y="12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74EF9C-A925-46A5-A815-FB8DA4CE9CE3}" type="datetimeFigureOut">
              <a:rPr lang="en-US" smtClean="0"/>
              <a:t>10/28/2020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C2A1F6-6E72-4E0D-B0AF-A22E92F6448E}" type="slidenum">
              <a:rPr lang="en-US" smtClean="0"/>
              <a:t>‹#›</a:t>
            </a:fld>
            <a:endParaRPr lang="en-US"/>
          </a:p>
        </p:txBody>
      </p:sp>
    </p:spTree>
    <p:extLst>
      <p:ext uri="{BB962C8B-B14F-4D97-AF65-F5344CB8AC3E}">
        <p14:creationId xmlns:p14="http://schemas.microsoft.com/office/powerpoint/2010/main" val="382028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1325" y="685800"/>
            <a:ext cx="6097588"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54800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kern="1200" baseline="0" dirty="0">
              <a:solidFill>
                <a:schemeClr val="tx1"/>
              </a:solidFill>
              <a:effectLst/>
              <a:latin typeface="+mn-lt"/>
              <a:ea typeface="+mn-ea"/>
              <a:cs typeface="+mn-cs"/>
            </a:endParaRPr>
          </a:p>
          <a:p>
            <a:endParaRPr lang="en-US" dirty="0"/>
          </a:p>
        </p:txBody>
      </p:sp>
    </p:spTree>
    <p:extLst>
      <p:ext uri="{BB962C8B-B14F-4D97-AF65-F5344CB8AC3E}">
        <p14:creationId xmlns:p14="http://schemas.microsoft.com/office/powerpoint/2010/main" val="726460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10783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FA9A8-E5C6-48E6-912D-0B48F79F79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76B149-3984-4A44-9701-AF3515DE85F3}"/>
              </a:ext>
            </a:extLst>
          </p:cNvPr>
          <p:cNvSpPr>
            <a:spLocks noGrp="1"/>
          </p:cNvSpPr>
          <p:nvPr>
            <p:ph type="subTitle" idx="1"/>
          </p:nvPr>
        </p:nvSpPr>
        <p:spPr>
          <a:xfrm>
            <a:off x="1524000" y="3602037"/>
            <a:ext cx="9144000" cy="1655763"/>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6AF594-49CF-4F10-A1FE-FC045B17E6A1}"/>
              </a:ext>
            </a:extLst>
          </p:cNvPr>
          <p:cNvSpPr>
            <a:spLocks noGrp="1"/>
          </p:cNvSpPr>
          <p:nvPr>
            <p:ph type="dt" sz="half" idx="10"/>
          </p:nvPr>
        </p:nvSpPr>
        <p:spPr/>
        <p:txBody>
          <a:bodyPr/>
          <a:lstStyle/>
          <a:p>
            <a:fld id="{8D79009D-A1AD-47E0-B475-ED64FF0B3D43}" type="datetimeFigureOut">
              <a:rPr lang="en-US" smtClean="0"/>
              <a:t>10/28/2020</a:t>
            </a:fld>
            <a:endParaRPr lang="en-US" dirty="0"/>
          </a:p>
        </p:txBody>
      </p:sp>
      <p:sp>
        <p:nvSpPr>
          <p:cNvPr id="5" name="Footer Placeholder 4">
            <a:extLst>
              <a:ext uri="{FF2B5EF4-FFF2-40B4-BE49-F238E27FC236}">
                <a16:creationId xmlns:a16="http://schemas.microsoft.com/office/drawing/2014/main" id="{3AA4661E-AF4F-4AF2-BBFC-6591CF44CC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F2B6212-D136-43E8-B4A9-9BA359FFA1A9}"/>
              </a:ext>
            </a:extLst>
          </p:cNvPr>
          <p:cNvSpPr>
            <a:spLocks noGrp="1"/>
          </p:cNvSpPr>
          <p:nvPr>
            <p:ph type="sldNum" sz="quarter" idx="12"/>
          </p:nvPr>
        </p:nvSpPr>
        <p:spPr/>
        <p:txBody>
          <a:bodyPr/>
          <a:lstStyle/>
          <a:p>
            <a:fld id="{15E994C2-78C3-427D-BDF4-B8C9744D7DA6}" type="slidenum">
              <a:rPr lang="en-US" smtClean="0"/>
              <a:t>‹#›</a:t>
            </a:fld>
            <a:endParaRPr lang="en-US" dirty="0"/>
          </a:p>
        </p:txBody>
      </p:sp>
    </p:spTree>
    <p:extLst>
      <p:ext uri="{BB962C8B-B14F-4D97-AF65-F5344CB8AC3E}">
        <p14:creationId xmlns:p14="http://schemas.microsoft.com/office/powerpoint/2010/main" val="161069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A60246-B5C1-464D-BC2F-1EFA335AE6AB}"/>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3" name="Footer Placeholder 2">
            <a:extLst>
              <a:ext uri="{FF2B5EF4-FFF2-40B4-BE49-F238E27FC236}">
                <a16:creationId xmlns:a16="http://schemas.microsoft.com/office/drawing/2014/main" id="{14547304-2766-4B04-A076-18AA3CEDF0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A0D898-BDCE-4DBB-86C0-F053F28B3A9F}"/>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4137861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4D161-9DF1-4AC1-AF72-B64183EA7F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25D365-D32D-461C-94C0-B5E2BE1E74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6310FB-ECDB-4751-8885-84FA6473CB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934073-F1A4-4FA3-83E3-B3DDED438842}"/>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6" name="Footer Placeholder 5">
            <a:extLst>
              <a:ext uri="{FF2B5EF4-FFF2-40B4-BE49-F238E27FC236}">
                <a16:creationId xmlns:a16="http://schemas.microsoft.com/office/drawing/2014/main" id="{A1F98091-50EC-489E-9F07-A7AEE522B6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6A09C9-9536-4EFA-B39E-F0608F1F08C1}"/>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3754191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6E498-AEA8-4252-B3CC-C949B5F089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B022DB-E5FD-4903-9D9D-C6C8220CA5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83114D-BD6F-401E-9F47-D995D39042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8C4579-235C-4E14-8693-F32C167BC89C}"/>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6" name="Footer Placeholder 5">
            <a:extLst>
              <a:ext uri="{FF2B5EF4-FFF2-40B4-BE49-F238E27FC236}">
                <a16:creationId xmlns:a16="http://schemas.microsoft.com/office/drawing/2014/main" id="{8FAFF6CF-2FAB-43D8-A4AA-27672ED735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569AA0-AEBC-4C07-B65C-AFA9C152C250}"/>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1548433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D99E-3160-4E42-88DA-FF64F3BA19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E4E267-CCE1-4F81-87A6-90F487286F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7D2EE2-2771-49F8-937B-CFBF2C9D2CC8}"/>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5" name="Footer Placeholder 4">
            <a:extLst>
              <a:ext uri="{FF2B5EF4-FFF2-40B4-BE49-F238E27FC236}">
                <a16:creationId xmlns:a16="http://schemas.microsoft.com/office/drawing/2014/main" id="{ABAEFBCF-7DC2-4B9E-94BF-C57DD14FBB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FFC902-26DF-43E5-8918-D0301174DCAF}"/>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2404542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68BC93-3960-4A8D-9CA3-759089B24E5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DFD641-33EE-4CFB-99CC-0093D7BD30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5052BD-C015-4300-828C-3830F495C5F1}"/>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5" name="Footer Placeholder 4">
            <a:extLst>
              <a:ext uri="{FF2B5EF4-FFF2-40B4-BE49-F238E27FC236}">
                <a16:creationId xmlns:a16="http://schemas.microsoft.com/office/drawing/2014/main" id="{80C28C1C-2CC4-4E51-BF28-4CCA4790B4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0CE4C-852B-47FA-AFC3-D68F4F22D365}"/>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661929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body">
    <p:spTree>
      <p:nvGrpSpPr>
        <p:cNvPr id="1" name="Shape 16"/>
        <p:cNvGrpSpPr/>
        <p:nvPr/>
      </p:nvGrpSpPr>
      <p:grpSpPr>
        <a:xfrm>
          <a:off x="0" y="0"/>
          <a:ext cx="0" cy="0"/>
          <a:chOff x="0" y="0"/>
          <a:chExt cx="0" cy="0"/>
        </a:xfrm>
      </p:grpSpPr>
      <p:sp>
        <p:nvSpPr>
          <p:cNvPr id="5" name="Shape 85"/>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dirty="0">
              <a:solidFill>
                <a:srgbClr val="CCCCCC"/>
              </a:solidFill>
            </a:endParaRPr>
          </a:p>
        </p:txBody>
      </p:sp>
      <p:sp>
        <p:nvSpPr>
          <p:cNvPr id="6" name="Shape 86"/>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pic>
        <p:nvPicPr>
          <p:cNvPr id="8" name="Shape 79"/>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3" name="Text Placeholder 2"/>
          <p:cNvSpPr>
            <a:spLocks noGrp="1" noChangeAspect="1"/>
          </p:cNvSpPr>
          <p:nvPr>
            <p:ph type="body" sz="quarter" idx="13" hasCustomPrompt="1"/>
          </p:nvPr>
        </p:nvSpPr>
        <p:spPr>
          <a:xfrm>
            <a:off x="415600" y="42042"/>
            <a:ext cx="11007000" cy="600591"/>
          </a:xfrm>
        </p:spPr>
        <p:txBody>
          <a:bodyPr anchor="ctr"/>
          <a:lstStyle>
            <a:lvl1pPr>
              <a:defRPr sz="4267" b="1">
                <a:solidFill>
                  <a:schemeClr val="accent6"/>
                </a:solidFill>
              </a:defRPr>
            </a:lvl1pPr>
          </a:lstStyle>
          <a:p>
            <a:pPr lvl="0"/>
            <a:r>
              <a:rPr lang="en-US" dirty="0"/>
              <a:t>Heading</a:t>
            </a:r>
          </a:p>
        </p:txBody>
      </p:sp>
      <p:sp>
        <p:nvSpPr>
          <p:cNvPr id="4" name="Text Placeholder 3"/>
          <p:cNvSpPr>
            <a:spLocks noGrp="1"/>
          </p:cNvSpPr>
          <p:nvPr>
            <p:ph type="body" sz="quarter" idx="14" hasCustomPrompt="1"/>
          </p:nvPr>
        </p:nvSpPr>
        <p:spPr>
          <a:xfrm>
            <a:off x="554182" y="1536701"/>
            <a:ext cx="11059887" cy="4290484"/>
          </a:xfrm>
        </p:spPr>
        <p:txBody>
          <a:bodyPr/>
          <a:lstStyle>
            <a:lvl1pPr marL="457189" indent="-457189" defTabSz="609585">
              <a:buFont typeface="Arial" charset="0"/>
              <a:buChar char="•"/>
              <a:tabLst>
                <a:tab pos="609585" algn="l"/>
              </a:tabLst>
              <a:defRPr sz="32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add text</a:t>
            </a:r>
          </a:p>
          <a:p>
            <a:pPr lvl="1"/>
            <a:endParaRPr lang="en-US" dirty="0"/>
          </a:p>
        </p:txBody>
      </p:sp>
      <p:sp>
        <p:nvSpPr>
          <p:cNvPr id="11"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3015825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body">
    <p:spTree>
      <p:nvGrpSpPr>
        <p:cNvPr id="1" name="Shape 16"/>
        <p:cNvGrpSpPr/>
        <p:nvPr/>
      </p:nvGrpSpPr>
      <p:grpSpPr>
        <a:xfrm>
          <a:off x="0" y="0"/>
          <a:ext cx="0" cy="0"/>
          <a:chOff x="0" y="0"/>
          <a:chExt cx="0" cy="0"/>
        </a:xfrm>
      </p:grpSpPr>
      <p:sp>
        <p:nvSpPr>
          <p:cNvPr id="5" name="Shape 85">
            <a:extLst>
              <a:ext uri="{C183D7F6-B498-43B3-948B-1728B52AA6E4}">
                <adec:decorative xmlns:adec="http://schemas.microsoft.com/office/drawing/2017/decorative" val="1"/>
              </a:ext>
            </a:extLst>
          </p:cNvPr>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a:solidFill>
                <a:srgbClr val="CCCCCC"/>
              </a:solidFill>
            </a:endParaRPr>
          </a:p>
        </p:txBody>
      </p:sp>
      <p:sp>
        <p:nvSpPr>
          <p:cNvPr id="6" name="Shape 86">
            <a:extLst>
              <a:ext uri="{C183D7F6-B498-43B3-948B-1728B52AA6E4}">
                <adec:decorative xmlns:adec="http://schemas.microsoft.com/office/drawing/2017/decorative" val="1"/>
              </a:ext>
            </a:extLst>
          </p:cNvPr>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sp>
        <p:nvSpPr>
          <p:cNvPr id="4" name="Text Placeholder 3"/>
          <p:cNvSpPr>
            <a:spLocks noGrp="1"/>
          </p:cNvSpPr>
          <p:nvPr>
            <p:ph type="body" sz="quarter" idx="14" hasCustomPrompt="1"/>
          </p:nvPr>
        </p:nvSpPr>
        <p:spPr>
          <a:xfrm>
            <a:off x="554182" y="1536701"/>
            <a:ext cx="11059887" cy="4290484"/>
          </a:xfrm>
        </p:spPr>
        <p:txBody>
          <a:bodyPr/>
          <a:lstStyle>
            <a:lvl1pPr marL="457189" indent="-457189" defTabSz="609585">
              <a:buFont typeface="Arial" charset="0"/>
              <a:buChar char="•"/>
              <a:tabLst>
                <a:tab pos="609585" algn="l"/>
              </a:tabLst>
              <a:defRPr sz="32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a:t>Click to add text</a:t>
            </a:r>
          </a:p>
          <a:p>
            <a:pPr lvl="1"/>
            <a:endParaRPr lang="en-US"/>
          </a:p>
        </p:txBody>
      </p:sp>
      <p:sp>
        <p:nvSpPr>
          <p:cNvPr id="11"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a:p>
        </p:txBody>
      </p:sp>
      <p:sp>
        <p:nvSpPr>
          <p:cNvPr id="9" name="Title 19">
            <a:extLst>
              <a:ext uri="{FF2B5EF4-FFF2-40B4-BE49-F238E27FC236}">
                <a16:creationId xmlns:a16="http://schemas.microsoft.com/office/drawing/2014/main" id="{E2542D53-2015-F643-98BD-00C14E77DA50}"/>
              </a:ext>
            </a:extLst>
          </p:cNvPr>
          <p:cNvSpPr>
            <a:spLocks noGrp="1"/>
          </p:cNvSpPr>
          <p:nvPr>
            <p:ph type="title"/>
          </p:nvPr>
        </p:nvSpPr>
        <p:spPr>
          <a:xfrm>
            <a:off x="178067" y="11141"/>
            <a:ext cx="11360800" cy="763600"/>
          </a:xfrm>
        </p:spPr>
        <p:txBody>
          <a:bodyPr/>
          <a:lstStyle>
            <a:lvl1pPr>
              <a:defRPr sz="3200" b="1">
                <a:solidFill>
                  <a:schemeClr val="accent6"/>
                </a:solidFill>
              </a:defRPr>
            </a:lvl1pPr>
          </a:lstStyle>
          <a:p>
            <a:r>
              <a:rPr lang="en-US"/>
              <a:t>Click to edit Master title style</a:t>
            </a:r>
          </a:p>
        </p:txBody>
      </p:sp>
      <p:pic>
        <p:nvPicPr>
          <p:cNvPr id="10" name="Shape 79">
            <a:extLst>
              <a:ext uri="{FF2B5EF4-FFF2-40B4-BE49-F238E27FC236}">
                <a16:creationId xmlns:a16="http://schemas.microsoft.com/office/drawing/2014/main" id="{844A2702-6C72-F44E-9080-751A1208776A}"/>
              </a:ext>
            </a:extLst>
          </p:cNvPr>
          <p:cNvPicPr preferRelativeResize="0"/>
          <p:nvPr userDrawn="1"/>
        </p:nvPicPr>
        <p:blipFill rotWithShape="1">
          <a:blip r:embed="rId2">
            <a:alphaModFix/>
          </a:blip>
          <a:srcRect t="-1" b="24635"/>
          <a:stretch/>
        </p:blipFill>
        <p:spPr>
          <a:xfrm>
            <a:off x="178067" y="6218013"/>
            <a:ext cx="1352599" cy="492336"/>
          </a:xfrm>
          <a:prstGeom prst="rect">
            <a:avLst/>
          </a:prstGeom>
          <a:noFill/>
          <a:ln>
            <a:noFill/>
          </a:ln>
        </p:spPr>
      </p:pic>
    </p:spTree>
    <p:extLst>
      <p:ext uri="{BB962C8B-B14F-4D97-AF65-F5344CB8AC3E}">
        <p14:creationId xmlns:p14="http://schemas.microsoft.com/office/powerpoint/2010/main" val="192047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and body">
    <p:spTree>
      <p:nvGrpSpPr>
        <p:cNvPr id="1" name="Shape 16"/>
        <p:cNvGrpSpPr/>
        <p:nvPr/>
      </p:nvGrpSpPr>
      <p:grpSpPr>
        <a:xfrm>
          <a:off x="0" y="0"/>
          <a:ext cx="0" cy="0"/>
          <a:chOff x="0" y="0"/>
          <a:chExt cx="0" cy="0"/>
        </a:xfrm>
      </p:grpSpPr>
      <p:sp>
        <p:nvSpPr>
          <p:cNvPr id="5" name="Shape 85">
            <a:extLst>
              <a:ext uri="{C183D7F6-B498-43B3-948B-1728B52AA6E4}">
                <adec:decorative xmlns:adec="http://schemas.microsoft.com/office/drawing/2017/decorative" val="1"/>
              </a:ext>
            </a:extLst>
          </p:cNvPr>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a:solidFill>
                <a:srgbClr val="CCCCCC"/>
              </a:solidFill>
            </a:endParaRPr>
          </a:p>
        </p:txBody>
      </p:sp>
      <p:sp>
        <p:nvSpPr>
          <p:cNvPr id="6" name="Shape 86">
            <a:extLst>
              <a:ext uri="{C183D7F6-B498-43B3-948B-1728B52AA6E4}">
                <adec:decorative xmlns:adec="http://schemas.microsoft.com/office/drawing/2017/decorative" val="1"/>
              </a:ext>
            </a:extLst>
          </p:cNvPr>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sp>
        <p:nvSpPr>
          <p:cNvPr id="4" name="Text Placeholder 3"/>
          <p:cNvSpPr>
            <a:spLocks noGrp="1"/>
          </p:cNvSpPr>
          <p:nvPr>
            <p:ph type="body" sz="quarter" idx="14" hasCustomPrompt="1"/>
          </p:nvPr>
        </p:nvSpPr>
        <p:spPr>
          <a:xfrm>
            <a:off x="554182" y="1536701"/>
            <a:ext cx="11059887" cy="4290484"/>
          </a:xfrm>
        </p:spPr>
        <p:txBody>
          <a:bodyPr/>
          <a:lstStyle>
            <a:lvl1pPr marL="457189" indent="-457189" defTabSz="609585">
              <a:buFont typeface="Arial" charset="0"/>
              <a:buChar char="•"/>
              <a:tabLst>
                <a:tab pos="609585" algn="l"/>
              </a:tabLst>
              <a:defRPr sz="32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a:t>Click to add text</a:t>
            </a:r>
          </a:p>
          <a:p>
            <a:pPr lvl="1"/>
            <a:endParaRPr lang="en-US"/>
          </a:p>
        </p:txBody>
      </p:sp>
      <p:sp>
        <p:nvSpPr>
          <p:cNvPr id="11"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a:p>
        </p:txBody>
      </p:sp>
      <p:sp>
        <p:nvSpPr>
          <p:cNvPr id="9" name="Title 19">
            <a:extLst>
              <a:ext uri="{FF2B5EF4-FFF2-40B4-BE49-F238E27FC236}">
                <a16:creationId xmlns:a16="http://schemas.microsoft.com/office/drawing/2014/main" id="{E2542D53-2015-F643-98BD-00C14E77DA50}"/>
              </a:ext>
            </a:extLst>
          </p:cNvPr>
          <p:cNvSpPr>
            <a:spLocks noGrp="1"/>
          </p:cNvSpPr>
          <p:nvPr>
            <p:ph type="title"/>
          </p:nvPr>
        </p:nvSpPr>
        <p:spPr>
          <a:xfrm>
            <a:off x="178067" y="11141"/>
            <a:ext cx="11360800" cy="763600"/>
          </a:xfrm>
        </p:spPr>
        <p:txBody>
          <a:bodyPr/>
          <a:lstStyle>
            <a:lvl1pPr>
              <a:defRPr sz="3200" b="1">
                <a:solidFill>
                  <a:schemeClr val="accent6"/>
                </a:solidFill>
              </a:defRPr>
            </a:lvl1pPr>
          </a:lstStyle>
          <a:p>
            <a:r>
              <a:rPr lang="en-US"/>
              <a:t>Click to edit Master title style</a:t>
            </a:r>
          </a:p>
        </p:txBody>
      </p:sp>
      <p:pic>
        <p:nvPicPr>
          <p:cNvPr id="10" name="Shape 79">
            <a:extLst>
              <a:ext uri="{FF2B5EF4-FFF2-40B4-BE49-F238E27FC236}">
                <a16:creationId xmlns:a16="http://schemas.microsoft.com/office/drawing/2014/main" id="{844A2702-6C72-F44E-9080-751A1208776A}"/>
              </a:ext>
            </a:extLst>
          </p:cNvPr>
          <p:cNvPicPr preferRelativeResize="0"/>
          <p:nvPr userDrawn="1"/>
        </p:nvPicPr>
        <p:blipFill rotWithShape="1">
          <a:blip r:embed="rId2">
            <a:alphaModFix/>
          </a:blip>
          <a:srcRect t="-1" b="24635"/>
          <a:stretch/>
        </p:blipFill>
        <p:spPr>
          <a:xfrm>
            <a:off x="178067" y="6218013"/>
            <a:ext cx="1352599" cy="492336"/>
          </a:xfrm>
          <a:prstGeom prst="rect">
            <a:avLst/>
          </a:prstGeom>
          <a:noFill/>
          <a:ln>
            <a:noFill/>
          </a:ln>
        </p:spPr>
      </p:pic>
    </p:spTree>
    <p:extLst>
      <p:ext uri="{BB962C8B-B14F-4D97-AF65-F5344CB8AC3E}">
        <p14:creationId xmlns:p14="http://schemas.microsoft.com/office/powerpoint/2010/main" val="1562171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9"/>
        <p:cNvGrpSpPr/>
        <p:nvPr/>
      </p:nvGrpSpPr>
      <p:grpSpPr>
        <a:xfrm>
          <a:off x="0" y="0"/>
          <a:ext cx="0" cy="0"/>
          <a:chOff x="0" y="0"/>
          <a:chExt cx="0" cy="0"/>
        </a:xfrm>
      </p:grpSpPr>
      <p:sp>
        <p:nvSpPr>
          <p:cNvPr id="5" name="Shape 54"/>
          <p:cNvSpPr/>
          <p:nvPr userDrawn="1"/>
        </p:nvSpPr>
        <p:spPr>
          <a:xfrm>
            <a:off x="0" y="2644130"/>
            <a:ext cx="6773600" cy="965196"/>
          </a:xfrm>
          <a:prstGeom prst="rect">
            <a:avLst/>
          </a:prstGeom>
          <a:solidFill>
            <a:schemeClr val="accent3"/>
          </a:solidFill>
          <a:ln>
            <a:noFill/>
          </a:ln>
        </p:spPr>
        <p:txBody>
          <a:bodyPr lIns="121900" tIns="121900" rIns="121900" bIns="121900" anchor="ctr" anchorCtr="0">
            <a:noAutofit/>
          </a:bodyPr>
          <a:lstStyle/>
          <a:p>
            <a:pPr lvl="0">
              <a:spcBef>
                <a:spcPts val="0"/>
              </a:spcBef>
              <a:buNone/>
            </a:pPr>
            <a:endParaRPr sz="2400" dirty="0">
              <a:solidFill>
                <a:srgbClr val="00B0F0"/>
              </a:solidFill>
            </a:endParaRPr>
          </a:p>
        </p:txBody>
      </p:sp>
      <p:sp>
        <p:nvSpPr>
          <p:cNvPr id="8" name="Shape 59"/>
          <p:cNvSpPr/>
          <p:nvPr userDrawn="1"/>
        </p:nvSpPr>
        <p:spPr>
          <a:xfrm>
            <a:off x="0" y="3742027"/>
            <a:ext cx="6217920" cy="1328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pic>
        <p:nvPicPr>
          <p:cNvPr id="9" name="Shape 61"/>
          <p:cNvPicPr preferRelativeResize="0"/>
          <p:nvPr userDrawn="1"/>
        </p:nvPicPr>
        <p:blipFill>
          <a:blip r:embed="rId2">
            <a:alphaModFix/>
          </a:blip>
          <a:stretch>
            <a:fillRect/>
          </a:stretch>
        </p:blipFill>
        <p:spPr>
          <a:xfrm>
            <a:off x="600267" y="5012165"/>
            <a:ext cx="2841133" cy="1372200"/>
          </a:xfrm>
          <a:prstGeom prst="rect">
            <a:avLst/>
          </a:prstGeom>
          <a:noFill/>
          <a:ln>
            <a:noFill/>
          </a:ln>
        </p:spPr>
      </p:pic>
      <p:sp>
        <p:nvSpPr>
          <p:cNvPr id="3" name="Text Placeholder 2"/>
          <p:cNvSpPr>
            <a:spLocks noGrp="1" noChangeAspect="1"/>
          </p:cNvSpPr>
          <p:nvPr>
            <p:ph type="body" sz="quarter" idx="10" hasCustomPrompt="1"/>
          </p:nvPr>
        </p:nvSpPr>
        <p:spPr>
          <a:xfrm>
            <a:off x="550333" y="654051"/>
            <a:ext cx="8800700" cy="1904468"/>
          </a:xfrm>
        </p:spPr>
        <p:txBody>
          <a:bodyPr anchor="b"/>
          <a:lstStyle>
            <a:lvl1pPr>
              <a:lnSpc>
                <a:spcPct val="100000"/>
              </a:lnSpc>
              <a:spcAft>
                <a:spcPts val="0"/>
              </a:spcAft>
              <a:defRPr sz="6667" b="1">
                <a:solidFill>
                  <a:srgbClr val="0070C0"/>
                </a:solidFill>
              </a:defRPr>
            </a:lvl1pPr>
          </a:lstStyle>
          <a:p>
            <a:pPr lvl="0"/>
            <a:r>
              <a:rPr lang="en-US" dirty="0"/>
              <a:t>HEADING</a:t>
            </a:r>
          </a:p>
        </p:txBody>
      </p:sp>
      <p:sp>
        <p:nvSpPr>
          <p:cNvPr id="16" name="Text Placeholder 15"/>
          <p:cNvSpPr>
            <a:spLocks noGrp="1" noChangeAspect="1"/>
          </p:cNvSpPr>
          <p:nvPr>
            <p:ph type="body" sz="quarter" idx="11" hasCustomPrompt="1"/>
          </p:nvPr>
        </p:nvSpPr>
        <p:spPr>
          <a:xfrm>
            <a:off x="550333" y="2732617"/>
            <a:ext cx="6157384" cy="810683"/>
          </a:xfrm>
        </p:spPr>
        <p:txBody>
          <a:bodyPr anchor="ctr"/>
          <a:lstStyle>
            <a:lvl1pPr rtl="0">
              <a:spcBef>
                <a:spcPts val="0"/>
              </a:spcBef>
              <a:buNone/>
              <a:defRPr lang="en" sz="2400" dirty="0">
                <a:solidFill>
                  <a:srgbClr val="FFFFFF"/>
                </a:solidFill>
                <a:ea typeface="Open Sans"/>
                <a:cs typeface="Open Sans"/>
                <a:sym typeface="Open Sans"/>
              </a:defRPr>
            </a:lvl1pPr>
          </a:lstStyle>
          <a:p>
            <a:pPr lvl="0" rtl="0">
              <a:spcBef>
                <a:spcPts val="0"/>
              </a:spcBef>
              <a:buNone/>
            </a:pPr>
            <a:r>
              <a:rPr lang="en-US" sz="2667" dirty="0">
                <a:solidFill>
                  <a:srgbClr val="FFFFFF"/>
                </a:solidFill>
                <a:latin typeface="+mn-lt"/>
                <a:ea typeface="Open Sans"/>
                <a:cs typeface="Open Sans"/>
                <a:sym typeface="Open Sans"/>
              </a:rPr>
              <a:t>SUBHEAD</a:t>
            </a:r>
            <a:endParaRPr lang="en" sz="2667" dirty="0">
              <a:solidFill>
                <a:srgbClr val="FFFFFF"/>
              </a:solidFill>
              <a:latin typeface="+mn-lt"/>
              <a:ea typeface="Open Sans"/>
              <a:cs typeface="Open Sans"/>
              <a:sym typeface="Open Sans"/>
            </a:endParaRPr>
          </a:p>
        </p:txBody>
      </p:sp>
      <p:sp>
        <p:nvSpPr>
          <p:cNvPr id="18" name="Text Placeholder 17"/>
          <p:cNvSpPr>
            <a:spLocks noGrp="1" noChangeAspect="1"/>
          </p:cNvSpPr>
          <p:nvPr>
            <p:ph type="body" sz="quarter" idx="12" hasCustomPrompt="1"/>
          </p:nvPr>
        </p:nvSpPr>
        <p:spPr>
          <a:xfrm>
            <a:off x="550333" y="3874828"/>
            <a:ext cx="5444067" cy="665424"/>
          </a:xfrm>
        </p:spPr>
        <p:txBody>
          <a:bodyPr anchor="t"/>
          <a:lstStyle>
            <a:lvl1pPr algn="l">
              <a:spcBef>
                <a:spcPts val="0"/>
              </a:spcBef>
              <a:buNone/>
              <a:defRPr lang="en" sz="2400" dirty="0">
                <a:solidFill>
                  <a:schemeClr val="accent3">
                    <a:lumMod val="75000"/>
                  </a:schemeClr>
                </a:solidFill>
                <a:ea typeface="Open Sans"/>
                <a:cs typeface="Open Sans"/>
                <a:sym typeface="Open Sans"/>
              </a:defRPr>
            </a:lvl1pPr>
          </a:lstStyle>
          <a:p>
            <a:pPr lvl="0" algn="l">
              <a:spcBef>
                <a:spcPts val="0"/>
              </a:spcBef>
              <a:buNone/>
            </a:pPr>
            <a:r>
              <a:rPr lang="en-US" sz="2400" dirty="0">
                <a:latin typeface="+mn-lt"/>
                <a:ea typeface="Open Sans"/>
                <a:cs typeface="Open Sans"/>
                <a:sym typeface="Open Sans"/>
              </a:rPr>
              <a:t>Date</a:t>
            </a:r>
            <a:endParaRPr lang="en" sz="2400" dirty="0">
              <a:latin typeface="+mn-lt"/>
              <a:ea typeface="Open Sans"/>
              <a:cs typeface="Open Sans"/>
              <a:sym typeface="Open Sans"/>
            </a:endParaRPr>
          </a:p>
        </p:txBody>
      </p:sp>
      <p:sp>
        <p:nvSpPr>
          <p:cNvPr id="24" name="Text Placeholder 23"/>
          <p:cNvSpPr>
            <a:spLocks noGrp="1"/>
          </p:cNvSpPr>
          <p:nvPr>
            <p:ph type="body" sz="quarter" idx="14" hasCustomPrompt="1"/>
          </p:nvPr>
        </p:nvSpPr>
        <p:spPr>
          <a:xfrm>
            <a:off x="3603548" y="5294201"/>
            <a:ext cx="5934153" cy="403865"/>
          </a:xfrm>
        </p:spPr>
        <p:txBody>
          <a:bodyPr anchor="ctr"/>
          <a:lstStyle>
            <a:lvl1pPr marL="0" marR="0" indent="0" algn="l" defTabSz="1219170" rtl="0" eaLnBrk="1" fontAlgn="auto" latinLnBrk="0" hangingPunct="1">
              <a:lnSpc>
                <a:spcPct val="100000"/>
              </a:lnSpc>
              <a:spcBef>
                <a:spcPts val="0"/>
              </a:spcBef>
              <a:spcAft>
                <a:spcPts val="0"/>
              </a:spcAft>
              <a:buClr>
                <a:schemeClr val="dk2"/>
              </a:buClr>
              <a:buSzPct val="100000"/>
              <a:buFontTx/>
              <a:buNone/>
              <a:tabLst/>
              <a:defRPr lang="en-US" sz="2400" b="1" smtClean="0">
                <a:solidFill>
                  <a:srgbClr val="CC0000"/>
                </a:solidFill>
                <a:ea typeface="Open Sans"/>
                <a:cs typeface="Open Sans"/>
                <a:sym typeface="Open Sans"/>
              </a:defRPr>
            </a:lvl1pPr>
          </a:lstStyle>
          <a:p>
            <a:pPr marL="0" marR="0" lvl="0" indent="0" algn="l" defTabSz="1219170" rtl="0" eaLnBrk="1" fontAlgn="auto" latinLnBrk="0" hangingPunct="1">
              <a:lnSpc>
                <a:spcPct val="115000"/>
              </a:lnSpc>
              <a:spcBef>
                <a:spcPts val="0"/>
              </a:spcBef>
              <a:spcAft>
                <a:spcPts val="2133"/>
              </a:spcAft>
              <a:buClr>
                <a:schemeClr val="dk2"/>
              </a:buClr>
              <a:buSzPct val="100000"/>
              <a:buFontTx/>
              <a:buNone/>
              <a:tabLst/>
              <a:defRPr/>
            </a:pPr>
            <a:r>
              <a:rPr lang="en-US" sz="2667" b="1" dirty="0">
                <a:solidFill>
                  <a:srgbClr val="CC0000"/>
                </a:solidFill>
                <a:latin typeface="+mn-lt"/>
                <a:ea typeface="Open Sans"/>
                <a:cs typeface="Open Sans"/>
                <a:sym typeface="Open Sans"/>
              </a:rPr>
              <a:t>Presenter Name</a:t>
            </a:r>
          </a:p>
        </p:txBody>
      </p:sp>
      <p:sp>
        <p:nvSpPr>
          <p:cNvPr id="7" name="Text Placeholder 6"/>
          <p:cNvSpPr>
            <a:spLocks noGrp="1"/>
          </p:cNvSpPr>
          <p:nvPr>
            <p:ph type="body" sz="quarter" idx="15" hasCustomPrompt="1"/>
          </p:nvPr>
        </p:nvSpPr>
        <p:spPr>
          <a:xfrm>
            <a:off x="3602567" y="5628904"/>
            <a:ext cx="5935133" cy="754963"/>
          </a:xfrm>
        </p:spPr>
        <p:txBody>
          <a:bodyPr/>
          <a:lstStyle>
            <a:lvl1pPr>
              <a:lnSpc>
                <a:spcPct val="100000"/>
              </a:lnSpc>
              <a:spcAft>
                <a:spcPts val="0"/>
              </a:spcAft>
              <a:defRPr sz="1867" baseline="0">
                <a:solidFill>
                  <a:schemeClr val="accent3">
                    <a:lumMod val="50000"/>
                  </a:schemeClr>
                </a:solidFill>
              </a:defRPr>
            </a:lvl1pPr>
          </a:lstStyle>
          <a:p>
            <a:pPr lvl="0"/>
            <a:r>
              <a:rPr lang="en-US" dirty="0"/>
              <a:t>Presenter Title</a:t>
            </a:r>
            <a:br>
              <a:rPr lang="en-US" dirty="0"/>
            </a:br>
            <a:r>
              <a:rPr lang="en-US" dirty="0"/>
              <a:t>Contact Information</a:t>
            </a:r>
          </a:p>
        </p:txBody>
      </p:sp>
    </p:spTree>
    <p:extLst>
      <p:ext uri="{BB962C8B-B14F-4D97-AF65-F5344CB8AC3E}">
        <p14:creationId xmlns:p14="http://schemas.microsoft.com/office/powerpoint/2010/main" val="3257562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Vision &amp; Mission">
    <p:spTree>
      <p:nvGrpSpPr>
        <p:cNvPr id="1" name="Shape 25"/>
        <p:cNvGrpSpPr/>
        <p:nvPr/>
      </p:nvGrpSpPr>
      <p:grpSpPr>
        <a:xfrm>
          <a:off x="0" y="0"/>
          <a:ext cx="0" cy="0"/>
          <a:chOff x="0" y="0"/>
          <a:chExt cx="0" cy="0"/>
        </a:xfrm>
      </p:grpSpPr>
      <p:sp>
        <p:nvSpPr>
          <p:cNvPr id="18" name="Shape 85"/>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dirty="0">
              <a:solidFill>
                <a:srgbClr val="CCCCCC"/>
              </a:solidFill>
            </a:endParaRPr>
          </a:p>
        </p:txBody>
      </p:sp>
      <p:sp>
        <p:nvSpPr>
          <p:cNvPr id="19" name="Shape 86"/>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grpSp>
        <p:nvGrpSpPr>
          <p:cNvPr id="4" name="Group 3"/>
          <p:cNvGrpSpPr/>
          <p:nvPr userDrawn="1"/>
        </p:nvGrpSpPr>
        <p:grpSpPr>
          <a:xfrm>
            <a:off x="2413067" y="1457430"/>
            <a:ext cx="7948800" cy="1950329"/>
            <a:chOff x="1809800" y="1012003"/>
            <a:chExt cx="5961600" cy="1462747"/>
          </a:xfrm>
        </p:grpSpPr>
        <p:sp>
          <p:nvSpPr>
            <p:cNvPr id="5" name="Shape 72"/>
            <p:cNvSpPr txBox="1"/>
            <p:nvPr/>
          </p:nvSpPr>
          <p:spPr>
            <a:xfrm>
              <a:off x="1809800" y="1354550"/>
              <a:ext cx="5961600" cy="1120200"/>
            </a:xfrm>
            <a:prstGeom prst="rect">
              <a:avLst/>
            </a:prstGeom>
            <a:noFill/>
            <a:ln>
              <a:noFill/>
            </a:ln>
          </p:spPr>
          <p:txBody>
            <a:bodyPr lIns="91425" tIns="91425" rIns="91425" bIns="91425" anchor="t" anchorCtr="0">
              <a:noAutofit/>
            </a:bodyPr>
            <a:lstStyle/>
            <a:p>
              <a:pPr lvl="0" rtl="0">
                <a:lnSpc>
                  <a:spcPct val="115000"/>
                </a:lnSpc>
                <a:spcBef>
                  <a:spcPts val="667"/>
                </a:spcBef>
                <a:buNone/>
              </a:pPr>
              <a:r>
                <a:rPr lang="en" sz="2133" dirty="0">
                  <a:solidFill>
                    <a:schemeClr val="accent3">
                      <a:lumMod val="50000"/>
                    </a:schemeClr>
                  </a:solidFill>
                  <a:latin typeface="Arial" charset="0"/>
                  <a:ea typeface="Arial" charset="0"/>
                  <a:cs typeface="Arial" charset="0"/>
                  <a:sym typeface="Open Sans"/>
                </a:rPr>
                <a:t>To create a world-class educational system that gives students the knowledge and skills to be successful in college and the workforce, and to flourish as parents and citizens</a:t>
              </a:r>
            </a:p>
          </p:txBody>
        </p:sp>
        <p:sp>
          <p:nvSpPr>
            <p:cNvPr id="6" name="Shape 73"/>
            <p:cNvSpPr txBox="1"/>
            <p:nvPr/>
          </p:nvSpPr>
          <p:spPr>
            <a:xfrm>
              <a:off x="1809800" y="1012003"/>
              <a:ext cx="1260900" cy="280200"/>
            </a:xfrm>
            <a:prstGeom prst="rect">
              <a:avLst/>
            </a:prstGeom>
            <a:noFill/>
            <a:ln>
              <a:noFill/>
            </a:ln>
          </p:spPr>
          <p:txBody>
            <a:bodyPr lIns="91425" tIns="91425" rIns="91425" bIns="91425" anchor="t" anchorCtr="0">
              <a:noAutofit/>
            </a:bodyPr>
            <a:lstStyle/>
            <a:p>
              <a:pPr lvl="0">
                <a:spcBef>
                  <a:spcPts val="0"/>
                </a:spcBef>
                <a:buNone/>
              </a:pPr>
              <a:r>
                <a:rPr lang="en" sz="2667" b="1" dirty="0">
                  <a:solidFill>
                    <a:srgbClr val="0070C0"/>
                  </a:solidFill>
                  <a:latin typeface="Arial" charset="0"/>
                  <a:ea typeface="Arial" charset="0"/>
                  <a:cs typeface="Arial" charset="0"/>
                  <a:sym typeface="Open Sans"/>
                </a:rPr>
                <a:t>VISION</a:t>
              </a:r>
              <a:endParaRPr lang="en" sz="2400" b="1" dirty="0">
                <a:solidFill>
                  <a:srgbClr val="0070C0"/>
                </a:solidFill>
                <a:latin typeface="Arial" charset="0"/>
                <a:ea typeface="Arial" charset="0"/>
                <a:cs typeface="Arial" charset="0"/>
                <a:sym typeface="Open Sans"/>
              </a:endParaRPr>
            </a:p>
          </p:txBody>
        </p:sp>
        <p:cxnSp>
          <p:nvCxnSpPr>
            <p:cNvPr id="7" name="Shape 74"/>
            <p:cNvCxnSpPr/>
            <p:nvPr/>
          </p:nvCxnSpPr>
          <p:spPr>
            <a:xfrm>
              <a:off x="2812842" y="1255390"/>
              <a:ext cx="4759200" cy="0"/>
            </a:xfrm>
            <a:prstGeom prst="straightConnector1">
              <a:avLst/>
            </a:prstGeom>
            <a:noFill/>
            <a:ln w="19050" cap="flat" cmpd="sng">
              <a:solidFill>
                <a:srgbClr val="CC0000"/>
              </a:solidFill>
              <a:prstDash val="solid"/>
              <a:round/>
              <a:headEnd type="none" w="lg" len="lg"/>
              <a:tailEnd type="none" w="lg" len="lg"/>
            </a:ln>
          </p:spPr>
        </p:cxnSp>
      </p:grpSp>
      <p:grpSp>
        <p:nvGrpSpPr>
          <p:cNvPr id="8" name="Group 7"/>
          <p:cNvGrpSpPr/>
          <p:nvPr userDrawn="1"/>
        </p:nvGrpSpPr>
        <p:grpSpPr>
          <a:xfrm>
            <a:off x="2413067" y="3769940"/>
            <a:ext cx="7682989" cy="1789232"/>
            <a:chOff x="1809800" y="2665300"/>
            <a:chExt cx="5762242" cy="1341924"/>
          </a:xfrm>
        </p:grpSpPr>
        <p:sp>
          <p:nvSpPr>
            <p:cNvPr id="9" name="Shape 76"/>
            <p:cNvSpPr txBox="1"/>
            <p:nvPr/>
          </p:nvSpPr>
          <p:spPr>
            <a:xfrm>
              <a:off x="1809800" y="3049624"/>
              <a:ext cx="5685900" cy="957600"/>
            </a:xfrm>
            <a:prstGeom prst="rect">
              <a:avLst/>
            </a:prstGeom>
            <a:noFill/>
            <a:ln>
              <a:noFill/>
            </a:ln>
          </p:spPr>
          <p:txBody>
            <a:bodyPr lIns="91425" tIns="91425" rIns="91425" bIns="91425" anchor="ctr" anchorCtr="0">
              <a:noAutofit/>
            </a:bodyPr>
            <a:lstStyle/>
            <a:p>
              <a:pPr lvl="0" rtl="0">
                <a:lnSpc>
                  <a:spcPct val="115000"/>
                </a:lnSpc>
                <a:spcBef>
                  <a:spcPts val="667"/>
                </a:spcBef>
                <a:buNone/>
              </a:pPr>
              <a:r>
                <a:rPr lang="en" sz="2133" dirty="0">
                  <a:solidFill>
                    <a:schemeClr val="accent3">
                      <a:lumMod val="50000"/>
                    </a:schemeClr>
                  </a:solidFill>
                  <a:latin typeface="Arial" charset="0"/>
                  <a:ea typeface="Arial" charset="0"/>
                  <a:cs typeface="Arial" charset="0"/>
                  <a:sym typeface="Open Sans"/>
                </a:rPr>
                <a:t>To provide leadership through the development of policy and accountability systems so that all students are prepared to compete in the global community</a:t>
              </a:r>
            </a:p>
          </p:txBody>
        </p:sp>
        <p:sp>
          <p:nvSpPr>
            <p:cNvPr id="10" name="Shape 77"/>
            <p:cNvSpPr txBox="1"/>
            <p:nvPr/>
          </p:nvSpPr>
          <p:spPr>
            <a:xfrm>
              <a:off x="1809800" y="2665300"/>
              <a:ext cx="1260900" cy="280200"/>
            </a:xfrm>
            <a:prstGeom prst="rect">
              <a:avLst/>
            </a:prstGeom>
            <a:noFill/>
            <a:ln>
              <a:noFill/>
            </a:ln>
          </p:spPr>
          <p:txBody>
            <a:bodyPr lIns="91425" tIns="91425" rIns="91425" bIns="91425" anchor="t" anchorCtr="0">
              <a:noAutofit/>
            </a:bodyPr>
            <a:lstStyle/>
            <a:p>
              <a:pPr lvl="0" rtl="0">
                <a:spcBef>
                  <a:spcPts val="0"/>
                </a:spcBef>
                <a:buNone/>
              </a:pPr>
              <a:r>
                <a:rPr lang="en" sz="2667" b="1" dirty="0">
                  <a:solidFill>
                    <a:srgbClr val="0070C0"/>
                  </a:solidFill>
                  <a:latin typeface="Arial" charset="0"/>
                  <a:ea typeface="Arial" charset="0"/>
                  <a:cs typeface="Arial" charset="0"/>
                  <a:sym typeface="Open Sans"/>
                </a:rPr>
                <a:t>MISSION</a:t>
              </a:r>
            </a:p>
          </p:txBody>
        </p:sp>
        <p:cxnSp>
          <p:nvCxnSpPr>
            <p:cNvPr id="11" name="Shape 78"/>
            <p:cNvCxnSpPr/>
            <p:nvPr/>
          </p:nvCxnSpPr>
          <p:spPr>
            <a:xfrm>
              <a:off x="3000042" y="2910000"/>
              <a:ext cx="4572000" cy="0"/>
            </a:xfrm>
            <a:prstGeom prst="straightConnector1">
              <a:avLst/>
            </a:prstGeom>
            <a:noFill/>
            <a:ln w="19050" cap="flat" cmpd="sng">
              <a:solidFill>
                <a:srgbClr val="CC0000"/>
              </a:solidFill>
              <a:prstDash val="solid"/>
              <a:round/>
              <a:headEnd type="none" w="lg" len="lg"/>
              <a:tailEnd type="none" w="lg" len="lg"/>
            </a:ln>
          </p:spPr>
        </p:cxnSp>
      </p:grpSp>
      <p:pic>
        <p:nvPicPr>
          <p:cNvPr id="12" name="Shape 79"/>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15" name="Shape 89"/>
          <p:cNvSpPr txBox="1"/>
          <p:nvPr userDrawn="1"/>
        </p:nvSpPr>
        <p:spPr>
          <a:xfrm>
            <a:off x="355567" y="90400"/>
            <a:ext cx="11196800" cy="533736"/>
          </a:xfrm>
          <a:prstGeom prst="rect">
            <a:avLst/>
          </a:prstGeom>
          <a:noFill/>
          <a:ln>
            <a:noFill/>
          </a:ln>
        </p:spPr>
        <p:txBody>
          <a:bodyPr lIns="121900" tIns="121900" rIns="121900" bIns="121900" anchor="ctr" anchorCtr="0">
            <a:noAutofit/>
          </a:bodyPr>
          <a:lstStyle/>
          <a:p>
            <a:pPr lvl="0">
              <a:spcBef>
                <a:spcPts val="0"/>
              </a:spcBef>
              <a:buNone/>
            </a:pPr>
            <a:r>
              <a:rPr lang="en-US" sz="3200" b="1" dirty="0">
                <a:solidFill>
                  <a:srgbClr val="0070C0"/>
                </a:solidFill>
                <a:latin typeface="+mj-lt"/>
                <a:ea typeface="Open Sans"/>
                <a:cs typeface="Open Sans"/>
                <a:sym typeface="Open Sans"/>
              </a:rPr>
              <a:t>Mississippi</a:t>
            </a:r>
            <a:r>
              <a:rPr lang="en-US" sz="3200" b="1" baseline="0" dirty="0">
                <a:solidFill>
                  <a:srgbClr val="0070C0"/>
                </a:solidFill>
                <a:latin typeface="+mj-lt"/>
                <a:ea typeface="Open Sans"/>
                <a:cs typeface="Open Sans"/>
                <a:sym typeface="Open Sans"/>
              </a:rPr>
              <a:t> Department of Education</a:t>
            </a:r>
            <a:endParaRPr lang="en" sz="3200" b="1" dirty="0">
              <a:solidFill>
                <a:srgbClr val="0070C0"/>
              </a:solidFill>
              <a:latin typeface="+mj-lt"/>
              <a:ea typeface="Open Sans"/>
              <a:cs typeface="Open Sans"/>
              <a:sym typeface="Open Sans"/>
            </a:endParaRPr>
          </a:p>
        </p:txBody>
      </p:sp>
      <p:sp>
        <p:nvSpPr>
          <p:cNvPr id="16"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3903864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Vision &amp; Mission">
    <p:spTree>
      <p:nvGrpSpPr>
        <p:cNvPr id="1" name="Shape 25"/>
        <p:cNvGrpSpPr/>
        <p:nvPr/>
      </p:nvGrpSpPr>
      <p:grpSpPr>
        <a:xfrm>
          <a:off x="0" y="0"/>
          <a:ext cx="0" cy="0"/>
          <a:chOff x="0" y="0"/>
          <a:chExt cx="0" cy="0"/>
        </a:xfrm>
      </p:grpSpPr>
      <p:sp>
        <p:nvSpPr>
          <p:cNvPr id="18" name="Shape 85"/>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dirty="0">
              <a:solidFill>
                <a:srgbClr val="CCCCCC"/>
              </a:solidFill>
            </a:endParaRPr>
          </a:p>
        </p:txBody>
      </p:sp>
      <p:sp>
        <p:nvSpPr>
          <p:cNvPr id="19" name="Shape 86"/>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grpSp>
        <p:nvGrpSpPr>
          <p:cNvPr id="4" name="Group 3"/>
          <p:cNvGrpSpPr/>
          <p:nvPr userDrawn="1"/>
        </p:nvGrpSpPr>
        <p:grpSpPr>
          <a:xfrm>
            <a:off x="2413067" y="1457430"/>
            <a:ext cx="7948800" cy="1950329"/>
            <a:chOff x="1809800" y="1012003"/>
            <a:chExt cx="5961600" cy="1462747"/>
          </a:xfrm>
        </p:grpSpPr>
        <p:sp>
          <p:nvSpPr>
            <p:cNvPr id="5" name="Shape 72"/>
            <p:cNvSpPr txBox="1"/>
            <p:nvPr/>
          </p:nvSpPr>
          <p:spPr>
            <a:xfrm>
              <a:off x="1809800" y="1354550"/>
              <a:ext cx="5961600" cy="1120200"/>
            </a:xfrm>
            <a:prstGeom prst="rect">
              <a:avLst/>
            </a:prstGeom>
            <a:noFill/>
            <a:ln>
              <a:noFill/>
            </a:ln>
          </p:spPr>
          <p:txBody>
            <a:bodyPr lIns="91425" tIns="91425" rIns="91425" bIns="91425" anchor="t" anchorCtr="0">
              <a:noAutofit/>
            </a:bodyPr>
            <a:lstStyle/>
            <a:p>
              <a:pPr lvl="0" rtl="0">
                <a:lnSpc>
                  <a:spcPct val="115000"/>
                </a:lnSpc>
                <a:spcBef>
                  <a:spcPts val="667"/>
                </a:spcBef>
                <a:buNone/>
              </a:pPr>
              <a:r>
                <a:rPr lang="en" sz="2133" dirty="0">
                  <a:solidFill>
                    <a:schemeClr val="accent3">
                      <a:lumMod val="50000"/>
                    </a:schemeClr>
                  </a:solidFill>
                  <a:latin typeface="Arial" charset="0"/>
                  <a:ea typeface="Arial" charset="0"/>
                  <a:cs typeface="Arial" charset="0"/>
                  <a:sym typeface="Open Sans"/>
                </a:rPr>
                <a:t>To create a world-class educational system that gives students the knowledge and skills to be successful in college and the workforce, and to flourish as parents and citizens</a:t>
              </a:r>
            </a:p>
          </p:txBody>
        </p:sp>
        <p:sp>
          <p:nvSpPr>
            <p:cNvPr id="6" name="Shape 73"/>
            <p:cNvSpPr txBox="1"/>
            <p:nvPr/>
          </p:nvSpPr>
          <p:spPr>
            <a:xfrm>
              <a:off x="1809800" y="1012003"/>
              <a:ext cx="1260900" cy="280200"/>
            </a:xfrm>
            <a:prstGeom prst="rect">
              <a:avLst/>
            </a:prstGeom>
            <a:noFill/>
            <a:ln>
              <a:noFill/>
            </a:ln>
          </p:spPr>
          <p:txBody>
            <a:bodyPr lIns="91425" tIns="91425" rIns="91425" bIns="91425" anchor="t" anchorCtr="0">
              <a:noAutofit/>
            </a:bodyPr>
            <a:lstStyle/>
            <a:p>
              <a:pPr lvl="0">
                <a:spcBef>
                  <a:spcPts val="0"/>
                </a:spcBef>
                <a:buNone/>
              </a:pPr>
              <a:r>
                <a:rPr lang="en" sz="2667" b="1" dirty="0">
                  <a:solidFill>
                    <a:srgbClr val="0070C0"/>
                  </a:solidFill>
                  <a:latin typeface="Arial" charset="0"/>
                  <a:ea typeface="Arial" charset="0"/>
                  <a:cs typeface="Arial" charset="0"/>
                  <a:sym typeface="Open Sans"/>
                </a:rPr>
                <a:t>VISION</a:t>
              </a:r>
              <a:endParaRPr lang="en" sz="2400" b="1" dirty="0">
                <a:solidFill>
                  <a:srgbClr val="0070C0"/>
                </a:solidFill>
                <a:latin typeface="Arial" charset="0"/>
                <a:ea typeface="Arial" charset="0"/>
                <a:cs typeface="Arial" charset="0"/>
                <a:sym typeface="Open Sans"/>
              </a:endParaRPr>
            </a:p>
          </p:txBody>
        </p:sp>
        <p:cxnSp>
          <p:nvCxnSpPr>
            <p:cNvPr id="7" name="Shape 74"/>
            <p:cNvCxnSpPr/>
            <p:nvPr/>
          </p:nvCxnSpPr>
          <p:spPr>
            <a:xfrm>
              <a:off x="2812842" y="1255390"/>
              <a:ext cx="4759200" cy="0"/>
            </a:xfrm>
            <a:prstGeom prst="straightConnector1">
              <a:avLst/>
            </a:prstGeom>
            <a:noFill/>
            <a:ln w="19050" cap="flat" cmpd="sng">
              <a:solidFill>
                <a:srgbClr val="CC0000"/>
              </a:solidFill>
              <a:prstDash val="solid"/>
              <a:round/>
              <a:headEnd type="none" w="lg" len="lg"/>
              <a:tailEnd type="none" w="lg" len="lg"/>
            </a:ln>
          </p:spPr>
        </p:cxnSp>
      </p:grpSp>
      <p:grpSp>
        <p:nvGrpSpPr>
          <p:cNvPr id="8" name="Group 7"/>
          <p:cNvGrpSpPr/>
          <p:nvPr userDrawn="1"/>
        </p:nvGrpSpPr>
        <p:grpSpPr>
          <a:xfrm>
            <a:off x="2413067" y="3769940"/>
            <a:ext cx="7682989" cy="1789232"/>
            <a:chOff x="1809800" y="2665300"/>
            <a:chExt cx="5762242" cy="1341924"/>
          </a:xfrm>
        </p:grpSpPr>
        <p:sp>
          <p:nvSpPr>
            <p:cNvPr id="9" name="Shape 76"/>
            <p:cNvSpPr txBox="1"/>
            <p:nvPr/>
          </p:nvSpPr>
          <p:spPr>
            <a:xfrm>
              <a:off x="1809800" y="3049624"/>
              <a:ext cx="5685900" cy="957600"/>
            </a:xfrm>
            <a:prstGeom prst="rect">
              <a:avLst/>
            </a:prstGeom>
            <a:noFill/>
            <a:ln>
              <a:noFill/>
            </a:ln>
          </p:spPr>
          <p:txBody>
            <a:bodyPr lIns="91425" tIns="91425" rIns="91425" bIns="91425" anchor="ctr" anchorCtr="0">
              <a:noAutofit/>
            </a:bodyPr>
            <a:lstStyle/>
            <a:p>
              <a:pPr lvl="0" rtl="0">
                <a:lnSpc>
                  <a:spcPct val="115000"/>
                </a:lnSpc>
                <a:spcBef>
                  <a:spcPts val="667"/>
                </a:spcBef>
                <a:buNone/>
              </a:pPr>
              <a:r>
                <a:rPr lang="en" sz="2133" dirty="0">
                  <a:solidFill>
                    <a:schemeClr val="accent3">
                      <a:lumMod val="50000"/>
                    </a:schemeClr>
                  </a:solidFill>
                  <a:latin typeface="Arial" charset="0"/>
                  <a:ea typeface="Arial" charset="0"/>
                  <a:cs typeface="Arial" charset="0"/>
                  <a:sym typeface="Open Sans"/>
                </a:rPr>
                <a:t>To provide leadership through the development of policy and accountability systems so that all students are prepared to compete in the global community</a:t>
              </a:r>
            </a:p>
          </p:txBody>
        </p:sp>
        <p:sp>
          <p:nvSpPr>
            <p:cNvPr id="10" name="Shape 77"/>
            <p:cNvSpPr txBox="1"/>
            <p:nvPr/>
          </p:nvSpPr>
          <p:spPr>
            <a:xfrm>
              <a:off x="1809800" y="2665300"/>
              <a:ext cx="1260900" cy="280200"/>
            </a:xfrm>
            <a:prstGeom prst="rect">
              <a:avLst/>
            </a:prstGeom>
            <a:noFill/>
            <a:ln>
              <a:noFill/>
            </a:ln>
          </p:spPr>
          <p:txBody>
            <a:bodyPr lIns="91425" tIns="91425" rIns="91425" bIns="91425" anchor="t" anchorCtr="0">
              <a:noAutofit/>
            </a:bodyPr>
            <a:lstStyle/>
            <a:p>
              <a:pPr lvl="0" rtl="0">
                <a:spcBef>
                  <a:spcPts val="0"/>
                </a:spcBef>
                <a:buNone/>
              </a:pPr>
              <a:r>
                <a:rPr lang="en" sz="2667" b="1" dirty="0">
                  <a:solidFill>
                    <a:srgbClr val="0070C0"/>
                  </a:solidFill>
                  <a:latin typeface="Arial" charset="0"/>
                  <a:ea typeface="Arial" charset="0"/>
                  <a:cs typeface="Arial" charset="0"/>
                  <a:sym typeface="Open Sans"/>
                </a:rPr>
                <a:t>MISSION</a:t>
              </a:r>
            </a:p>
          </p:txBody>
        </p:sp>
        <p:cxnSp>
          <p:nvCxnSpPr>
            <p:cNvPr id="11" name="Shape 78"/>
            <p:cNvCxnSpPr/>
            <p:nvPr/>
          </p:nvCxnSpPr>
          <p:spPr>
            <a:xfrm>
              <a:off x="3000042" y="2910000"/>
              <a:ext cx="4572000" cy="0"/>
            </a:xfrm>
            <a:prstGeom prst="straightConnector1">
              <a:avLst/>
            </a:prstGeom>
            <a:noFill/>
            <a:ln w="19050" cap="flat" cmpd="sng">
              <a:solidFill>
                <a:srgbClr val="CC0000"/>
              </a:solidFill>
              <a:prstDash val="solid"/>
              <a:round/>
              <a:headEnd type="none" w="lg" len="lg"/>
              <a:tailEnd type="none" w="lg" len="lg"/>
            </a:ln>
          </p:spPr>
        </p:cxnSp>
      </p:grpSp>
      <p:pic>
        <p:nvPicPr>
          <p:cNvPr id="12" name="Shape 79"/>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15" name="Shape 89"/>
          <p:cNvSpPr txBox="1"/>
          <p:nvPr userDrawn="1"/>
        </p:nvSpPr>
        <p:spPr>
          <a:xfrm>
            <a:off x="355567" y="90400"/>
            <a:ext cx="11196800" cy="533736"/>
          </a:xfrm>
          <a:prstGeom prst="rect">
            <a:avLst/>
          </a:prstGeom>
          <a:noFill/>
          <a:ln>
            <a:noFill/>
          </a:ln>
        </p:spPr>
        <p:txBody>
          <a:bodyPr lIns="121900" tIns="121900" rIns="121900" bIns="121900" anchor="ctr" anchorCtr="0">
            <a:noAutofit/>
          </a:bodyPr>
          <a:lstStyle/>
          <a:p>
            <a:pPr lvl="0">
              <a:spcBef>
                <a:spcPts val="0"/>
              </a:spcBef>
              <a:buNone/>
            </a:pPr>
            <a:r>
              <a:rPr lang="en-US" sz="3200" b="1" dirty="0">
                <a:solidFill>
                  <a:srgbClr val="0070C0"/>
                </a:solidFill>
                <a:latin typeface="+mj-lt"/>
                <a:ea typeface="Open Sans"/>
                <a:cs typeface="Open Sans"/>
                <a:sym typeface="Open Sans"/>
              </a:rPr>
              <a:t>Mississippi</a:t>
            </a:r>
            <a:r>
              <a:rPr lang="en-US" sz="3200" b="1" baseline="0" dirty="0">
                <a:solidFill>
                  <a:srgbClr val="0070C0"/>
                </a:solidFill>
                <a:latin typeface="+mj-lt"/>
                <a:ea typeface="Open Sans"/>
                <a:cs typeface="Open Sans"/>
                <a:sym typeface="Open Sans"/>
              </a:rPr>
              <a:t> Department of Education</a:t>
            </a:r>
            <a:endParaRPr lang="en" sz="3200" b="1" dirty="0">
              <a:solidFill>
                <a:srgbClr val="0070C0"/>
              </a:solidFill>
              <a:latin typeface="+mj-lt"/>
              <a:ea typeface="Open Sans"/>
              <a:cs typeface="Open Sans"/>
              <a:sym typeface="Open Sans"/>
            </a:endParaRPr>
          </a:p>
        </p:txBody>
      </p:sp>
      <p:sp>
        <p:nvSpPr>
          <p:cNvPr id="16"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10367436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BE Goals">
    <p:spTree>
      <p:nvGrpSpPr>
        <p:cNvPr id="1" name=""/>
        <p:cNvGrpSpPr/>
        <p:nvPr/>
      </p:nvGrpSpPr>
      <p:grpSpPr>
        <a:xfrm>
          <a:off x="0" y="0"/>
          <a:ext cx="0" cy="0"/>
          <a:chOff x="0" y="0"/>
          <a:chExt cx="0" cy="0"/>
        </a:xfrm>
      </p:grpSpPr>
      <p:sp>
        <p:nvSpPr>
          <p:cNvPr id="13" name="Shape 85"/>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dirty="0">
              <a:solidFill>
                <a:srgbClr val="CCCCCC"/>
              </a:solidFill>
            </a:endParaRPr>
          </a:p>
        </p:txBody>
      </p:sp>
      <p:sp>
        <p:nvSpPr>
          <p:cNvPr id="14" name="Shape 86"/>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pic>
        <p:nvPicPr>
          <p:cNvPr id="7" name="Shape 79"/>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8" name="Shape 87"/>
          <p:cNvSpPr txBox="1"/>
          <p:nvPr userDrawn="1"/>
        </p:nvSpPr>
        <p:spPr>
          <a:xfrm>
            <a:off x="1333314" y="1305514"/>
            <a:ext cx="10089287" cy="4662167"/>
          </a:xfrm>
          <a:prstGeom prst="rect">
            <a:avLst/>
          </a:prstGeom>
          <a:noFill/>
          <a:ln>
            <a:noFill/>
          </a:ln>
        </p:spPr>
        <p:txBody>
          <a:bodyPr lIns="121900" tIns="121900" rIns="121900" bIns="121900" anchor="t" anchorCtr="0">
            <a:noAutofit/>
          </a:bodyPr>
          <a:lstStyle/>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 sz="2400" dirty="0">
                <a:solidFill>
                  <a:schemeClr val="accent3">
                    <a:lumMod val="50000"/>
                  </a:schemeClr>
                </a:solidFill>
                <a:latin typeface="+mn-lt"/>
                <a:ea typeface="Open Sans"/>
                <a:cs typeface="Open Sans"/>
                <a:sym typeface="Open Sans"/>
              </a:rPr>
              <a:t>All Students Proficient and Showing Growth in All Assessed Areas</a:t>
            </a:r>
            <a:endParaRPr lang="en-US" sz="2400" dirty="0">
              <a:solidFill>
                <a:schemeClr val="accent3">
                  <a:lumMod val="50000"/>
                </a:schemeClr>
              </a:solidFill>
              <a:latin typeface="+mn-lt"/>
              <a:ea typeface="Open Sans"/>
              <a:cs typeface="Open Sans"/>
              <a:sym typeface="Open Sans"/>
            </a:endParaRPr>
          </a:p>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 sz="2400" dirty="0">
                <a:solidFill>
                  <a:schemeClr val="accent3">
                    <a:lumMod val="50000"/>
                  </a:schemeClr>
                </a:solidFill>
                <a:latin typeface="+mn-lt"/>
                <a:ea typeface="Open Sans"/>
                <a:cs typeface="Open Sans"/>
                <a:sym typeface="Open Sans"/>
              </a:rPr>
              <a:t>Every Student Graduates </a:t>
            </a:r>
            <a:r>
              <a:rPr lang="en-US" sz="2400" dirty="0">
                <a:solidFill>
                  <a:schemeClr val="accent3">
                    <a:lumMod val="50000"/>
                  </a:schemeClr>
                </a:solidFill>
                <a:latin typeface="+mn-lt"/>
                <a:ea typeface="Open Sans"/>
                <a:cs typeface="Open Sans"/>
                <a:sym typeface="Open Sans"/>
              </a:rPr>
              <a:t>From </a:t>
            </a:r>
            <a:r>
              <a:rPr lang="en" sz="2400" dirty="0">
                <a:solidFill>
                  <a:schemeClr val="accent3">
                    <a:lumMod val="50000"/>
                  </a:schemeClr>
                </a:solidFill>
                <a:latin typeface="+mn-lt"/>
                <a:ea typeface="Open Sans"/>
                <a:cs typeface="Open Sans"/>
                <a:sym typeface="Open Sans"/>
              </a:rPr>
              <a:t>High School and is Ready for College and Career</a:t>
            </a:r>
            <a:endParaRPr lang="en-US" sz="2400" dirty="0">
              <a:solidFill>
                <a:schemeClr val="accent3">
                  <a:lumMod val="50000"/>
                </a:schemeClr>
              </a:solidFill>
              <a:latin typeface="+mn-lt"/>
              <a:ea typeface="Open Sans"/>
              <a:cs typeface="Open Sans"/>
              <a:sym typeface="Open Sans"/>
            </a:endParaRPr>
          </a:p>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 sz="2400" dirty="0">
                <a:solidFill>
                  <a:schemeClr val="accent3">
                    <a:lumMod val="50000"/>
                  </a:schemeClr>
                </a:solidFill>
                <a:latin typeface="+mn-lt"/>
                <a:ea typeface="Open Sans"/>
                <a:cs typeface="Open Sans"/>
                <a:sym typeface="Open Sans"/>
              </a:rPr>
              <a:t>Every Child Has Access to a High-Quality Early Childhood Program</a:t>
            </a:r>
            <a:endParaRPr lang="en-US" sz="2400" dirty="0">
              <a:solidFill>
                <a:schemeClr val="accent3">
                  <a:lumMod val="50000"/>
                </a:schemeClr>
              </a:solidFill>
              <a:latin typeface="+mn-lt"/>
              <a:ea typeface="Open Sans"/>
              <a:cs typeface="Open Sans"/>
              <a:sym typeface="Open Sans"/>
            </a:endParaRPr>
          </a:p>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 sz="2400" dirty="0">
                <a:solidFill>
                  <a:schemeClr val="accent3">
                    <a:lumMod val="50000"/>
                  </a:schemeClr>
                </a:solidFill>
                <a:latin typeface="+mn-lt"/>
                <a:ea typeface="Open Sans"/>
                <a:cs typeface="Open Sans"/>
                <a:sym typeface="Open Sans"/>
              </a:rPr>
              <a:t>Every School Has Effective Teachers and Leaders</a:t>
            </a:r>
            <a:endParaRPr lang="en-US" sz="2400" dirty="0">
              <a:solidFill>
                <a:schemeClr val="accent3">
                  <a:lumMod val="50000"/>
                </a:schemeClr>
              </a:solidFill>
              <a:latin typeface="+mn-lt"/>
              <a:ea typeface="Open Sans"/>
              <a:cs typeface="Open Sans"/>
              <a:sym typeface="Open Sans"/>
            </a:endParaRPr>
          </a:p>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 sz="2400" dirty="0">
                <a:solidFill>
                  <a:schemeClr val="accent3">
                    <a:lumMod val="50000"/>
                  </a:schemeClr>
                </a:solidFill>
                <a:latin typeface="+mn-lt"/>
                <a:ea typeface="Open Sans"/>
                <a:cs typeface="Open Sans"/>
                <a:sym typeface="Open Sans"/>
              </a:rPr>
              <a:t>Every Community Effectively Using a World-Class Data System to Improve Student Outcomes</a:t>
            </a:r>
            <a:endParaRPr lang="en-US" sz="2400" dirty="0">
              <a:solidFill>
                <a:schemeClr val="accent3">
                  <a:lumMod val="50000"/>
                </a:schemeClr>
              </a:solidFill>
              <a:latin typeface="+mn-lt"/>
              <a:ea typeface="Open Sans"/>
              <a:cs typeface="Open Sans"/>
              <a:sym typeface="Open Sans"/>
            </a:endParaRPr>
          </a:p>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US" sz="2400" dirty="0">
                <a:solidFill>
                  <a:schemeClr val="accent3">
                    <a:lumMod val="50000"/>
                  </a:schemeClr>
                </a:solidFill>
              </a:rPr>
              <a:t>Every School and District is Rated “C” or Higher</a:t>
            </a:r>
          </a:p>
        </p:txBody>
      </p:sp>
      <p:sp>
        <p:nvSpPr>
          <p:cNvPr id="9" name="Shape 89"/>
          <p:cNvSpPr txBox="1"/>
          <p:nvPr userDrawn="1"/>
        </p:nvSpPr>
        <p:spPr>
          <a:xfrm>
            <a:off x="373584" y="63057"/>
            <a:ext cx="11196800" cy="579575"/>
          </a:xfrm>
          <a:prstGeom prst="rect">
            <a:avLst/>
          </a:prstGeom>
          <a:noFill/>
          <a:ln>
            <a:noFill/>
          </a:ln>
        </p:spPr>
        <p:txBody>
          <a:bodyPr lIns="121900" tIns="121900" rIns="121900" bIns="121900" anchor="ctr" anchorCtr="0">
            <a:noAutofit/>
          </a:bodyPr>
          <a:lstStyle/>
          <a:p>
            <a:pPr lvl="0">
              <a:spcBef>
                <a:spcPts val="0"/>
              </a:spcBef>
              <a:buNone/>
            </a:pPr>
            <a:r>
              <a:rPr lang="en" sz="3200" b="1" dirty="0">
                <a:solidFill>
                  <a:srgbClr val="0070C0"/>
                </a:solidFill>
                <a:latin typeface="+mj-lt"/>
                <a:ea typeface="Open Sans"/>
                <a:cs typeface="Open Sans"/>
                <a:sym typeface="Open Sans"/>
              </a:rPr>
              <a:t>State Board of Education Goals </a:t>
            </a:r>
            <a:r>
              <a:rPr lang="en-US" sz="3200" b="1" dirty="0">
                <a:solidFill>
                  <a:srgbClr val="0070C0"/>
                </a:solidFill>
                <a:latin typeface="+mj-lt"/>
                <a:ea typeface="Open Sans"/>
                <a:cs typeface="Open Sans"/>
                <a:sym typeface="Open Sans"/>
              </a:rPr>
              <a:t> </a:t>
            </a:r>
            <a:r>
              <a:rPr lang="en" sz="1600" b="1" dirty="0">
                <a:solidFill>
                  <a:srgbClr val="0070C0"/>
                </a:solidFill>
                <a:latin typeface="+mj-lt"/>
                <a:ea typeface="Open Sans"/>
                <a:cs typeface="Open Sans"/>
                <a:sym typeface="Open Sans"/>
              </a:rPr>
              <a:t>FIVE-YEAR STRATEGIC PLAN FOR 2016-2020</a:t>
            </a:r>
          </a:p>
        </p:txBody>
      </p:sp>
      <p:sp>
        <p:nvSpPr>
          <p:cNvPr id="10"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37606463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Shape 13"/>
        <p:cNvGrpSpPr/>
        <p:nvPr/>
      </p:nvGrpSpPr>
      <p:grpSpPr>
        <a:xfrm>
          <a:off x="0" y="0"/>
          <a:ext cx="0" cy="0"/>
          <a:chOff x="0" y="0"/>
          <a:chExt cx="0" cy="0"/>
        </a:xfrm>
      </p:grpSpPr>
      <p:sp>
        <p:nvSpPr>
          <p:cNvPr id="4" name="Shape 221"/>
          <p:cNvSpPr/>
          <p:nvPr userDrawn="1"/>
        </p:nvSpPr>
        <p:spPr>
          <a:xfrm>
            <a:off x="0" y="2270071"/>
            <a:ext cx="8005880" cy="1139200"/>
          </a:xfrm>
          <a:prstGeom prst="rect">
            <a:avLst/>
          </a:prstGeom>
          <a:solidFill>
            <a:schemeClr val="accent6"/>
          </a:solidFill>
          <a:ln>
            <a:noFill/>
          </a:ln>
        </p:spPr>
        <p:txBody>
          <a:bodyPr lIns="121900" tIns="121900" rIns="121900" bIns="121900" anchor="ctr" anchorCtr="0">
            <a:noAutofit/>
          </a:bodyPr>
          <a:lstStyle/>
          <a:p>
            <a:pPr lvl="0">
              <a:spcBef>
                <a:spcPts val="0"/>
              </a:spcBef>
              <a:buNone/>
            </a:pPr>
            <a:endParaRPr sz="2400" dirty="0"/>
          </a:p>
        </p:txBody>
      </p:sp>
      <p:sp>
        <p:nvSpPr>
          <p:cNvPr id="6" name="Shape 224"/>
          <p:cNvSpPr/>
          <p:nvPr userDrawn="1"/>
        </p:nvSpPr>
        <p:spPr>
          <a:xfrm>
            <a:off x="0" y="3541971"/>
            <a:ext cx="6773600" cy="1328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pic>
        <p:nvPicPr>
          <p:cNvPr id="7" name="Shape 225"/>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10" name="Text Placeholder 9"/>
          <p:cNvSpPr>
            <a:spLocks noGrp="1" noChangeAspect="1"/>
          </p:cNvSpPr>
          <p:nvPr>
            <p:ph type="body" sz="quarter" idx="13" hasCustomPrompt="1"/>
          </p:nvPr>
        </p:nvSpPr>
        <p:spPr>
          <a:xfrm>
            <a:off x="535518" y="2269067"/>
            <a:ext cx="7469716" cy="1140884"/>
          </a:xfrm>
        </p:spPr>
        <p:txBody>
          <a:bodyPr anchor="ctr"/>
          <a:lstStyle>
            <a:lvl1pPr marL="0" marR="0" indent="0" algn="l" defTabSz="1219170" rtl="0" eaLnBrk="1" fontAlgn="auto" latinLnBrk="0" hangingPunct="1">
              <a:lnSpc>
                <a:spcPct val="100000"/>
              </a:lnSpc>
              <a:spcBef>
                <a:spcPts val="0"/>
              </a:spcBef>
              <a:spcAft>
                <a:spcPts val="2133"/>
              </a:spcAft>
              <a:buClr>
                <a:schemeClr val="dk2"/>
              </a:buClr>
              <a:buSzPct val="100000"/>
              <a:buFontTx/>
              <a:buNone/>
              <a:tabLst/>
              <a:defRPr lang="en" sz="7200" b="1" smtClean="0">
                <a:solidFill>
                  <a:srgbClr val="FFFFFF"/>
                </a:solidFill>
                <a:ea typeface="Open Sans"/>
                <a:cs typeface="Open Sans"/>
                <a:sym typeface="Open Sans"/>
              </a:defRPr>
            </a:lvl1pPr>
          </a:lstStyle>
          <a:p>
            <a:pPr marL="0" marR="0" lvl="0" indent="0" algn="l" defTabSz="1219170" rtl="0" eaLnBrk="1" fontAlgn="auto" latinLnBrk="0" hangingPunct="1">
              <a:lnSpc>
                <a:spcPct val="115000"/>
              </a:lnSpc>
              <a:spcBef>
                <a:spcPts val="0"/>
              </a:spcBef>
              <a:spcAft>
                <a:spcPts val="2133"/>
              </a:spcAft>
              <a:buClr>
                <a:schemeClr val="dk2"/>
              </a:buClr>
              <a:buSzPct val="100000"/>
              <a:buFontTx/>
              <a:buNone/>
              <a:tabLst/>
              <a:defRPr/>
            </a:pPr>
            <a:r>
              <a:rPr lang="en-US" sz="7200" b="1" dirty="0">
                <a:solidFill>
                  <a:srgbClr val="FFFFFF"/>
                </a:solidFill>
                <a:latin typeface="+mj-lt"/>
                <a:ea typeface="Open Sans"/>
                <a:cs typeface="Open Sans"/>
                <a:sym typeface="Open Sans"/>
              </a:rPr>
              <a:t>HEADING</a:t>
            </a:r>
            <a:endParaRPr lang="en" sz="1333" b="1" dirty="0">
              <a:solidFill>
                <a:srgbClr val="FFFFFF"/>
              </a:solidFill>
              <a:latin typeface="+mj-lt"/>
              <a:ea typeface="Open Sans"/>
              <a:cs typeface="Open Sans"/>
              <a:sym typeface="Open Sans"/>
            </a:endParaRPr>
          </a:p>
        </p:txBody>
      </p:sp>
      <p:sp>
        <p:nvSpPr>
          <p:cNvPr id="8"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27541632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Stacked Section header">
    <p:spTree>
      <p:nvGrpSpPr>
        <p:cNvPr id="1" name="Shape 13"/>
        <p:cNvGrpSpPr/>
        <p:nvPr/>
      </p:nvGrpSpPr>
      <p:grpSpPr>
        <a:xfrm>
          <a:off x="0" y="0"/>
          <a:ext cx="0" cy="0"/>
          <a:chOff x="0" y="0"/>
          <a:chExt cx="0" cy="0"/>
        </a:xfrm>
      </p:grpSpPr>
      <p:sp>
        <p:nvSpPr>
          <p:cNvPr id="4" name="Shape 221"/>
          <p:cNvSpPr/>
          <p:nvPr userDrawn="1"/>
        </p:nvSpPr>
        <p:spPr>
          <a:xfrm>
            <a:off x="0" y="2270071"/>
            <a:ext cx="8005880" cy="1139200"/>
          </a:xfrm>
          <a:prstGeom prst="rect">
            <a:avLst/>
          </a:prstGeom>
          <a:solidFill>
            <a:schemeClr val="accent6"/>
          </a:solidFill>
          <a:ln>
            <a:noFill/>
          </a:ln>
        </p:spPr>
        <p:txBody>
          <a:bodyPr lIns="121900" tIns="121900" rIns="121900" bIns="121900" anchor="ctr" anchorCtr="0">
            <a:noAutofit/>
          </a:bodyPr>
          <a:lstStyle/>
          <a:p>
            <a:pPr lvl="0">
              <a:spcBef>
                <a:spcPts val="0"/>
              </a:spcBef>
              <a:buNone/>
            </a:pPr>
            <a:endParaRPr sz="2400" dirty="0"/>
          </a:p>
        </p:txBody>
      </p:sp>
      <p:sp>
        <p:nvSpPr>
          <p:cNvPr id="6" name="Shape 224"/>
          <p:cNvSpPr/>
          <p:nvPr userDrawn="1"/>
        </p:nvSpPr>
        <p:spPr>
          <a:xfrm>
            <a:off x="0" y="3541971"/>
            <a:ext cx="6773600" cy="1328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pic>
        <p:nvPicPr>
          <p:cNvPr id="7" name="Shape 225"/>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10" name="Text Placeholder 9"/>
          <p:cNvSpPr>
            <a:spLocks noGrp="1" noChangeAspect="1"/>
          </p:cNvSpPr>
          <p:nvPr>
            <p:ph type="body" sz="quarter" idx="13" hasCustomPrompt="1"/>
          </p:nvPr>
        </p:nvSpPr>
        <p:spPr>
          <a:xfrm>
            <a:off x="535518" y="2269067"/>
            <a:ext cx="7469716" cy="1140884"/>
          </a:xfrm>
        </p:spPr>
        <p:txBody>
          <a:bodyPr anchor="ctr"/>
          <a:lstStyle>
            <a:lvl1pPr marL="0" marR="0" indent="0" algn="l" defTabSz="1219170" rtl="0" eaLnBrk="1" fontAlgn="auto" latinLnBrk="0" hangingPunct="1">
              <a:lnSpc>
                <a:spcPct val="100000"/>
              </a:lnSpc>
              <a:spcBef>
                <a:spcPts val="0"/>
              </a:spcBef>
              <a:spcAft>
                <a:spcPts val="2133"/>
              </a:spcAft>
              <a:buClr>
                <a:schemeClr val="dk2"/>
              </a:buClr>
              <a:buSzPct val="100000"/>
              <a:buFontTx/>
              <a:buNone/>
              <a:tabLst/>
              <a:defRPr lang="en" sz="7200" b="1" smtClean="0">
                <a:solidFill>
                  <a:srgbClr val="FFFFFF"/>
                </a:solidFill>
                <a:ea typeface="Open Sans"/>
                <a:cs typeface="Open Sans"/>
                <a:sym typeface="Open Sans"/>
              </a:defRPr>
            </a:lvl1pPr>
          </a:lstStyle>
          <a:p>
            <a:pPr marL="0" marR="0" lvl="0" indent="0" algn="l" defTabSz="1219170" rtl="0" eaLnBrk="1" fontAlgn="auto" latinLnBrk="0" hangingPunct="1">
              <a:lnSpc>
                <a:spcPct val="115000"/>
              </a:lnSpc>
              <a:spcBef>
                <a:spcPts val="0"/>
              </a:spcBef>
              <a:spcAft>
                <a:spcPts val="2133"/>
              </a:spcAft>
              <a:buClr>
                <a:schemeClr val="dk2"/>
              </a:buClr>
              <a:buSzPct val="100000"/>
              <a:buFontTx/>
              <a:buNone/>
              <a:tabLst/>
              <a:defRPr/>
            </a:pPr>
            <a:r>
              <a:rPr lang="en-US" sz="7200" b="1" dirty="0">
                <a:solidFill>
                  <a:srgbClr val="FFFFFF"/>
                </a:solidFill>
                <a:latin typeface="+mj-lt"/>
                <a:ea typeface="Open Sans"/>
                <a:cs typeface="Open Sans"/>
                <a:sym typeface="Open Sans"/>
              </a:rPr>
              <a:t>HEADING</a:t>
            </a:r>
            <a:endParaRPr lang="en" sz="1333" b="1" dirty="0">
              <a:solidFill>
                <a:srgbClr val="FFFFFF"/>
              </a:solidFill>
              <a:latin typeface="+mj-lt"/>
              <a:ea typeface="Open Sans"/>
              <a:cs typeface="Open Sans"/>
              <a:sym typeface="Open Sans"/>
            </a:endParaRPr>
          </a:p>
        </p:txBody>
      </p:sp>
      <p:sp>
        <p:nvSpPr>
          <p:cNvPr id="3" name="Text Placeholder 2"/>
          <p:cNvSpPr>
            <a:spLocks noGrp="1" noChangeAspect="1"/>
          </p:cNvSpPr>
          <p:nvPr>
            <p:ph type="body" sz="quarter" idx="14" hasCustomPrompt="1"/>
          </p:nvPr>
        </p:nvSpPr>
        <p:spPr>
          <a:xfrm>
            <a:off x="535518" y="965201"/>
            <a:ext cx="7469716" cy="1171167"/>
          </a:xfrm>
        </p:spPr>
        <p:txBody>
          <a:bodyPr anchor="t"/>
          <a:lstStyle>
            <a:lvl1pPr>
              <a:defRPr sz="6400" b="1">
                <a:solidFill>
                  <a:schemeClr val="accent6"/>
                </a:solidFill>
              </a:defRPr>
            </a:lvl1pPr>
          </a:lstStyle>
          <a:p>
            <a:pPr lvl="0"/>
            <a:r>
              <a:rPr lang="en-US" dirty="0"/>
              <a:t>STACKED</a:t>
            </a:r>
          </a:p>
        </p:txBody>
      </p:sp>
      <p:sp>
        <p:nvSpPr>
          <p:cNvPr id="8" name="Text Placeholder 7"/>
          <p:cNvSpPr>
            <a:spLocks noGrp="1"/>
          </p:cNvSpPr>
          <p:nvPr>
            <p:ph type="body" sz="quarter" idx="15" hasCustomPrompt="1"/>
          </p:nvPr>
        </p:nvSpPr>
        <p:spPr>
          <a:xfrm>
            <a:off x="535517" y="3837518"/>
            <a:ext cx="6237816" cy="1325033"/>
          </a:xfrm>
        </p:spPr>
        <p:txBody>
          <a:bodyPr/>
          <a:lstStyle>
            <a:lvl1pPr>
              <a:lnSpc>
                <a:spcPct val="114000"/>
              </a:lnSpc>
              <a:spcAft>
                <a:spcPts val="0"/>
              </a:spcAft>
              <a:defRPr sz="2667">
                <a:solidFill>
                  <a:schemeClr val="accent6"/>
                </a:solidFill>
              </a:defRPr>
            </a:lvl1pPr>
          </a:lstStyle>
          <a:p>
            <a:pPr lvl="0"/>
            <a:r>
              <a:rPr lang="en-US" dirty="0"/>
              <a:t>Subhead</a:t>
            </a:r>
          </a:p>
        </p:txBody>
      </p:sp>
      <p:sp>
        <p:nvSpPr>
          <p:cNvPr id="9"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38901881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and body">
    <p:spTree>
      <p:nvGrpSpPr>
        <p:cNvPr id="1" name="Shape 16"/>
        <p:cNvGrpSpPr/>
        <p:nvPr/>
      </p:nvGrpSpPr>
      <p:grpSpPr>
        <a:xfrm>
          <a:off x="0" y="0"/>
          <a:ext cx="0" cy="0"/>
          <a:chOff x="0" y="0"/>
          <a:chExt cx="0" cy="0"/>
        </a:xfrm>
      </p:grpSpPr>
      <p:sp>
        <p:nvSpPr>
          <p:cNvPr id="5" name="Shape 85"/>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dirty="0">
              <a:solidFill>
                <a:srgbClr val="CCCCCC"/>
              </a:solidFill>
            </a:endParaRPr>
          </a:p>
        </p:txBody>
      </p:sp>
      <p:sp>
        <p:nvSpPr>
          <p:cNvPr id="6" name="Shape 86"/>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pic>
        <p:nvPicPr>
          <p:cNvPr id="8" name="Shape 79"/>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3" name="Text Placeholder 2"/>
          <p:cNvSpPr>
            <a:spLocks noGrp="1" noChangeAspect="1"/>
          </p:cNvSpPr>
          <p:nvPr>
            <p:ph type="body" sz="quarter" idx="13" hasCustomPrompt="1"/>
          </p:nvPr>
        </p:nvSpPr>
        <p:spPr>
          <a:xfrm>
            <a:off x="415600" y="42042"/>
            <a:ext cx="11007000" cy="600591"/>
          </a:xfrm>
        </p:spPr>
        <p:txBody>
          <a:bodyPr anchor="ctr"/>
          <a:lstStyle>
            <a:lvl1pPr>
              <a:defRPr sz="4267" b="1">
                <a:solidFill>
                  <a:schemeClr val="accent6"/>
                </a:solidFill>
              </a:defRPr>
            </a:lvl1pPr>
          </a:lstStyle>
          <a:p>
            <a:pPr lvl="0"/>
            <a:r>
              <a:rPr lang="en-US" dirty="0"/>
              <a:t>Heading</a:t>
            </a:r>
          </a:p>
        </p:txBody>
      </p:sp>
      <p:sp>
        <p:nvSpPr>
          <p:cNvPr id="4" name="Text Placeholder 3"/>
          <p:cNvSpPr>
            <a:spLocks noGrp="1"/>
          </p:cNvSpPr>
          <p:nvPr>
            <p:ph type="body" sz="quarter" idx="14" hasCustomPrompt="1"/>
          </p:nvPr>
        </p:nvSpPr>
        <p:spPr>
          <a:xfrm>
            <a:off x="554182" y="1536701"/>
            <a:ext cx="11059887" cy="4290484"/>
          </a:xfrm>
        </p:spPr>
        <p:txBody>
          <a:bodyPr/>
          <a:lstStyle>
            <a:lvl1pPr marL="457189" indent="-457189" defTabSz="609585">
              <a:buFont typeface="Arial" charset="0"/>
              <a:buChar char="•"/>
              <a:tabLst>
                <a:tab pos="609585" algn="l"/>
              </a:tabLst>
              <a:defRPr sz="32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add text</a:t>
            </a:r>
          </a:p>
          <a:p>
            <a:pPr lvl="1"/>
            <a:endParaRPr lang="en-US" dirty="0"/>
          </a:p>
        </p:txBody>
      </p:sp>
      <p:sp>
        <p:nvSpPr>
          <p:cNvPr id="11"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25666022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and blank">
    <p:spTree>
      <p:nvGrpSpPr>
        <p:cNvPr id="1" name="Shape 16"/>
        <p:cNvGrpSpPr/>
        <p:nvPr/>
      </p:nvGrpSpPr>
      <p:grpSpPr>
        <a:xfrm>
          <a:off x="0" y="0"/>
          <a:ext cx="0" cy="0"/>
          <a:chOff x="0" y="0"/>
          <a:chExt cx="0" cy="0"/>
        </a:xfrm>
      </p:grpSpPr>
      <p:sp>
        <p:nvSpPr>
          <p:cNvPr id="13" name="Shape 85"/>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dirty="0">
              <a:solidFill>
                <a:srgbClr val="CCCCCC"/>
              </a:solidFill>
            </a:endParaRPr>
          </a:p>
        </p:txBody>
      </p:sp>
      <p:sp>
        <p:nvSpPr>
          <p:cNvPr id="14" name="Shape 86"/>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pic>
        <p:nvPicPr>
          <p:cNvPr id="8" name="Shape 79"/>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3" name="Text Placeholder 2"/>
          <p:cNvSpPr>
            <a:spLocks noGrp="1" noChangeAspect="1"/>
          </p:cNvSpPr>
          <p:nvPr>
            <p:ph type="body" sz="quarter" idx="13" hasCustomPrompt="1"/>
          </p:nvPr>
        </p:nvSpPr>
        <p:spPr>
          <a:xfrm>
            <a:off x="415600" y="42042"/>
            <a:ext cx="11007000" cy="600591"/>
          </a:xfrm>
        </p:spPr>
        <p:txBody>
          <a:bodyPr anchor="ctr"/>
          <a:lstStyle>
            <a:lvl1pPr>
              <a:defRPr sz="4267" b="1">
                <a:solidFill>
                  <a:srgbClr val="0070C0"/>
                </a:solidFill>
              </a:defRPr>
            </a:lvl1pPr>
          </a:lstStyle>
          <a:p>
            <a:pPr lvl="0"/>
            <a:r>
              <a:rPr lang="en-US" dirty="0"/>
              <a:t>Heading</a:t>
            </a:r>
          </a:p>
        </p:txBody>
      </p:sp>
      <p:sp>
        <p:nvSpPr>
          <p:cNvPr id="7"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23388292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Shape 48"/>
        <p:cNvGrpSpPr/>
        <p:nvPr/>
      </p:nvGrpSpPr>
      <p:grpSpPr>
        <a:xfrm>
          <a:off x="0" y="0"/>
          <a:ext cx="0" cy="0"/>
          <a:chOff x="0" y="0"/>
          <a:chExt cx="0" cy="0"/>
        </a:xfrm>
      </p:grpSpPr>
      <p:pic>
        <p:nvPicPr>
          <p:cNvPr id="4" name="Shape 79"/>
          <p:cNvPicPr preferRelativeResize="0"/>
          <p:nvPr userDrawn="1"/>
        </p:nvPicPr>
        <p:blipFill>
          <a:blip r:embed="rId2">
            <a:alphaModFix/>
          </a:blip>
          <a:stretch>
            <a:fillRect/>
          </a:stretch>
        </p:blipFill>
        <p:spPr>
          <a:xfrm>
            <a:off x="444075" y="378427"/>
            <a:ext cx="3507892" cy="1694212"/>
          </a:xfrm>
          <a:prstGeom prst="rect">
            <a:avLst/>
          </a:prstGeom>
          <a:noFill/>
          <a:ln>
            <a:noFill/>
          </a:ln>
        </p:spPr>
      </p:pic>
      <p:sp>
        <p:nvSpPr>
          <p:cNvPr id="5" name="Shape 86"/>
          <p:cNvSpPr/>
          <p:nvPr userDrawn="1"/>
        </p:nvSpPr>
        <p:spPr>
          <a:xfrm>
            <a:off x="0" y="221838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sp>
        <p:nvSpPr>
          <p:cNvPr id="6" name="Text Placeholder 5"/>
          <p:cNvSpPr>
            <a:spLocks noGrp="1"/>
          </p:cNvSpPr>
          <p:nvPr>
            <p:ph type="body" sz="quarter" idx="13" hasCustomPrompt="1"/>
          </p:nvPr>
        </p:nvSpPr>
        <p:spPr>
          <a:xfrm>
            <a:off x="1263651" y="2692401"/>
            <a:ext cx="7037916" cy="903817"/>
          </a:xfrm>
        </p:spPr>
        <p:txBody>
          <a:bodyPr/>
          <a:lstStyle>
            <a:lvl1pPr>
              <a:defRPr sz="4800" b="1" baseline="0">
                <a:solidFill>
                  <a:srgbClr val="0070C0"/>
                </a:solidFill>
              </a:defRPr>
            </a:lvl1pPr>
          </a:lstStyle>
          <a:p>
            <a:pPr lvl="0"/>
            <a:r>
              <a:rPr lang="en-US" dirty="0"/>
              <a:t>Presenter Name</a:t>
            </a:r>
          </a:p>
        </p:txBody>
      </p:sp>
      <p:sp>
        <p:nvSpPr>
          <p:cNvPr id="8" name="Text Placeholder 7"/>
          <p:cNvSpPr>
            <a:spLocks noGrp="1"/>
          </p:cNvSpPr>
          <p:nvPr>
            <p:ph type="body" sz="quarter" idx="14" hasCustomPrompt="1"/>
          </p:nvPr>
        </p:nvSpPr>
        <p:spPr>
          <a:xfrm>
            <a:off x="1263651" y="3746501"/>
            <a:ext cx="7037916" cy="2011449"/>
          </a:xfrm>
        </p:spPr>
        <p:txBody>
          <a:bodyPr/>
          <a:lstStyle>
            <a:lvl1pPr>
              <a:lnSpc>
                <a:spcPct val="100000"/>
              </a:lnSpc>
              <a:spcAft>
                <a:spcPts val="0"/>
              </a:spcAft>
              <a:defRPr sz="3200">
                <a:solidFill>
                  <a:schemeClr val="accent3">
                    <a:lumMod val="50000"/>
                  </a:schemeClr>
                </a:solidFill>
              </a:defRPr>
            </a:lvl1pPr>
          </a:lstStyle>
          <a:p>
            <a:pPr lvl="0"/>
            <a:r>
              <a:rPr lang="en-US" dirty="0"/>
              <a:t>Presenter Title</a:t>
            </a:r>
            <a:br>
              <a:rPr lang="en-US" dirty="0"/>
            </a:br>
            <a:r>
              <a:rPr lang="en-US" dirty="0"/>
              <a:t>Contact Information</a:t>
            </a:r>
          </a:p>
        </p:txBody>
      </p:sp>
      <p:sp>
        <p:nvSpPr>
          <p:cNvPr id="7"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38769767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FA9A8-E5C6-48E6-912D-0B48F79F79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76B149-3984-4A44-9701-AF3515DE85F3}"/>
              </a:ext>
            </a:extLst>
          </p:cNvPr>
          <p:cNvSpPr>
            <a:spLocks noGrp="1"/>
          </p:cNvSpPr>
          <p:nvPr>
            <p:ph type="subTitle" idx="1"/>
          </p:nvPr>
        </p:nvSpPr>
        <p:spPr>
          <a:xfrm>
            <a:off x="1524000" y="3602037"/>
            <a:ext cx="9144000" cy="1655763"/>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6AF594-49CF-4F10-A1FE-FC045B17E6A1}"/>
              </a:ext>
            </a:extLst>
          </p:cNvPr>
          <p:cNvSpPr>
            <a:spLocks noGrp="1"/>
          </p:cNvSpPr>
          <p:nvPr>
            <p:ph type="dt" sz="half" idx="10"/>
          </p:nvPr>
        </p:nvSpPr>
        <p:spPr/>
        <p:txBody>
          <a:bodyPr/>
          <a:lstStyle/>
          <a:p>
            <a:fld id="{8D79009D-A1AD-47E0-B475-ED64FF0B3D43}" type="datetimeFigureOut">
              <a:rPr lang="en-US" smtClean="0"/>
              <a:t>10/28/2020</a:t>
            </a:fld>
            <a:endParaRPr lang="en-US" dirty="0"/>
          </a:p>
        </p:txBody>
      </p:sp>
      <p:sp>
        <p:nvSpPr>
          <p:cNvPr id="5" name="Footer Placeholder 4">
            <a:extLst>
              <a:ext uri="{FF2B5EF4-FFF2-40B4-BE49-F238E27FC236}">
                <a16:creationId xmlns:a16="http://schemas.microsoft.com/office/drawing/2014/main" id="{3AA4661E-AF4F-4AF2-BBFC-6591CF44CC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F2B6212-D136-43E8-B4A9-9BA359FFA1A9}"/>
              </a:ext>
            </a:extLst>
          </p:cNvPr>
          <p:cNvSpPr>
            <a:spLocks noGrp="1"/>
          </p:cNvSpPr>
          <p:nvPr>
            <p:ph type="sldNum" sz="quarter" idx="12"/>
          </p:nvPr>
        </p:nvSpPr>
        <p:spPr/>
        <p:txBody>
          <a:bodyPr/>
          <a:lstStyle/>
          <a:p>
            <a:fld id="{15E994C2-78C3-427D-BDF4-B8C9744D7DA6}" type="slidenum">
              <a:rPr lang="en-US" smtClean="0"/>
              <a:t>‹#›</a:t>
            </a:fld>
            <a:endParaRPr lang="en-US" dirty="0"/>
          </a:p>
        </p:txBody>
      </p:sp>
    </p:spTree>
    <p:extLst>
      <p:ext uri="{BB962C8B-B14F-4D97-AF65-F5344CB8AC3E}">
        <p14:creationId xmlns:p14="http://schemas.microsoft.com/office/powerpoint/2010/main" val="38723258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Contact Info">
    <p:spTree>
      <p:nvGrpSpPr>
        <p:cNvPr id="1" name="Shape 48"/>
        <p:cNvGrpSpPr/>
        <p:nvPr/>
      </p:nvGrpSpPr>
      <p:grpSpPr>
        <a:xfrm>
          <a:off x="0" y="0"/>
          <a:ext cx="0" cy="0"/>
          <a:chOff x="0" y="0"/>
          <a:chExt cx="0" cy="0"/>
        </a:xfrm>
      </p:grpSpPr>
      <p:pic>
        <p:nvPicPr>
          <p:cNvPr id="4" name="Shape 79" descr="Mississippi Department of Education"/>
          <p:cNvPicPr preferRelativeResize="0"/>
          <p:nvPr userDrawn="1"/>
        </p:nvPicPr>
        <p:blipFill rotWithShape="1">
          <a:blip r:embed="rId2">
            <a:alphaModFix/>
          </a:blip>
          <a:srcRect b="21829"/>
          <a:stretch/>
        </p:blipFill>
        <p:spPr>
          <a:xfrm>
            <a:off x="444075" y="450145"/>
            <a:ext cx="3507892" cy="1324391"/>
          </a:xfrm>
          <a:prstGeom prst="rect">
            <a:avLst/>
          </a:prstGeom>
          <a:noFill/>
          <a:ln>
            <a:noFill/>
          </a:ln>
        </p:spPr>
      </p:pic>
      <p:sp>
        <p:nvSpPr>
          <p:cNvPr id="5" name="Shape 86">
            <a:extLst>
              <a:ext uri="{C183D7F6-B498-43B3-948B-1728B52AA6E4}">
                <adec:decorative xmlns:adec="http://schemas.microsoft.com/office/drawing/2017/decorative" val="1"/>
              </a:ext>
            </a:extLst>
          </p:cNvPr>
          <p:cNvSpPr/>
          <p:nvPr userDrawn="1"/>
        </p:nvSpPr>
        <p:spPr>
          <a:xfrm>
            <a:off x="0" y="221838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sp>
        <p:nvSpPr>
          <p:cNvPr id="8" name="Text Placeholder 7"/>
          <p:cNvSpPr>
            <a:spLocks noGrp="1"/>
          </p:cNvSpPr>
          <p:nvPr>
            <p:ph type="body" sz="quarter" idx="14" hasCustomPrompt="1"/>
          </p:nvPr>
        </p:nvSpPr>
        <p:spPr>
          <a:xfrm>
            <a:off x="1263652" y="3572336"/>
            <a:ext cx="7902121" cy="1445984"/>
          </a:xfrm>
        </p:spPr>
        <p:txBody>
          <a:bodyPr/>
          <a:lstStyle>
            <a:lvl1pPr>
              <a:lnSpc>
                <a:spcPct val="100000"/>
              </a:lnSpc>
              <a:spcAft>
                <a:spcPts val="0"/>
              </a:spcAft>
              <a:defRPr sz="2667">
                <a:solidFill>
                  <a:schemeClr val="accent3">
                    <a:lumMod val="50000"/>
                  </a:schemeClr>
                </a:solidFill>
              </a:defRPr>
            </a:lvl1pPr>
          </a:lstStyle>
          <a:p>
            <a:pPr lvl="0"/>
            <a:r>
              <a:rPr lang="en-US" dirty="0"/>
              <a:t>Presenter Title</a:t>
            </a:r>
            <a:br>
              <a:rPr lang="en-US" dirty="0"/>
            </a:br>
            <a:r>
              <a:rPr lang="en-US" dirty="0"/>
              <a:t>Contact Information</a:t>
            </a:r>
          </a:p>
        </p:txBody>
      </p:sp>
      <p:sp>
        <p:nvSpPr>
          <p:cNvPr id="7"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
        <p:nvSpPr>
          <p:cNvPr id="3" name="Title 2">
            <a:extLst>
              <a:ext uri="{FF2B5EF4-FFF2-40B4-BE49-F238E27FC236}">
                <a16:creationId xmlns:a16="http://schemas.microsoft.com/office/drawing/2014/main" id="{C4B7B487-F152-8F48-99C4-6022A882EB8D}"/>
              </a:ext>
            </a:extLst>
          </p:cNvPr>
          <p:cNvSpPr>
            <a:spLocks noGrp="1"/>
          </p:cNvSpPr>
          <p:nvPr>
            <p:ph type="title"/>
          </p:nvPr>
        </p:nvSpPr>
        <p:spPr>
          <a:xfrm>
            <a:off x="1263652" y="2785553"/>
            <a:ext cx="8130721" cy="763600"/>
          </a:xfrm>
        </p:spPr>
        <p:txBody>
          <a:bodyPr/>
          <a:lstStyle>
            <a:lvl1pPr>
              <a:defRPr sz="4000" b="1">
                <a:solidFill>
                  <a:schemeClr val="accent6"/>
                </a:solidFill>
              </a:defRPr>
            </a:lvl1pPr>
          </a:lstStyle>
          <a:p>
            <a:r>
              <a:rPr lang="en-US" dirty="0"/>
              <a:t>Click to edit Master title style</a:t>
            </a:r>
          </a:p>
        </p:txBody>
      </p:sp>
      <p:pic>
        <p:nvPicPr>
          <p:cNvPr id="6" name="Picture 5" descr="www.mdek12.org&#10;&#10;Follow us on Facebook, Twitter, and YouTube.">
            <a:extLst>
              <a:ext uri="{FF2B5EF4-FFF2-40B4-BE49-F238E27FC236}">
                <a16:creationId xmlns:a16="http://schemas.microsoft.com/office/drawing/2014/main" id="{BD860FE8-5D6D-2F42-91BE-FABD7828F256}"/>
              </a:ext>
            </a:extLst>
          </p:cNvPr>
          <p:cNvPicPr>
            <a:picLocks noChangeAspect="1"/>
          </p:cNvPicPr>
          <p:nvPr userDrawn="1"/>
        </p:nvPicPr>
        <p:blipFill>
          <a:blip r:embed="rId3"/>
          <a:stretch>
            <a:fillRect/>
          </a:stretch>
        </p:blipFill>
        <p:spPr>
          <a:xfrm>
            <a:off x="444076" y="5311978"/>
            <a:ext cx="2128761" cy="1204431"/>
          </a:xfrm>
          <a:prstGeom prst="rect">
            <a:avLst/>
          </a:prstGeom>
        </p:spPr>
      </p:pic>
    </p:spTree>
    <p:extLst>
      <p:ext uri="{BB962C8B-B14F-4D97-AF65-F5344CB8AC3E}">
        <p14:creationId xmlns:p14="http://schemas.microsoft.com/office/powerpoint/2010/main" val="1458932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9"/>
        <p:cNvGrpSpPr/>
        <p:nvPr/>
      </p:nvGrpSpPr>
      <p:grpSpPr>
        <a:xfrm>
          <a:off x="0" y="0"/>
          <a:ext cx="0" cy="0"/>
          <a:chOff x="0" y="0"/>
          <a:chExt cx="0" cy="0"/>
        </a:xfrm>
      </p:grpSpPr>
      <p:sp>
        <p:nvSpPr>
          <p:cNvPr id="5" name="Shape 54"/>
          <p:cNvSpPr/>
          <p:nvPr userDrawn="1"/>
        </p:nvSpPr>
        <p:spPr>
          <a:xfrm>
            <a:off x="0" y="2644130"/>
            <a:ext cx="6773600" cy="965196"/>
          </a:xfrm>
          <a:prstGeom prst="rect">
            <a:avLst/>
          </a:prstGeom>
          <a:solidFill>
            <a:schemeClr val="accent3"/>
          </a:solidFill>
          <a:ln>
            <a:noFill/>
          </a:ln>
        </p:spPr>
        <p:txBody>
          <a:bodyPr lIns="121900" tIns="121900" rIns="121900" bIns="121900" anchor="ctr" anchorCtr="0">
            <a:noAutofit/>
          </a:bodyPr>
          <a:lstStyle/>
          <a:p>
            <a:pPr lvl="0">
              <a:spcBef>
                <a:spcPts val="0"/>
              </a:spcBef>
              <a:buNone/>
            </a:pPr>
            <a:endParaRPr sz="2400" dirty="0">
              <a:solidFill>
                <a:srgbClr val="00B0F0"/>
              </a:solidFill>
            </a:endParaRPr>
          </a:p>
        </p:txBody>
      </p:sp>
      <p:sp>
        <p:nvSpPr>
          <p:cNvPr id="8" name="Shape 59"/>
          <p:cNvSpPr/>
          <p:nvPr userDrawn="1"/>
        </p:nvSpPr>
        <p:spPr>
          <a:xfrm>
            <a:off x="0" y="3742027"/>
            <a:ext cx="6217920" cy="1328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dirty="0"/>
          </a:p>
        </p:txBody>
      </p:sp>
      <p:pic>
        <p:nvPicPr>
          <p:cNvPr id="9" name="Shape 61"/>
          <p:cNvPicPr preferRelativeResize="0"/>
          <p:nvPr userDrawn="1"/>
        </p:nvPicPr>
        <p:blipFill>
          <a:blip r:embed="rId2">
            <a:alphaModFix/>
          </a:blip>
          <a:stretch>
            <a:fillRect/>
          </a:stretch>
        </p:blipFill>
        <p:spPr>
          <a:xfrm>
            <a:off x="600267" y="5012165"/>
            <a:ext cx="2841133" cy="1372200"/>
          </a:xfrm>
          <a:prstGeom prst="rect">
            <a:avLst/>
          </a:prstGeom>
          <a:noFill/>
          <a:ln>
            <a:noFill/>
          </a:ln>
        </p:spPr>
      </p:pic>
      <p:sp>
        <p:nvSpPr>
          <p:cNvPr id="3" name="Text Placeholder 2"/>
          <p:cNvSpPr>
            <a:spLocks noGrp="1" noChangeAspect="1"/>
          </p:cNvSpPr>
          <p:nvPr>
            <p:ph type="body" sz="quarter" idx="10" hasCustomPrompt="1"/>
          </p:nvPr>
        </p:nvSpPr>
        <p:spPr>
          <a:xfrm>
            <a:off x="550333" y="654051"/>
            <a:ext cx="8800700" cy="1904468"/>
          </a:xfrm>
        </p:spPr>
        <p:txBody>
          <a:bodyPr anchor="b"/>
          <a:lstStyle>
            <a:lvl1pPr>
              <a:lnSpc>
                <a:spcPct val="100000"/>
              </a:lnSpc>
              <a:spcAft>
                <a:spcPts val="0"/>
              </a:spcAft>
              <a:defRPr sz="6667" b="1">
                <a:solidFill>
                  <a:srgbClr val="0070C0"/>
                </a:solidFill>
              </a:defRPr>
            </a:lvl1pPr>
          </a:lstStyle>
          <a:p>
            <a:pPr lvl="0"/>
            <a:r>
              <a:rPr lang="en-US" dirty="0"/>
              <a:t>HEADING</a:t>
            </a:r>
          </a:p>
        </p:txBody>
      </p:sp>
      <p:sp>
        <p:nvSpPr>
          <p:cNvPr id="16" name="Text Placeholder 15"/>
          <p:cNvSpPr>
            <a:spLocks noGrp="1" noChangeAspect="1"/>
          </p:cNvSpPr>
          <p:nvPr>
            <p:ph type="body" sz="quarter" idx="11" hasCustomPrompt="1"/>
          </p:nvPr>
        </p:nvSpPr>
        <p:spPr>
          <a:xfrm>
            <a:off x="550333" y="2732617"/>
            <a:ext cx="6157384" cy="810683"/>
          </a:xfrm>
        </p:spPr>
        <p:txBody>
          <a:bodyPr anchor="ctr"/>
          <a:lstStyle>
            <a:lvl1pPr rtl="0">
              <a:spcBef>
                <a:spcPts val="0"/>
              </a:spcBef>
              <a:buNone/>
              <a:defRPr lang="en" sz="2400" dirty="0">
                <a:solidFill>
                  <a:srgbClr val="FFFFFF"/>
                </a:solidFill>
                <a:ea typeface="Open Sans"/>
                <a:cs typeface="Open Sans"/>
                <a:sym typeface="Open Sans"/>
              </a:defRPr>
            </a:lvl1pPr>
          </a:lstStyle>
          <a:p>
            <a:pPr lvl="0" rtl="0">
              <a:spcBef>
                <a:spcPts val="0"/>
              </a:spcBef>
              <a:buNone/>
            </a:pPr>
            <a:r>
              <a:rPr lang="en-US" sz="2667" dirty="0">
                <a:solidFill>
                  <a:srgbClr val="FFFFFF"/>
                </a:solidFill>
                <a:latin typeface="+mn-lt"/>
                <a:ea typeface="Open Sans"/>
                <a:cs typeface="Open Sans"/>
                <a:sym typeface="Open Sans"/>
              </a:rPr>
              <a:t>SUBHEAD</a:t>
            </a:r>
            <a:endParaRPr lang="en" sz="2667" dirty="0">
              <a:solidFill>
                <a:srgbClr val="FFFFFF"/>
              </a:solidFill>
              <a:latin typeface="+mn-lt"/>
              <a:ea typeface="Open Sans"/>
              <a:cs typeface="Open Sans"/>
              <a:sym typeface="Open Sans"/>
            </a:endParaRPr>
          </a:p>
        </p:txBody>
      </p:sp>
      <p:sp>
        <p:nvSpPr>
          <p:cNvPr id="18" name="Text Placeholder 17"/>
          <p:cNvSpPr>
            <a:spLocks noGrp="1" noChangeAspect="1"/>
          </p:cNvSpPr>
          <p:nvPr>
            <p:ph type="body" sz="quarter" idx="12" hasCustomPrompt="1"/>
          </p:nvPr>
        </p:nvSpPr>
        <p:spPr>
          <a:xfrm>
            <a:off x="550333" y="3874828"/>
            <a:ext cx="5444067" cy="665424"/>
          </a:xfrm>
        </p:spPr>
        <p:txBody>
          <a:bodyPr anchor="t"/>
          <a:lstStyle>
            <a:lvl1pPr algn="l">
              <a:spcBef>
                <a:spcPts val="0"/>
              </a:spcBef>
              <a:buNone/>
              <a:defRPr lang="en" sz="2400" dirty="0">
                <a:solidFill>
                  <a:schemeClr val="accent3">
                    <a:lumMod val="75000"/>
                  </a:schemeClr>
                </a:solidFill>
                <a:ea typeface="Open Sans"/>
                <a:cs typeface="Open Sans"/>
                <a:sym typeface="Open Sans"/>
              </a:defRPr>
            </a:lvl1pPr>
          </a:lstStyle>
          <a:p>
            <a:pPr lvl="0" algn="l">
              <a:spcBef>
                <a:spcPts val="0"/>
              </a:spcBef>
              <a:buNone/>
            </a:pPr>
            <a:r>
              <a:rPr lang="en-US" sz="2400" dirty="0">
                <a:latin typeface="+mn-lt"/>
                <a:ea typeface="Open Sans"/>
                <a:cs typeface="Open Sans"/>
                <a:sym typeface="Open Sans"/>
              </a:rPr>
              <a:t>Date</a:t>
            </a:r>
            <a:endParaRPr lang="en" sz="2400" dirty="0">
              <a:latin typeface="+mn-lt"/>
              <a:ea typeface="Open Sans"/>
              <a:cs typeface="Open Sans"/>
              <a:sym typeface="Open Sans"/>
            </a:endParaRPr>
          </a:p>
        </p:txBody>
      </p:sp>
      <p:sp>
        <p:nvSpPr>
          <p:cNvPr id="24" name="Text Placeholder 23"/>
          <p:cNvSpPr>
            <a:spLocks noGrp="1"/>
          </p:cNvSpPr>
          <p:nvPr>
            <p:ph type="body" sz="quarter" idx="14" hasCustomPrompt="1"/>
          </p:nvPr>
        </p:nvSpPr>
        <p:spPr>
          <a:xfrm>
            <a:off x="3603548" y="5294201"/>
            <a:ext cx="5934153" cy="403865"/>
          </a:xfrm>
        </p:spPr>
        <p:txBody>
          <a:bodyPr anchor="ctr"/>
          <a:lstStyle>
            <a:lvl1pPr marL="0" marR="0" indent="0" algn="l" defTabSz="1219170" rtl="0" eaLnBrk="1" fontAlgn="auto" latinLnBrk="0" hangingPunct="1">
              <a:lnSpc>
                <a:spcPct val="100000"/>
              </a:lnSpc>
              <a:spcBef>
                <a:spcPts val="0"/>
              </a:spcBef>
              <a:spcAft>
                <a:spcPts val="0"/>
              </a:spcAft>
              <a:buClr>
                <a:schemeClr val="dk2"/>
              </a:buClr>
              <a:buSzPct val="100000"/>
              <a:buFontTx/>
              <a:buNone/>
              <a:tabLst/>
              <a:defRPr lang="en-US" sz="2400" b="1" smtClean="0">
                <a:solidFill>
                  <a:srgbClr val="CC0000"/>
                </a:solidFill>
                <a:ea typeface="Open Sans"/>
                <a:cs typeface="Open Sans"/>
                <a:sym typeface="Open Sans"/>
              </a:defRPr>
            </a:lvl1pPr>
          </a:lstStyle>
          <a:p>
            <a:pPr marL="0" marR="0" lvl="0" indent="0" algn="l" defTabSz="1219170" rtl="0" eaLnBrk="1" fontAlgn="auto" latinLnBrk="0" hangingPunct="1">
              <a:lnSpc>
                <a:spcPct val="115000"/>
              </a:lnSpc>
              <a:spcBef>
                <a:spcPts val="0"/>
              </a:spcBef>
              <a:spcAft>
                <a:spcPts val="2133"/>
              </a:spcAft>
              <a:buClr>
                <a:schemeClr val="dk2"/>
              </a:buClr>
              <a:buSzPct val="100000"/>
              <a:buFontTx/>
              <a:buNone/>
              <a:tabLst/>
              <a:defRPr/>
            </a:pPr>
            <a:r>
              <a:rPr lang="en-US" sz="2667" b="1" dirty="0">
                <a:solidFill>
                  <a:srgbClr val="CC0000"/>
                </a:solidFill>
                <a:latin typeface="+mn-lt"/>
                <a:ea typeface="Open Sans"/>
                <a:cs typeface="Open Sans"/>
                <a:sym typeface="Open Sans"/>
              </a:rPr>
              <a:t>Presenter Name</a:t>
            </a:r>
          </a:p>
        </p:txBody>
      </p:sp>
      <p:sp>
        <p:nvSpPr>
          <p:cNvPr id="7" name="Text Placeholder 6"/>
          <p:cNvSpPr>
            <a:spLocks noGrp="1"/>
          </p:cNvSpPr>
          <p:nvPr>
            <p:ph type="body" sz="quarter" idx="15" hasCustomPrompt="1"/>
          </p:nvPr>
        </p:nvSpPr>
        <p:spPr>
          <a:xfrm>
            <a:off x="3602567" y="5628904"/>
            <a:ext cx="5935133" cy="754963"/>
          </a:xfrm>
        </p:spPr>
        <p:txBody>
          <a:bodyPr/>
          <a:lstStyle>
            <a:lvl1pPr>
              <a:lnSpc>
                <a:spcPct val="100000"/>
              </a:lnSpc>
              <a:spcAft>
                <a:spcPts val="0"/>
              </a:spcAft>
              <a:defRPr sz="1867" baseline="0">
                <a:solidFill>
                  <a:schemeClr val="accent3">
                    <a:lumMod val="50000"/>
                  </a:schemeClr>
                </a:solidFill>
              </a:defRPr>
            </a:lvl1pPr>
          </a:lstStyle>
          <a:p>
            <a:pPr lvl="0"/>
            <a:r>
              <a:rPr lang="en-US" dirty="0"/>
              <a:t>Presenter Title</a:t>
            </a:r>
            <a:br>
              <a:rPr lang="en-US" dirty="0"/>
            </a:br>
            <a:r>
              <a:rPr lang="en-US" dirty="0"/>
              <a:t>Contact Information</a:t>
            </a:r>
          </a:p>
        </p:txBody>
      </p:sp>
    </p:spTree>
    <p:extLst>
      <p:ext uri="{BB962C8B-B14F-4D97-AF65-F5344CB8AC3E}">
        <p14:creationId xmlns:p14="http://schemas.microsoft.com/office/powerpoint/2010/main" val="407255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26B02-7229-43E4-8960-FF174E8536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9CEA80-6196-4D59-B04E-51A018619A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C589A6-E899-4032-A150-C2D14B544FCA}"/>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5" name="Footer Placeholder 4">
            <a:extLst>
              <a:ext uri="{FF2B5EF4-FFF2-40B4-BE49-F238E27FC236}">
                <a16:creationId xmlns:a16="http://schemas.microsoft.com/office/drawing/2014/main" id="{26C1652E-81AC-43AE-ACE3-8FDD271C2E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BB116F-EA6D-4209-9657-5C66278F5335}"/>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236856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56355-C38C-4510-94E5-D8BA534C73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3A2B5E-B4BE-4A9F-B995-2206830082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87D6-E7D9-44E3-B183-8390778BF584}"/>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5" name="Footer Placeholder 4">
            <a:extLst>
              <a:ext uri="{FF2B5EF4-FFF2-40B4-BE49-F238E27FC236}">
                <a16:creationId xmlns:a16="http://schemas.microsoft.com/office/drawing/2014/main" id="{4BE46739-8900-4086-99CA-CECE6E8CF7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43C8DD-A754-4572-874A-41DA0C9D5E18}"/>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2937542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3ACB6-2850-468B-B546-55FCD122BC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48F41F-72AD-4034-BBF5-C7906A2441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7EEC79-0D6E-4386-816C-DEB77D9B66FE}"/>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5" name="Footer Placeholder 4">
            <a:extLst>
              <a:ext uri="{FF2B5EF4-FFF2-40B4-BE49-F238E27FC236}">
                <a16:creationId xmlns:a16="http://schemas.microsoft.com/office/drawing/2014/main" id="{1C4C1296-5FEB-4DCA-B75A-0799C40B00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075BDD-E1B1-4C9C-B689-6CAE3039E9AF}"/>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889711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DD69-9799-481D-97C2-9E90AC9B08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4D6766-60BB-403A-A1C6-0F99F3C31D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D50116-8143-4FA5-A3FD-B211BC7A9F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48E1C8-5DAD-4F4C-92C3-06AA38F82260}"/>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6" name="Footer Placeholder 5">
            <a:extLst>
              <a:ext uri="{FF2B5EF4-FFF2-40B4-BE49-F238E27FC236}">
                <a16:creationId xmlns:a16="http://schemas.microsoft.com/office/drawing/2014/main" id="{6CECFFC6-FDBE-4523-9BAA-F32A94E888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B09F57-229E-4D85-9998-B240293FC06E}"/>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1551294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C5562-C397-4B0A-8881-C3152C9F9F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DD3480-09F9-4904-AD2C-C1C6696B71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B5C0FE-0439-47D2-AC66-824D476702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7BAA2F-7266-437B-8506-4966820DD4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EA9ED0-8842-491B-BBDA-0D28CE8F70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747EFD-EDA1-47FA-BF46-D5576CBBB01D}"/>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8" name="Footer Placeholder 7">
            <a:extLst>
              <a:ext uri="{FF2B5EF4-FFF2-40B4-BE49-F238E27FC236}">
                <a16:creationId xmlns:a16="http://schemas.microsoft.com/office/drawing/2014/main" id="{057B1751-2050-4A64-9668-89542FA80B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1116A5-60D9-4AF8-9663-A0F800CE2F4F}"/>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325581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A1760-DAF3-4B4E-9EB8-EDD4B04468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0358BA-89C7-440E-A9B6-2960A56D025C}"/>
              </a:ext>
            </a:extLst>
          </p:cNvPr>
          <p:cNvSpPr>
            <a:spLocks noGrp="1"/>
          </p:cNvSpPr>
          <p:nvPr>
            <p:ph type="dt" sz="half" idx="10"/>
          </p:nvPr>
        </p:nvSpPr>
        <p:spPr/>
        <p:txBody>
          <a:bodyPr/>
          <a:lstStyle/>
          <a:p>
            <a:fld id="{915AA457-9DCF-457F-A2E6-8EAE8C52C819}" type="datetimeFigureOut">
              <a:rPr lang="en-US" smtClean="0"/>
              <a:t>10/28/2020</a:t>
            </a:fld>
            <a:endParaRPr lang="en-US"/>
          </a:p>
        </p:txBody>
      </p:sp>
      <p:sp>
        <p:nvSpPr>
          <p:cNvPr id="4" name="Footer Placeholder 3">
            <a:extLst>
              <a:ext uri="{FF2B5EF4-FFF2-40B4-BE49-F238E27FC236}">
                <a16:creationId xmlns:a16="http://schemas.microsoft.com/office/drawing/2014/main" id="{65534B35-7678-4044-9B07-4BFBB956B1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0861A8-8F3D-4C12-9718-2137A13F6743}"/>
              </a:ext>
            </a:extLst>
          </p:cNvPr>
          <p:cNvSpPr>
            <a:spLocks noGrp="1"/>
          </p:cNvSpPr>
          <p:nvPr>
            <p:ph type="sldNum" sz="quarter" idx="12"/>
          </p:nvPr>
        </p:nvSpPr>
        <p:spPr/>
        <p:txBody>
          <a:bodyPr/>
          <a:lstStyle/>
          <a:p>
            <a:fld id="{8F55C49B-CC1F-405C-8238-DC11811BF6FF}" type="slidenum">
              <a:rPr lang="en-US" smtClean="0"/>
              <a:t>‹#›</a:t>
            </a:fld>
            <a:endParaRPr lang="en-US"/>
          </a:p>
        </p:txBody>
      </p:sp>
    </p:spTree>
    <p:extLst>
      <p:ext uri="{BB962C8B-B14F-4D97-AF65-F5344CB8AC3E}">
        <p14:creationId xmlns:p14="http://schemas.microsoft.com/office/powerpoint/2010/main" val="3003994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theme" Target="../theme/theme3.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15600" y="593367"/>
            <a:ext cx="11360800" cy="7636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415600" y="1536633"/>
            <a:ext cx="113608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11296609" y="6217621"/>
            <a:ext cx="731600" cy="524800"/>
          </a:xfrm>
          <a:prstGeom prst="rect">
            <a:avLst/>
          </a:prstGeom>
          <a:noFill/>
          <a:ln>
            <a:noFill/>
          </a:ln>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2815011019"/>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EC0B93-FE62-45B4-A45E-BB92CF5807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04C13E-9025-413A-98D9-D87AD46213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4479EA-D51E-4062-9EB8-CD36B4281E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AA457-9DCF-457F-A2E6-8EAE8C52C819}" type="datetimeFigureOut">
              <a:rPr lang="en-US" smtClean="0"/>
              <a:t>10/28/2020</a:t>
            </a:fld>
            <a:endParaRPr lang="en-US"/>
          </a:p>
        </p:txBody>
      </p:sp>
      <p:sp>
        <p:nvSpPr>
          <p:cNvPr id="5" name="Footer Placeholder 4">
            <a:extLst>
              <a:ext uri="{FF2B5EF4-FFF2-40B4-BE49-F238E27FC236}">
                <a16:creationId xmlns:a16="http://schemas.microsoft.com/office/drawing/2014/main" id="{A3769AED-6DC9-4C1B-927C-0452BF04EC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1C0E55-22DD-4FD9-8515-CEAB3344F8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5C49B-CC1F-405C-8238-DC11811BF6FF}" type="slidenum">
              <a:rPr lang="en-US" smtClean="0"/>
              <a:t>‹#›</a:t>
            </a:fld>
            <a:endParaRPr lang="en-US"/>
          </a:p>
        </p:txBody>
      </p:sp>
    </p:spTree>
    <p:extLst>
      <p:ext uri="{BB962C8B-B14F-4D97-AF65-F5344CB8AC3E}">
        <p14:creationId xmlns:p14="http://schemas.microsoft.com/office/powerpoint/2010/main" val="13842450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15600" y="593367"/>
            <a:ext cx="11360800" cy="7636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415600" y="1536633"/>
            <a:ext cx="113608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11296609" y="6217621"/>
            <a:ext cx="731600" cy="524800"/>
          </a:xfrm>
          <a:prstGeom prst="rect">
            <a:avLst/>
          </a:prstGeom>
          <a:noFill/>
          <a:ln>
            <a:noFill/>
          </a:ln>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2658220792"/>
      </p:ext>
    </p:extLst>
  </p:cSld>
  <p:clrMap bg1="lt1" tx1="dk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3" Type="http://schemas.openxmlformats.org/officeDocument/2006/relationships/hyperlink" Target="mailto:laharris@mdek12.org" TargetMode="External"/><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hyperlink" Target="https://uscode.house.gov/view.xhtml?path=/prelim@title42/chapter119/subchapter6/partB&amp;edition=prelim" TargetMode="Externa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r>
              <a:rPr lang="en-US" sz="3733" dirty="0"/>
              <a:t>McKinney-Vento Education for Homeless Children and Youth</a:t>
            </a:r>
          </a:p>
        </p:txBody>
      </p:sp>
      <p:sp>
        <p:nvSpPr>
          <p:cNvPr id="8" name="Text Placeholder 7"/>
          <p:cNvSpPr>
            <a:spLocks noGrp="1"/>
          </p:cNvSpPr>
          <p:nvPr>
            <p:ph type="body" sz="quarter" idx="11"/>
          </p:nvPr>
        </p:nvSpPr>
        <p:spPr>
          <a:xfrm>
            <a:off x="550333" y="2732617"/>
            <a:ext cx="6157384" cy="810683"/>
          </a:xfrm>
        </p:spPr>
        <p:txBody>
          <a:bodyPr/>
          <a:lstStyle/>
          <a:p>
            <a:r>
              <a:rPr lang="en-US" dirty="0"/>
              <a:t>M-V Services and the Law</a:t>
            </a:r>
          </a:p>
        </p:txBody>
      </p:sp>
      <p:sp>
        <p:nvSpPr>
          <p:cNvPr id="9" name="Text Placeholder 8"/>
          <p:cNvSpPr>
            <a:spLocks noGrp="1"/>
          </p:cNvSpPr>
          <p:nvPr>
            <p:ph type="body" sz="quarter" idx="12"/>
          </p:nvPr>
        </p:nvSpPr>
        <p:spPr>
          <a:xfrm>
            <a:off x="550333" y="3874828"/>
            <a:ext cx="5444067" cy="665424"/>
          </a:xfrm>
        </p:spPr>
        <p:txBody>
          <a:bodyPr/>
          <a:lstStyle/>
          <a:p>
            <a:r>
              <a:rPr lang="en-US" dirty="0"/>
              <a:t>October 29, 2020</a:t>
            </a:r>
          </a:p>
        </p:txBody>
      </p:sp>
      <p:sp>
        <p:nvSpPr>
          <p:cNvPr id="10" name="Text Placeholder 9"/>
          <p:cNvSpPr>
            <a:spLocks noGrp="1"/>
          </p:cNvSpPr>
          <p:nvPr>
            <p:ph type="body" sz="quarter" idx="14"/>
          </p:nvPr>
        </p:nvSpPr>
        <p:spPr>
          <a:xfrm>
            <a:off x="3495970" y="4888321"/>
            <a:ext cx="8522295" cy="1719127"/>
          </a:xfrm>
        </p:spPr>
        <p:txBody>
          <a:bodyPr/>
          <a:lstStyle/>
          <a:p>
            <a:r>
              <a:rPr lang="en-US" dirty="0"/>
              <a:t>LaDewayne Harris (lharris@mdek12.org)</a:t>
            </a:r>
          </a:p>
          <a:p>
            <a:r>
              <a:rPr lang="en-US" dirty="0">
                <a:solidFill>
                  <a:schemeClr val="accent6"/>
                </a:solidFill>
              </a:rPr>
              <a:t>State Homeless Ed. Coordinator</a:t>
            </a:r>
            <a:r>
              <a:rPr lang="en-US" dirty="0">
                <a:solidFill>
                  <a:schemeClr val="accent3">
                    <a:lumMod val="50000"/>
                  </a:schemeClr>
                </a:solidFill>
              </a:rPr>
              <a:t> </a:t>
            </a:r>
          </a:p>
          <a:p>
            <a:endParaRPr lang="en-US" dirty="0"/>
          </a:p>
        </p:txBody>
      </p:sp>
    </p:spTree>
    <p:extLst>
      <p:ext uri="{BB962C8B-B14F-4D97-AF65-F5344CB8AC3E}">
        <p14:creationId xmlns:p14="http://schemas.microsoft.com/office/powerpoint/2010/main" val="3752547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FFD0EF3-F6F0-491F-A2C7-DDE4B401F376}"/>
              </a:ext>
            </a:extLst>
          </p:cNvPr>
          <p:cNvSpPr>
            <a:spLocks noGrp="1"/>
          </p:cNvSpPr>
          <p:nvPr>
            <p:ph type="body" sz="quarter" idx="13"/>
          </p:nvPr>
        </p:nvSpPr>
        <p:spPr>
          <a:xfrm>
            <a:off x="426752" y="385619"/>
            <a:ext cx="11007000" cy="600591"/>
          </a:xfrm>
        </p:spPr>
        <p:txBody>
          <a:bodyPr>
            <a:normAutofit fontScale="92500" lnSpcReduction="10000"/>
          </a:bodyPr>
          <a:lstStyle/>
          <a:p>
            <a:pPr marL="0" indent="0">
              <a:buNone/>
            </a:pPr>
            <a:r>
              <a:rPr lang="en-US" dirty="0">
                <a:solidFill>
                  <a:srgbClr val="0070C0"/>
                </a:solidFill>
              </a:rPr>
              <a:t>Definition of “Homeless”                          </a:t>
            </a:r>
            <a:r>
              <a:rPr lang="en-US" sz="2600" dirty="0">
                <a:solidFill>
                  <a:srgbClr val="0070C0"/>
                </a:solidFill>
              </a:rPr>
              <a:t>42 U.S.C. § 11434a (2)</a:t>
            </a:r>
          </a:p>
          <a:p>
            <a:pPr marL="0" indent="0">
              <a:buNone/>
            </a:pPr>
            <a:endParaRPr lang="en-US" dirty="0">
              <a:solidFill>
                <a:srgbClr val="0070C0"/>
              </a:solidFill>
            </a:endParaRPr>
          </a:p>
        </p:txBody>
      </p:sp>
      <p:sp>
        <p:nvSpPr>
          <p:cNvPr id="3" name="Text Placeholder 2">
            <a:extLst>
              <a:ext uri="{FF2B5EF4-FFF2-40B4-BE49-F238E27FC236}">
                <a16:creationId xmlns:a16="http://schemas.microsoft.com/office/drawing/2014/main" id="{E09BAB2C-E172-4D0F-BAFC-043ACD03326E}"/>
              </a:ext>
            </a:extLst>
          </p:cNvPr>
          <p:cNvSpPr>
            <a:spLocks noGrp="1"/>
          </p:cNvSpPr>
          <p:nvPr>
            <p:ph type="body" sz="quarter" idx="14"/>
          </p:nvPr>
        </p:nvSpPr>
        <p:spPr>
          <a:xfrm>
            <a:off x="554182" y="1536701"/>
            <a:ext cx="11059887" cy="4290484"/>
          </a:xfrm>
        </p:spPr>
        <p:txBody>
          <a:bodyPr>
            <a:normAutofit/>
          </a:bodyPr>
          <a:lstStyle/>
          <a:p>
            <a:endParaRPr lang="en-US" dirty="0"/>
          </a:p>
          <a:p>
            <a:r>
              <a:rPr lang="en-US" dirty="0"/>
              <a:t>migratory children (as such term is defined in Section 1309 of the Elementary and  Secondary Education Act of 	1965) who qualify as homeless for the purposes of this subtitle because the children are living in circumstances described in clauses (i) through (iii).	</a:t>
            </a:r>
          </a:p>
          <a:p>
            <a:endParaRPr lang="en-US" dirty="0"/>
          </a:p>
        </p:txBody>
      </p:sp>
    </p:spTree>
    <p:extLst>
      <p:ext uri="{BB962C8B-B14F-4D97-AF65-F5344CB8AC3E}">
        <p14:creationId xmlns:p14="http://schemas.microsoft.com/office/powerpoint/2010/main" val="3794338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317E1B2-D744-4292-8B5B-942B987BD0B8}"/>
              </a:ext>
            </a:extLst>
          </p:cNvPr>
          <p:cNvSpPr>
            <a:spLocks noGrp="1"/>
          </p:cNvSpPr>
          <p:nvPr>
            <p:ph type="body" sz="quarter" idx="13"/>
          </p:nvPr>
        </p:nvSpPr>
        <p:spPr/>
        <p:txBody>
          <a:bodyPr>
            <a:normAutofit fontScale="77500" lnSpcReduction="20000"/>
          </a:bodyPr>
          <a:lstStyle/>
          <a:p>
            <a:pPr marL="0" indent="0">
              <a:buNone/>
            </a:pPr>
            <a:r>
              <a:rPr lang="en-US" dirty="0">
                <a:solidFill>
                  <a:srgbClr val="0070C0"/>
                </a:solidFill>
              </a:rPr>
              <a:t>Definition of “Unaccompanied Youth”        </a:t>
            </a:r>
            <a:r>
              <a:rPr lang="en-US" sz="3100" dirty="0">
                <a:solidFill>
                  <a:srgbClr val="0070C0"/>
                </a:solidFill>
              </a:rPr>
              <a:t>42 U.S.C. § 11434a (2)(B)(6)</a:t>
            </a:r>
          </a:p>
        </p:txBody>
      </p:sp>
      <p:sp>
        <p:nvSpPr>
          <p:cNvPr id="3" name="Text Placeholder 2">
            <a:extLst>
              <a:ext uri="{FF2B5EF4-FFF2-40B4-BE49-F238E27FC236}">
                <a16:creationId xmlns:a16="http://schemas.microsoft.com/office/drawing/2014/main" id="{367D5FD9-3579-4CE4-9744-80247F3259D6}"/>
              </a:ext>
            </a:extLst>
          </p:cNvPr>
          <p:cNvSpPr>
            <a:spLocks noGrp="1"/>
          </p:cNvSpPr>
          <p:nvPr>
            <p:ph type="body" sz="quarter" idx="14"/>
          </p:nvPr>
        </p:nvSpPr>
        <p:spPr>
          <a:xfrm>
            <a:off x="554182" y="1536701"/>
            <a:ext cx="11059887" cy="4290484"/>
          </a:xfrm>
        </p:spPr>
        <p:txBody>
          <a:bodyPr>
            <a:normAutofit/>
          </a:bodyPr>
          <a:lstStyle/>
          <a:p>
            <a:r>
              <a:rPr lang="en-US" dirty="0"/>
              <a:t>The	term “unaccompanied youth” includes a	 homeless	child	or youth not in the physical custody of a	parent	or guardian.</a:t>
            </a:r>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963929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C04595C-F9BF-4CA7-A591-776CB6CA2F5F}"/>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607157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88A5EE-E598-4E45-AFC9-4FF3C92D2353}"/>
              </a:ext>
            </a:extLst>
          </p:cNvPr>
          <p:cNvSpPr>
            <a:spLocks noGrp="1"/>
          </p:cNvSpPr>
          <p:nvPr>
            <p:ph type="body" sz="quarter" idx="13"/>
          </p:nvPr>
        </p:nvSpPr>
        <p:spPr/>
        <p:txBody>
          <a:bodyPr>
            <a:normAutofit fontScale="92500" lnSpcReduction="10000"/>
          </a:bodyPr>
          <a:lstStyle/>
          <a:p>
            <a:pPr marL="0" indent="0">
              <a:buNone/>
            </a:pPr>
            <a:r>
              <a:rPr lang="en-US" dirty="0">
                <a:solidFill>
                  <a:srgbClr val="0070C0"/>
                </a:solidFill>
              </a:rPr>
              <a:t>Definition of “School of Origin”</a:t>
            </a:r>
            <a:r>
              <a:rPr lang="nn-NO" dirty="0">
                <a:solidFill>
                  <a:srgbClr val="0070C0"/>
                </a:solidFill>
              </a:rPr>
              <a:t>        </a:t>
            </a:r>
            <a:r>
              <a:rPr lang="nn-NO" sz="2800" dirty="0">
                <a:solidFill>
                  <a:srgbClr val="0070C0"/>
                </a:solidFill>
              </a:rPr>
              <a:t>42 U.S.C. § 11432 (g)(3)(I)</a:t>
            </a:r>
            <a:endParaRPr lang="en-US" sz="2800" dirty="0">
              <a:solidFill>
                <a:srgbClr val="0070C0"/>
              </a:solidFill>
            </a:endParaRPr>
          </a:p>
        </p:txBody>
      </p:sp>
      <p:sp>
        <p:nvSpPr>
          <p:cNvPr id="3" name="Text Placeholder 2">
            <a:extLst>
              <a:ext uri="{FF2B5EF4-FFF2-40B4-BE49-F238E27FC236}">
                <a16:creationId xmlns:a16="http://schemas.microsoft.com/office/drawing/2014/main" id="{4A516772-F3CE-4F3B-837D-735CA532AD1C}"/>
              </a:ext>
            </a:extLst>
          </p:cNvPr>
          <p:cNvSpPr>
            <a:spLocks noGrp="1"/>
          </p:cNvSpPr>
          <p:nvPr>
            <p:ph type="body" sz="quarter" idx="14"/>
          </p:nvPr>
        </p:nvSpPr>
        <p:spPr>
          <a:xfrm>
            <a:off x="554182" y="1536701"/>
            <a:ext cx="11059887" cy="4290484"/>
          </a:xfrm>
        </p:spPr>
        <p:txBody>
          <a:bodyPr/>
          <a:lstStyle/>
          <a:p>
            <a:pPr marL="0" indent="0">
              <a:buNone/>
            </a:pPr>
            <a:r>
              <a:rPr lang="en-US" dirty="0"/>
              <a:t>	The term “school of origin” refers to the school that a child or	youth attended when	permanently housed or the school in	which the child or	youth was	last	 enrolled, including  a	preschool.</a:t>
            </a:r>
          </a:p>
        </p:txBody>
      </p:sp>
    </p:spTree>
    <p:extLst>
      <p:ext uri="{BB962C8B-B14F-4D97-AF65-F5344CB8AC3E}">
        <p14:creationId xmlns:p14="http://schemas.microsoft.com/office/powerpoint/2010/main" val="3946423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E660FCA-5203-4501-BCEA-62C7DD71DA35}"/>
              </a:ext>
            </a:extLst>
          </p:cNvPr>
          <p:cNvSpPr>
            <a:spLocks noGrp="1"/>
          </p:cNvSpPr>
          <p:nvPr>
            <p:ph type="body" sz="quarter" idx="13"/>
          </p:nvPr>
        </p:nvSpPr>
        <p:spPr>
          <a:xfrm>
            <a:off x="415600" y="42042"/>
            <a:ext cx="11007000" cy="600591"/>
          </a:xfrm>
        </p:spPr>
        <p:txBody>
          <a:bodyPr>
            <a:normAutofit fontScale="92500" lnSpcReduction="10000"/>
          </a:bodyPr>
          <a:lstStyle/>
          <a:p>
            <a:pPr marL="0" indent="0">
              <a:buNone/>
            </a:pPr>
            <a:r>
              <a:rPr lang="en-US" dirty="0">
                <a:solidFill>
                  <a:srgbClr val="0070C0"/>
                </a:solidFill>
              </a:rPr>
              <a:t>Definition of “Enrollment”                       </a:t>
            </a:r>
            <a:r>
              <a:rPr lang="en-US" sz="2600" dirty="0">
                <a:solidFill>
                  <a:srgbClr val="0070C0"/>
                </a:solidFill>
              </a:rPr>
              <a:t>42 U.S.C. § 11434a (1) </a:t>
            </a:r>
          </a:p>
        </p:txBody>
      </p:sp>
      <p:sp>
        <p:nvSpPr>
          <p:cNvPr id="3" name="Text Placeholder 2">
            <a:extLst>
              <a:ext uri="{FF2B5EF4-FFF2-40B4-BE49-F238E27FC236}">
                <a16:creationId xmlns:a16="http://schemas.microsoft.com/office/drawing/2014/main" id="{C62D8DC7-358A-4798-9024-5273F9135A34}"/>
              </a:ext>
            </a:extLst>
          </p:cNvPr>
          <p:cNvSpPr>
            <a:spLocks noGrp="1"/>
          </p:cNvSpPr>
          <p:nvPr>
            <p:ph type="body" sz="quarter" idx="14"/>
          </p:nvPr>
        </p:nvSpPr>
        <p:spPr>
          <a:xfrm>
            <a:off x="554182" y="1536701"/>
            <a:ext cx="11059887" cy="4290484"/>
          </a:xfrm>
        </p:spPr>
        <p:txBody>
          <a:bodyPr/>
          <a:lstStyle/>
          <a:p>
            <a:pPr marL="0" indent="0">
              <a:buNone/>
            </a:pPr>
            <a:r>
              <a:rPr lang="en-US" dirty="0"/>
              <a:t>(1)	The terms “enroll”	and “enrollment” include	attending	classes	and participating fully	in school activities.	</a:t>
            </a:r>
          </a:p>
        </p:txBody>
      </p:sp>
    </p:spTree>
    <p:extLst>
      <p:ext uri="{BB962C8B-B14F-4D97-AF65-F5344CB8AC3E}">
        <p14:creationId xmlns:p14="http://schemas.microsoft.com/office/powerpoint/2010/main" val="1140417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EE0C94A-93CD-4ABA-AE86-8CD84B7CDF24}"/>
              </a:ext>
            </a:extLst>
          </p:cNvPr>
          <p:cNvSpPr>
            <a:spLocks noGrp="1"/>
          </p:cNvSpPr>
          <p:nvPr>
            <p:ph type="body" sz="quarter" idx="13"/>
          </p:nvPr>
        </p:nvSpPr>
        <p:spPr/>
        <p:txBody>
          <a:bodyPr>
            <a:normAutofit fontScale="92500" lnSpcReduction="10000"/>
          </a:bodyPr>
          <a:lstStyle/>
          <a:p>
            <a:pPr marL="0" indent="0">
              <a:buNone/>
            </a:pPr>
            <a:r>
              <a:rPr lang="en-US" dirty="0">
                <a:solidFill>
                  <a:srgbClr val="0070C0"/>
                </a:solidFill>
              </a:rPr>
              <a:t>LEA Requirements                                    </a:t>
            </a:r>
            <a:r>
              <a:rPr lang="en-US" sz="2600" cap="all" dirty="0">
                <a:solidFill>
                  <a:srgbClr val="0070C0"/>
                </a:solidFill>
              </a:rPr>
              <a:t>42 U.S.C. § 11432</a:t>
            </a:r>
            <a:r>
              <a:rPr lang="en-US" sz="2600" dirty="0">
                <a:solidFill>
                  <a:srgbClr val="0070C0"/>
                </a:solidFill>
              </a:rPr>
              <a:t> (g)(3)</a:t>
            </a:r>
          </a:p>
        </p:txBody>
      </p:sp>
      <p:sp>
        <p:nvSpPr>
          <p:cNvPr id="3" name="Text Placeholder 2">
            <a:extLst>
              <a:ext uri="{FF2B5EF4-FFF2-40B4-BE49-F238E27FC236}">
                <a16:creationId xmlns:a16="http://schemas.microsoft.com/office/drawing/2014/main" id="{78BF4908-701C-4D3F-8771-F9FAA758B29F}"/>
              </a:ext>
            </a:extLst>
          </p:cNvPr>
          <p:cNvSpPr>
            <a:spLocks noGrp="1"/>
          </p:cNvSpPr>
          <p:nvPr>
            <p:ph type="body" sz="quarter" idx="14"/>
          </p:nvPr>
        </p:nvSpPr>
        <p:spPr>
          <a:xfrm>
            <a:off x="554182" y="1536701"/>
            <a:ext cx="11059887" cy="4290484"/>
          </a:xfrm>
        </p:spPr>
        <p:txBody>
          <a:bodyPr>
            <a:normAutofit lnSpcReduction="10000"/>
          </a:bodyPr>
          <a:lstStyle/>
          <a:p>
            <a:r>
              <a:rPr lang="en-US" dirty="0"/>
              <a:t>Best Interest </a:t>
            </a:r>
          </a:p>
          <a:p>
            <a:r>
              <a:rPr lang="en-US" dirty="0"/>
              <a:t>School Stability</a:t>
            </a:r>
          </a:p>
          <a:p>
            <a:r>
              <a:rPr lang="en-US" dirty="0"/>
              <a:t>Immediate Enrollment</a:t>
            </a:r>
          </a:p>
          <a:p>
            <a:r>
              <a:rPr lang="en-US" dirty="0"/>
              <a:t>Records Maintenance</a:t>
            </a:r>
          </a:p>
          <a:p>
            <a:r>
              <a:rPr lang="en-US" dirty="0"/>
              <a:t>Enrollment Disputes</a:t>
            </a:r>
          </a:p>
          <a:p>
            <a:r>
              <a:rPr lang="en-US" dirty="0"/>
              <a:t>Placement Choice</a:t>
            </a:r>
          </a:p>
          <a:p>
            <a:r>
              <a:rPr lang="en-US" dirty="0"/>
              <a:t>Transportation</a:t>
            </a:r>
          </a:p>
          <a:p>
            <a:pPr marL="0" indent="0">
              <a:buNone/>
            </a:pPr>
            <a:r>
              <a:rPr lang="en-US" cap="all" dirty="0"/>
              <a:t>											</a:t>
            </a:r>
            <a:endParaRPr lang="en-US" dirty="0"/>
          </a:p>
          <a:p>
            <a:pPr marL="0" indent="0">
              <a:buNone/>
            </a:pPr>
            <a:endParaRPr lang="en-US" dirty="0"/>
          </a:p>
        </p:txBody>
      </p:sp>
    </p:spTree>
    <p:extLst>
      <p:ext uri="{BB962C8B-B14F-4D97-AF65-F5344CB8AC3E}">
        <p14:creationId xmlns:p14="http://schemas.microsoft.com/office/powerpoint/2010/main" val="3703605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72DF29A-7561-4845-BE2E-191C3C87050C}"/>
              </a:ext>
            </a:extLst>
          </p:cNvPr>
          <p:cNvSpPr>
            <a:spLocks noGrp="1"/>
          </p:cNvSpPr>
          <p:nvPr>
            <p:ph type="body" sz="quarter" idx="13"/>
          </p:nvPr>
        </p:nvSpPr>
        <p:spPr/>
        <p:txBody>
          <a:bodyPr>
            <a:normAutofit fontScale="92500" lnSpcReduction="10000"/>
          </a:bodyPr>
          <a:lstStyle/>
          <a:p>
            <a:pPr marL="0" indent="0">
              <a:buNone/>
            </a:pPr>
            <a:r>
              <a:rPr lang="en-US" dirty="0">
                <a:solidFill>
                  <a:srgbClr val="0070C0"/>
                </a:solidFill>
              </a:rPr>
              <a:t>LEA Requirements                                    </a:t>
            </a:r>
            <a:r>
              <a:rPr lang="en-US" sz="2600" cap="all" dirty="0">
                <a:solidFill>
                  <a:srgbClr val="0070C0"/>
                </a:solidFill>
              </a:rPr>
              <a:t>42 U.S.C. § 11432</a:t>
            </a:r>
            <a:r>
              <a:rPr lang="en-US" sz="2600" dirty="0">
                <a:solidFill>
                  <a:srgbClr val="0070C0"/>
                </a:solidFill>
              </a:rPr>
              <a:t> (g)(3)</a:t>
            </a:r>
          </a:p>
        </p:txBody>
      </p:sp>
      <p:sp>
        <p:nvSpPr>
          <p:cNvPr id="3" name="Text Placeholder 2">
            <a:extLst>
              <a:ext uri="{FF2B5EF4-FFF2-40B4-BE49-F238E27FC236}">
                <a16:creationId xmlns:a16="http://schemas.microsoft.com/office/drawing/2014/main" id="{23107E9B-E176-46AE-83C4-1E9A4800DC74}"/>
              </a:ext>
            </a:extLst>
          </p:cNvPr>
          <p:cNvSpPr>
            <a:spLocks noGrp="1"/>
          </p:cNvSpPr>
          <p:nvPr>
            <p:ph type="body" sz="quarter" idx="14"/>
          </p:nvPr>
        </p:nvSpPr>
        <p:spPr>
          <a:xfrm>
            <a:off x="554182" y="1536701"/>
            <a:ext cx="11059887" cy="4290484"/>
          </a:xfrm>
        </p:spPr>
        <p:txBody>
          <a:bodyPr/>
          <a:lstStyle/>
          <a:p>
            <a:r>
              <a:rPr lang="en-US" dirty="0"/>
              <a:t>Contact Information</a:t>
            </a:r>
          </a:p>
          <a:p>
            <a:r>
              <a:rPr lang="en-US" dirty="0"/>
              <a:t>School of Origin</a:t>
            </a:r>
          </a:p>
          <a:p>
            <a:r>
              <a:rPr lang="en-US" dirty="0"/>
              <a:t>Comparable Services</a:t>
            </a:r>
          </a:p>
          <a:p>
            <a:r>
              <a:rPr lang="en-US" dirty="0"/>
              <a:t>Coordination of Services</a:t>
            </a:r>
          </a:p>
          <a:p>
            <a:r>
              <a:rPr lang="en-US" dirty="0"/>
              <a:t>Homeless Children and Youths with Disabilities</a:t>
            </a:r>
          </a:p>
          <a:p>
            <a:r>
              <a:rPr lang="en-US" dirty="0"/>
              <a:t>Homeless Liaison</a:t>
            </a:r>
          </a:p>
        </p:txBody>
      </p:sp>
    </p:spTree>
    <p:extLst>
      <p:ext uri="{BB962C8B-B14F-4D97-AF65-F5344CB8AC3E}">
        <p14:creationId xmlns:p14="http://schemas.microsoft.com/office/powerpoint/2010/main" val="25646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A28257-B9C0-4E12-B550-8769F032943C}"/>
              </a:ext>
            </a:extLst>
          </p:cNvPr>
          <p:cNvSpPr>
            <a:spLocks noGrp="1"/>
          </p:cNvSpPr>
          <p:nvPr>
            <p:ph type="body" sz="quarter" idx="13"/>
          </p:nvPr>
        </p:nvSpPr>
        <p:spPr>
          <a:xfrm>
            <a:off x="373864" y="175857"/>
            <a:ext cx="11059887" cy="600591"/>
          </a:xfrm>
        </p:spPr>
        <p:txBody>
          <a:bodyPr>
            <a:normAutofit fontScale="25000" lnSpcReduction="20000"/>
          </a:bodyPr>
          <a:lstStyle/>
          <a:p>
            <a:pPr marL="0" indent="0">
              <a:buNone/>
            </a:pPr>
            <a:r>
              <a:rPr lang="en-US" sz="15600" dirty="0">
                <a:solidFill>
                  <a:srgbClr val="0070C0"/>
                </a:solidFill>
              </a:rPr>
              <a:t>Duties of Local Liaisons                            </a:t>
            </a:r>
            <a:r>
              <a:rPr lang="en-US" sz="9600" cap="all" dirty="0">
                <a:solidFill>
                  <a:srgbClr val="0070C0"/>
                </a:solidFill>
              </a:rPr>
              <a:t>42 U.S.C. § 11432</a:t>
            </a:r>
            <a:r>
              <a:rPr lang="en-US" sz="9600" dirty="0">
                <a:solidFill>
                  <a:srgbClr val="0070C0"/>
                </a:solidFill>
              </a:rPr>
              <a:t> (g)(6)</a:t>
            </a:r>
          </a:p>
          <a:p>
            <a:pPr marL="0" indent="0">
              <a:buNone/>
            </a:pPr>
            <a:r>
              <a:rPr lang="en-US" dirty="0">
                <a:solidFill>
                  <a:srgbClr val="0070C0"/>
                </a:solidFill>
              </a:rPr>
              <a:t> </a:t>
            </a:r>
          </a:p>
        </p:txBody>
      </p:sp>
      <p:sp>
        <p:nvSpPr>
          <p:cNvPr id="3" name="Text Placeholder 2">
            <a:extLst>
              <a:ext uri="{FF2B5EF4-FFF2-40B4-BE49-F238E27FC236}">
                <a16:creationId xmlns:a16="http://schemas.microsoft.com/office/drawing/2014/main" id="{DC1FB82B-F828-4112-9806-DB0E7ACE7136}"/>
              </a:ext>
            </a:extLst>
          </p:cNvPr>
          <p:cNvSpPr>
            <a:spLocks noGrp="1"/>
          </p:cNvSpPr>
          <p:nvPr>
            <p:ph type="body" sz="quarter" idx="14"/>
          </p:nvPr>
        </p:nvSpPr>
        <p:spPr>
          <a:xfrm>
            <a:off x="554182" y="1536701"/>
            <a:ext cx="11059887" cy="4290484"/>
          </a:xfrm>
        </p:spPr>
        <p:txBody>
          <a:bodyPr>
            <a:normAutofit lnSpcReduction="10000"/>
          </a:bodyPr>
          <a:lstStyle/>
          <a:p>
            <a:pPr marL="0" indent="0">
              <a:buNone/>
            </a:pPr>
            <a:r>
              <a:rPr lang="en-US" dirty="0"/>
              <a:t>Each local liaison should ensure the following occur regarding homeless children and youths:</a:t>
            </a:r>
          </a:p>
          <a:p>
            <a:r>
              <a:rPr lang="en-US" dirty="0"/>
              <a:t>Identified by school personnel</a:t>
            </a:r>
          </a:p>
          <a:p>
            <a:r>
              <a:rPr lang="en-US" dirty="0"/>
              <a:t>Enrolled immediately</a:t>
            </a:r>
          </a:p>
          <a:p>
            <a:r>
              <a:rPr lang="en-US" dirty="0"/>
              <a:t>Have access to/participate in all eligible educational services</a:t>
            </a:r>
          </a:p>
          <a:p>
            <a:r>
              <a:rPr lang="en-US" dirty="0"/>
              <a:t>Receive referrals to health care and other appropriate services</a:t>
            </a:r>
          </a:p>
          <a:p>
            <a:r>
              <a:rPr lang="en-US" dirty="0"/>
              <a:t>Informed of educational opportunities available</a:t>
            </a:r>
          </a:p>
          <a:p>
            <a:r>
              <a:rPr lang="en-US" dirty="0"/>
              <a:t>Public awareness of educational rights</a:t>
            </a:r>
          </a:p>
          <a:p>
            <a:endParaRPr lang="en-US" dirty="0"/>
          </a:p>
        </p:txBody>
      </p:sp>
    </p:spTree>
    <p:extLst>
      <p:ext uri="{BB962C8B-B14F-4D97-AF65-F5344CB8AC3E}">
        <p14:creationId xmlns:p14="http://schemas.microsoft.com/office/powerpoint/2010/main" val="2987179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39224F-945F-4EF5-A434-48BA1B0B0E70}"/>
              </a:ext>
            </a:extLst>
          </p:cNvPr>
          <p:cNvSpPr>
            <a:spLocks noGrp="1"/>
          </p:cNvSpPr>
          <p:nvPr>
            <p:ph type="body" sz="quarter" idx="13"/>
          </p:nvPr>
        </p:nvSpPr>
        <p:spPr>
          <a:xfrm>
            <a:off x="393298" y="430224"/>
            <a:ext cx="11007000" cy="600591"/>
          </a:xfrm>
        </p:spPr>
        <p:txBody>
          <a:bodyPr>
            <a:normAutofit fontScale="92500" lnSpcReduction="10000"/>
          </a:bodyPr>
          <a:lstStyle/>
          <a:p>
            <a:pPr marL="0" indent="0">
              <a:buNone/>
            </a:pPr>
            <a:r>
              <a:rPr lang="en-US" dirty="0">
                <a:solidFill>
                  <a:srgbClr val="0070C0"/>
                </a:solidFill>
              </a:rPr>
              <a:t>Duties of Local Liaisons                           </a:t>
            </a:r>
            <a:r>
              <a:rPr lang="en-US" sz="2600" cap="all" dirty="0">
                <a:solidFill>
                  <a:srgbClr val="0070C0"/>
                </a:solidFill>
              </a:rPr>
              <a:t>42 U.S.C. § 11432</a:t>
            </a:r>
            <a:r>
              <a:rPr lang="en-US" sz="2600" dirty="0">
                <a:solidFill>
                  <a:srgbClr val="0070C0"/>
                </a:solidFill>
              </a:rPr>
              <a:t> (g)(6)</a:t>
            </a:r>
          </a:p>
          <a:p>
            <a:pPr marL="0" indent="0">
              <a:buNone/>
            </a:pPr>
            <a:endParaRPr lang="en-US" dirty="0">
              <a:solidFill>
                <a:srgbClr val="0070C0"/>
              </a:solidFill>
            </a:endParaRPr>
          </a:p>
        </p:txBody>
      </p:sp>
      <p:sp>
        <p:nvSpPr>
          <p:cNvPr id="3" name="Text Placeholder 2">
            <a:extLst>
              <a:ext uri="{FF2B5EF4-FFF2-40B4-BE49-F238E27FC236}">
                <a16:creationId xmlns:a16="http://schemas.microsoft.com/office/drawing/2014/main" id="{E1AF4B76-7AFD-4D23-B27B-C9180C88FF62}"/>
              </a:ext>
            </a:extLst>
          </p:cNvPr>
          <p:cNvSpPr>
            <a:spLocks noGrp="1"/>
          </p:cNvSpPr>
          <p:nvPr>
            <p:ph type="body" sz="quarter" idx="14"/>
          </p:nvPr>
        </p:nvSpPr>
        <p:spPr>
          <a:xfrm>
            <a:off x="554182" y="1536701"/>
            <a:ext cx="11059887" cy="4290484"/>
          </a:xfrm>
        </p:spPr>
        <p:txBody>
          <a:bodyPr/>
          <a:lstStyle/>
          <a:p>
            <a:r>
              <a:rPr lang="en-US" dirty="0"/>
              <a:t>Mediate enrollment disputes</a:t>
            </a:r>
          </a:p>
          <a:p>
            <a:r>
              <a:rPr lang="en-US" dirty="0"/>
              <a:t>Fully inform parent/child of transportation services</a:t>
            </a:r>
          </a:p>
          <a:p>
            <a:r>
              <a:rPr lang="en-US" dirty="0"/>
              <a:t>Provide PD for school serving homeless children</a:t>
            </a:r>
          </a:p>
          <a:p>
            <a:r>
              <a:rPr lang="en-US" dirty="0"/>
              <a:t>Offer same opportunities unaccompanied homeless youth</a:t>
            </a:r>
          </a:p>
          <a:p>
            <a:r>
              <a:rPr lang="en-US" dirty="0"/>
              <a:t>Inform age-appropriate unaccompanied homeless youth of independent status</a:t>
            </a:r>
          </a:p>
          <a:p>
            <a:r>
              <a:rPr lang="en-US" dirty="0"/>
              <a:t>Verify independent status of unaccompanied youth for FAFSA</a:t>
            </a:r>
          </a:p>
          <a:p>
            <a:endParaRPr lang="en-US" dirty="0"/>
          </a:p>
          <a:p>
            <a:endParaRPr lang="en-US" dirty="0"/>
          </a:p>
        </p:txBody>
      </p:sp>
    </p:spTree>
    <p:extLst>
      <p:ext uri="{BB962C8B-B14F-4D97-AF65-F5344CB8AC3E}">
        <p14:creationId xmlns:p14="http://schemas.microsoft.com/office/powerpoint/2010/main" val="1868876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E707992-946D-4513-AF94-7BCC9B6CECB3}"/>
              </a:ext>
            </a:extLst>
          </p:cNvPr>
          <p:cNvSpPr>
            <a:spLocks noGrp="1"/>
          </p:cNvSpPr>
          <p:nvPr>
            <p:ph type="body" sz="quarter" idx="13"/>
          </p:nvPr>
        </p:nvSpPr>
        <p:spPr>
          <a:xfrm>
            <a:off x="530942" y="410032"/>
            <a:ext cx="11007000" cy="600591"/>
          </a:xfrm>
        </p:spPr>
        <p:txBody>
          <a:bodyPr>
            <a:normAutofit fontScale="92500" lnSpcReduction="10000"/>
          </a:bodyPr>
          <a:lstStyle/>
          <a:p>
            <a:pPr marL="0" indent="0">
              <a:buNone/>
            </a:pPr>
            <a:r>
              <a:rPr lang="en-US" dirty="0">
                <a:solidFill>
                  <a:srgbClr val="0070C0"/>
                </a:solidFill>
              </a:rPr>
              <a:t>Enrollment                                              </a:t>
            </a:r>
            <a:r>
              <a:rPr lang="en-US" sz="2600" cap="all" dirty="0">
                <a:solidFill>
                  <a:srgbClr val="0070C0"/>
                </a:solidFill>
              </a:rPr>
              <a:t>42 U.S.C. § 11432</a:t>
            </a:r>
            <a:r>
              <a:rPr lang="en-US" sz="2600" dirty="0">
                <a:solidFill>
                  <a:srgbClr val="0070C0"/>
                </a:solidFill>
              </a:rPr>
              <a:t> (g)(3)(C)</a:t>
            </a:r>
          </a:p>
          <a:p>
            <a:pPr marL="0" indent="0">
              <a:buNone/>
            </a:pPr>
            <a:endParaRPr lang="en-US" dirty="0">
              <a:solidFill>
                <a:srgbClr val="0070C0"/>
              </a:solidFill>
            </a:endParaRPr>
          </a:p>
        </p:txBody>
      </p:sp>
      <p:sp>
        <p:nvSpPr>
          <p:cNvPr id="3" name="Text Placeholder 2">
            <a:extLst>
              <a:ext uri="{FF2B5EF4-FFF2-40B4-BE49-F238E27FC236}">
                <a16:creationId xmlns:a16="http://schemas.microsoft.com/office/drawing/2014/main" id="{4193BCC3-C0CD-489B-AA33-6305B6CDFF17}"/>
              </a:ext>
            </a:extLst>
          </p:cNvPr>
          <p:cNvSpPr>
            <a:spLocks noGrp="1"/>
          </p:cNvSpPr>
          <p:nvPr>
            <p:ph type="body" sz="quarter" idx="14"/>
          </p:nvPr>
        </p:nvSpPr>
        <p:spPr>
          <a:xfrm>
            <a:off x="415600" y="893135"/>
            <a:ext cx="11237684" cy="5358809"/>
          </a:xfrm>
        </p:spPr>
        <p:txBody>
          <a:bodyPr>
            <a:normAutofit/>
          </a:bodyPr>
          <a:lstStyle/>
          <a:p>
            <a:pPr indent="0">
              <a:lnSpc>
                <a:spcPct val="120000"/>
              </a:lnSpc>
              <a:spcBef>
                <a:spcPts val="0"/>
              </a:spcBef>
              <a:buNone/>
            </a:pPr>
            <a:r>
              <a:rPr lang="en-US" sz="3600" kern="0" dirty="0"/>
              <a:t>LEAs are required to immediately enroll homeless children or youth, even if the child or youth</a:t>
            </a:r>
          </a:p>
          <a:p>
            <a:pPr marL="1028689" indent="-571500">
              <a:lnSpc>
                <a:spcPct val="120000"/>
              </a:lnSpc>
              <a:spcBef>
                <a:spcPts val="0"/>
              </a:spcBef>
            </a:pPr>
            <a:r>
              <a:rPr lang="en-US" sz="3600" kern="0" dirty="0"/>
              <a:t>Is unable to produce records normally required for enrollment (immunization records, proof of residency)</a:t>
            </a:r>
          </a:p>
          <a:p>
            <a:pPr marL="1028689" indent="-571500">
              <a:lnSpc>
                <a:spcPct val="120000"/>
              </a:lnSpc>
              <a:spcBef>
                <a:spcPts val="0"/>
              </a:spcBef>
            </a:pPr>
            <a:r>
              <a:rPr lang="en-US" sz="3600" kern="0" dirty="0"/>
              <a:t>Has missed application or enrollment deadlines during any period of homelessness.</a:t>
            </a:r>
          </a:p>
          <a:p>
            <a:pPr indent="0">
              <a:lnSpc>
                <a:spcPct val="120000"/>
              </a:lnSpc>
              <a:spcBef>
                <a:spcPts val="0"/>
              </a:spcBef>
              <a:buNone/>
            </a:pPr>
            <a:r>
              <a:rPr lang="en-US" kern="0" dirty="0"/>
              <a:t>	</a:t>
            </a:r>
          </a:p>
          <a:p>
            <a:endParaRPr lang="en-US" dirty="0"/>
          </a:p>
        </p:txBody>
      </p:sp>
    </p:spTree>
    <p:extLst>
      <p:ext uri="{BB962C8B-B14F-4D97-AF65-F5344CB8AC3E}">
        <p14:creationId xmlns:p14="http://schemas.microsoft.com/office/powerpoint/2010/main" val="62397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3D9B267-0190-4F10-98A3-381D72C17DB4}"/>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400" b="0" i="0" u="none" strike="noStrike" kern="1200" cap="none" spc="0" normalizeH="0" baseline="0" noProof="0" smtClean="0">
                <a:ln>
                  <a:noFill/>
                </a:ln>
                <a:solidFill>
                  <a:srgbClr val="78909C">
                    <a:lumMod val="50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 sz="1400" b="0" i="0" u="none" strike="noStrike" kern="1200" cap="none" spc="0" normalizeH="0" baseline="0" noProof="0" dirty="0">
              <a:ln>
                <a:noFill/>
              </a:ln>
              <a:solidFill>
                <a:srgbClr val="78909C">
                  <a:lumMod val="50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289365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F129D92-3BD8-4403-8D15-BAEF33C84303}"/>
              </a:ext>
            </a:extLst>
          </p:cNvPr>
          <p:cNvSpPr>
            <a:spLocks noGrp="1"/>
          </p:cNvSpPr>
          <p:nvPr>
            <p:ph type="body" sz="quarter" idx="14"/>
          </p:nvPr>
        </p:nvSpPr>
        <p:spPr/>
        <p:txBody>
          <a:bodyPr/>
          <a:lstStyle/>
          <a:p>
            <a:pPr marL="0" indent="0">
              <a:buNone/>
            </a:pPr>
            <a:r>
              <a:rPr lang="en-US" dirty="0"/>
              <a:t>A school enrolling a homeless child or youth is to adhere to the following:</a:t>
            </a:r>
          </a:p>
          <a:p>
            <a:r>
              <a:rPr lang="en-US" dirty="0"/>
              <a:t>Contact last attended school to obtain relevant records.</a:t>
            </a:r>
          </a:p>
          <a:p>
            <a:r>
              <a:rPr lang="en-US" dirty="0"/>
              <a:t>Refer parent or guardian to homeless liaison who will assist in obtaining necessary immunizations, screenings, or records.</a:t>
            </a:r>
          </a:p>
          <a:p>
            <a:r>
              <a:rPr lang="en-US" dirty="0"/>
              <a:t>Maintain all pertinent records (academic, birth certificates, guardianship, evaluations, etc.)</a:t>
            </a:r>
          </a:p>
        </p:txBody>
      </p:sp>
      <p:sp>
        <p:nvSpPr>
          <p:cNvPr id="3" name="Title 2">
            <a:extLst>
              <a:ext uri="{FF2B5EF4-FFF2-40B4-BE49-F238E27FC236}">
                <a16:creationId xmlns:a16="http://schemas.microsoft.com/office/drawing/2014/main" id="{570A279E-2DBB-4501-A240-57197BBCF584}"/>
              </a:ext>
            </a:extLst>
          </p:cNvPr>
          <p:cNvSpPr>
            <a:spLocks noGrp="1"/>
          </p:cNvSpPr>
          <p:nvPr>
            <p:ph type="title"/>
          </p:nvPr>
        </p:nvSpPr>
        <p:spPr>
          <a:xfrm>
            <a:off x="253269" y="253567"/>
            <a:ext cx="11360800" cy="763600"/>
          </a:xfrm>
        </p:spPr>
        <p:txBody>
          <a:bodyPr>
            <a:normAutofit fontScale="90000"/>
          </a:bodyPr>
          <a:lstStyle/>
          <a:p>
            <a:pPr lvl="0">
              <a:spcBef>
                <a:spcPts val="1000"/>
              </a:spcBef>
            </a:pPr>
            <a:r>
              <a:rPr lang="en-US" sz="3900" dirty="0">
                <a:solidFill>
                  <a:srgbClr val="0070C0"/>
                </a:solidFill>
                <a:latin typeface="Calibri" panose="020F0502020204030204"/>
                <a:ea typeface="+mn-ea"/>
                <a:cs typeface="+mn-cs"/>
              </a:rPr>
              <a:t>Enrollment                                                         </a:t>
            </a:r>
            <a:r>
              <a:rPr lang="en-US" sz="2700" cap="all" dirty="0">
                <a:solidFill>
                  <a:srgbClr val="0070C0"/>
                </a:solidFill>
                <a:latin typeface="Calibri" panose="020F0502020204030204"/>
                <a:ea typeface="+mn-ea"/>
                <a:cs typeface="+mn-cs"/>
              </a:rPr>
              <a:t>42 U.S.C. § 11432</a:t>
            </a:r>
            <a:r>
              <a:rPr lang="en-US" sz="2700" dirty="0">
                <a:solidFill>
                  <a:srgbClr val="0070C0"/>
                </a:solidFill>
                <a:latin typeface="Calibri" panose="020F0502020204030204"/>
                <a:ea typeface="+mn-ea"/>
                <a:cs typeface="+mn-cs"/>
              </a:rPr>
              <a:t> (g)(3)(C)</a:t>
            </a:r>
            <a:br>
              <a:rPr lang="en-US" sz="3900" dirty="0">
                <a:solidFill>
                  <a:srgbClr val="0070C0"/>
                </a:solidFill>
                <a:latin typeface="Calibri" panose="020F0502020204030204"/>
                <a:ea typeface="+mn-ea"/>
                <a:cs typeface="+mn-cs"/>
              </a:rPr>
            </a:br>
            <a:endParaRPr lang="en-US" dirty="0"/>
          </a:p>
        </p:txBody>
      </p:sp>
    </p:spTree>
    <p:extLst>
      <p:ext uri="{BB962C8B-B14F-4D97-AF65-F5344CB8AC3E}">
        <p14:creationId xmlns:p14="http://schemas.microsoft.com/office/powerpoint/2010/main" val="2843323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2F35E9-C241-4CD9-9630-70E8DCBC099C}"/>
              </a:ext>
            </a:extLst>
          </p:cNvPr>
          <p:cNvSpPr>
            <a:spLocks noGrp="1"/>
          </p:cNvSpPr>
          <p:nvPr>
            <p:ph type="body" sz="quarter" idx="13"/>
          </p:nvPr>
        </p:nvSpPr>
        <p:spPr>
          <a:xfrm>
            <a:off x="382147" y="388237"/>
            <a:ext cx="11007000" cy="600591"/>
          </a:xfrm>
        </p:spPr>
        <p:txBody>
          <a:bodyPr>
            <a:normAutofit fontScale="92500" lnSpcReduction="10000"/>
          </a:bodyPr>
          <a:lstStyle/>
          <a:p>
            <a:pPr marL="0" indent="0">
              <a:buNone/>
            </a:pPr>
            <a:r>
              <a:rPr lang="en-US" dirty="0">
                <a:solidFill>
                  <a:srgbClr val="0070C0"/>
                </a:solidFill>
              </a:rPr>
              <a:t>Enrollment                                              </a:t>
            </a:r>
            <a:r>
              <a:rPr lang="en-US" sz="2600" cap="all" dirty="0">
                <a:solidFill>
                  <a:srgbClr val="0070C0"/>
                </a:solidFill>
              </a:rPr>
              <a:t>42 U.S.C. § 11432</a:t>
            </a:r>
            <a:r>
              <a:rPr lang="en-US" sz="2600" dirty="0">
                <a:solidFill>
                  <a:srgbClr val="0070C0"/>
                </a:solidFill>
              </a:rPr>
              <a:t> (g)(3)(C)</a:t>
            </a:r>
          </a:p>
          <a:p>
            <a:pPr marL="0" indent="0">
              <a:buNone/>
            </a:pPr>
            <a:endParaRPr lang="en-US" dirty="0">
              <a:solidFill>
                <a:srgbClr val="0070C0"/>
              </a:solidFill>
            </a:endParaRPr>
          </a:p>
        </p:txBody>
      </p:sp>
      <p:sp>
        <p:nvSpPr>
          <p:cNvPr id="3" name="Text Placeholder 2">
            <a:extLst>
              <a:ext uri="{FF2B5EF4-FFF2-40B4-BE49-F238E27FC236}">
                <a16:creationId xmlns:a16="http://schemas.microsoft.com/office/drawing/2014/main" id="{22511C40-F01A-405D-AA32-B09F59681764}"/>
              </a:ext>
            </a:extLst>
          </p:cNvPr>
          <p:cNvSpPr>
            <a:spLocks noGrp="1"/>
          </p:cNvSpPr>
          <p:nvPr>
            <p:ph type="body" sz="quarter" idx="14"/>
          </p:nvPr>
        </p:nvSpPr>
        <p:spPr>
          <a:xfrm>
            <a:off x="554182" y="988828"/>
            <a:ext cx="11059887" cy="4838357"/>
          </a:xfrm>
        </p:spPr>
        <p:txBody>
          <a:bodyPr>
            <a:normAutofit/>
          </a:bodyPr>
          <a:lstStyle/>
          <a:p>
            <a:pPr marL="0" indent="0">
              <a:buNone/>
            </a:pPr>
            <a:r>
              <a:rPr lang="en-US" dirty="0"/>
              <a:t>LEAs are to address other problems interfering with the education of homeless children and youths, including problems resulting from enrollment delays that are caused by--	</a:t>
            </a:r>
          </a:p>
          <a:p>
            <a:pPr marL="0" indent="0">
              <a:buNone/>
            </a:pPr>
            <a:endParaRPr lang="en-US" dirty="0"/>
          </a:p>
          <a:p>
            <a:pPr lvl="1"/>
            <a:r>
              <a:rPr lang="en-US" sz="3000" dirty="0"/>
              <a:t>immunization requirements and other required health records;</a:t>
            </a:r>
          </a:p>
          <a:p>
            <a:pPr lvl="1"/>
            <a:r>
              <a:rPr lang="en-US" sz="3000" dirty="0"/>
              <a:t>residency requirements;	</a:t>
            </a:r>
          </a:p>
          <a:p>
            <a:pPr lvl="1"/>
            <a:r>
              <a:rPr lang="en-US" sz="3000" dirty="0"/>
              <a:t>lack of birth certificates, school records, or other documentation;</a:t>
            </a:r>
          </a:p>
          <a:p>
            <a:pPr lvl="1"/>
            <a:r>
              <a:rPr lang="en-US" sz="3000" dirty="0"/>
              <a:t>guardianship issues; or	</a:t>
            </a:r>
          </a:p>
          <a:p>
            <a:pPr lvl="1"/>
            <a:r>
              <a:rPr lang="en-US" sz="3000" dirty="0"/>
              <a:t>uniform or dress code requirements.</a:t>
            </a:r>
          </a:p>
        </p:txBody>
      </p:sp>
    </p:spTree>
    <p:extLst>
      <p:ext uri="{BB962C8B-B14F-4D97-AF65-F5344CB8AC3E}">
        <p14:creationId xmlns:p14="http://schemas.microsoft.com/office/powerpoint/2010/main" val="1155840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2880196-67DD-4D1D-98F5-12CFF5E8DC12}"/>
              </a:ext>
            </a:extLst>
          </p:cNvPr>
          <p:cNvSpPr>
            <a:spLocks noGrp="1"/>
          </p:cNvSpPr>
          <p:nvPr>
            <p:ph type="body" sz="quarter" idx="13"/>
          </p:nvPr>
        </p:nvSpPr>
        <p:spPr>
          <a:xfrm>
            <a:off x="382146" y="396770"/>
            <a:ext cx="11007000" cy="600591"/>
          </a:xfrm>
        </p:spPr>
        <p:txBody>
          <a:bodyPr>
            <a:normAutofit fontScale="92500" lnSpcReduction="10000"/>
          </a:bodyPr>
          <a:lstStyle/>
          <a:p>
            <a:pPr marL="0" indent="0">
              <a:buNone/>
            </a:pPr>
            <a:r>
              <a:rPr lang="en-US" dirty="0">
                <a:solidFill>
                  <a:srgbClr val="0070C0"/>
                </a:solidFill>
              </a:rPr>
              <a:t>School Selection/Best Interest           </a:t>
            </a:r>
            <a:r>
              <a:rPr lang="en-US" sz="2600" cap="all" dirty="0">
                <a:solidFill>
                  <a:srgbClr val="0070C0"/>
                </a:solidFill>
              </a:rPr>
              <a:t>42 U.S.C. § 11432</a:t>
            </a:r>
            <a:r>
              <a:rPr lang="en-US" sz="2600" dirty="0">
                <a:solidFill>
                  <a:srgbClr val="0070C0"/>
                </a:solidFill>
              </a:rPr>
              <a:t> (g)(3)(A)</a:t>
            </a:r>
          </a:p>
          <a:p>
            <a:pPr marL="0" indent="0">
              <a:buNone/>
            </a:pPr>
            <a:endParaRPr lang="en-US" dirty="0">
              <a:solidFill>
                <a:srgbClr val="0070C0"/>
              </a:solidFill>
            </a:endParaRPr>
          </a:p>
        </p:txBody>
      </p:sp>
      <p:sp>
        <p:nvSpPr>
          <p:cNvPr id="3" name="Text Placeholder 2">
            <a:extLst>
              <a:ext uri="{FF2B5EF4-FFF2-40B4-BE49-F238E27FC236}">
                <a16:creationId xmlns:a16="http://schemas.microsoft.com/office/drawing/2014/main" id="{89886A1A-C8B4-439C-B1D6-954923FF4B59}"/>
              </a:ext>
            </a:extLst>
          </p:cNvPr>
          <p:cNvSpPr>
            <a:spLocks noGrp="1"/>
          </p:cNvSpPr>
          <p:nvPr>
            <p:ph type="body" sz="quarter" idx="14"/>
          </p:nvPr>
        </p:nvSpPr>
        <p:spPr>
          <a:xfrm>
            <a:off x="554182" y="1277815"/>
            <a:ext cx="11059887" cy="4549370"/>
          </a:xfrm>
        </p:spPr>
        <p:txBody>
          <a:bodyPr>
            <a:normAutofit fontScale="62500" lnSpcReduction="20000"/>
          </a:bodyPr>
          <a:lstStyle/>
          <a:p>
            <a:pPr marL="0" indent="0">
              <a:lnSpc>
                <a:spcPct val="120000"/>
              </a:lnSpc>
              <a:buNone/>
            </a:pPr>
            <a:r>
              <a:rPr lang="en-US" sz="4000" dirty="0"/>
              <a:t>The LEA is to serve each child or youth according to the child’s or youth’s best interest--					</a:t>
            </a:r>
          </a:p>
          <a:p>
            <a:pPr>
              <a:lnSpc>
                <a:spcPct val="120000"/>
              </a:lnSpc>
            </a:pPr>
            <a:r>
              <a:rPr lang="en-US" sz="4000" dirty="0"/>
              <a:t> continue the child’s or youth’s education in the school of origin for the duration of homelessness--	</a:t>
            </a:r>
          </a:p>
          <a:p>
            <a:pPr marL="0" indent="0">
              <a:lnSpc>
                <a:spcPct val="120000"/>
              </a:lnSpc>
              <a:buNone/>
            </a:pPr>
            <a:r>
              <a:rPr lang="en-US" sz="4000" dirty="0"/>
              <a:t>	(I) in any case in which a family becomes homeless between academic 			    years or during an academic year; and	</a:t>
            </a:r>
          </a:p>
          <a:p>
            <a:pPr marL="0" indent="0">
              <a:lnSpc>
                <a:spcPct val="120000"/>
              </a:lnSpc>
              <a:buNone/>
            </a:pPr>
            <a:r>
              <a:rPr lang="en-US" sz="4000" dirty="0"/>
              <a:t>	(II) for the remainder of the academic year, if the child or youth becomes 		permanently housed during an academic year; or	</a:t>
            </a:r>
          </a:p>
          <a:p>
            <a:pPr>
              <a:lnSpc>
                <a:spcPct val="120000"/>
              </a:lnSpc>
            </a:pPr>
            <a:r>
              <a:rPr lang="en-US" sz="4000" dirty="0"/>
              <a:t>enroll the child or youth in any public school that non-homeless students who live in the attendance area attend.	</a:t>
            </a:r>
          </a:p>
          <a:p>
            <a:pPr marL="0" indent="0">
              <a:buNone/>
            </a:pPr>
            <a:endParaRPr lang="en-US" dirty="0"/>
          </a:p>
        </p:txBody>
      </p:sp>
    </p:spTree>
    <p:extLst>
      <p:ext uri="{BB962C8B-B14F-4D97-AF65-F5344CB8AC3E}">
        <p14:creationId xmlns:p14="http://schemas.microsoft.com/office/powerpoint/2010/main" val="3337286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08C053C-9963-45B9-B4AB-A10D961AEDC4}"/>
              </a:ext>
            </a:extLst>
          </p:cNvPr>
          <p:cNvSpPr>
            <a:spLocks noGrp="1"/>
          </p:cNvSpPr>
          <p:nvPr>
            <p:ph type="body" sz="quarter" idx="13"/>
          </p:nvPr>
        </p:nvSpPr>
        <p:spPr>
          <a:xfrm>
            <a:off x="415600" y="407922"/>
            <a:ext cx="11007000" cy="600591"/>
          </a:xfrm>
        </p:spPr>
        <p:txBody>
          <a:bodyPr>
            <a:normAutofit fontScale="92500" lnSpcReduction="10000"/>
          </a:bodyPr>
          <a:lstStyle/>
          <a:p>
            <a:pPr marL="0" indent="0">
              <a:buNone/>
            </a:pPr>
            <a:r>
              <a:rPr lang="en-US" dirty="0">
                <a:solidFill>
                  <a:srgbClr val="0070C0"/>
                </a:solidFill>
              </a:rPr>
              <a:t>School Selection/Best Interest            </a:t>
            </a:r>
            <a:r>
              <a:rPr lang="en-US" sz="2600" cap="all" dirty="0">
                <a:solidFill>
                  <a:srgbClr val="0070C0"/>
                </a:solidFill>
              </a:rPr>
              <a:t>42 U.S.C. § 11432</a:t>
            </a:r>
            <a:r>
              <a:rPr lang="en-US" sz="2600" dirty="0">
                <a:solidFill>
                  <a:srgbClr val="0070C0"/>
                </a:solidFill>
              </a:rPr>
              <a:t> (g)(3)(A)</a:t>
            </a:r>
          </a:p>
          <a:p>
            <a:pPr marL="0" indent="0">
              <a:buNone/>
            </a:pPr>
            <a:endParaRPr lang="en-US" dirty="0">
              <a:solidFill>
                <a:srgbClr val="0070C0"/>
              </a:solidFill>
            </a:endParaRPr>
          </a:p>
        </p:txBody>
      </p:sp>
      <p:sp>
        <p:nvSpPr>
          <p:cNvPr id="3" name="Text Placeholder 2">
            <a:extLst>
              <a:ext uri="{FF2B5EF4-FFF2-40B4-BE49-F238E27FC236}">
                <a16:creationId xmlns:a16="http://schemas.microsoft.com/office/drawing/2014/main" id="{C550D43B-186D-4126-9C3C-799A4B3CA60F}"/>
              </a:ext>
            </a:extLst>
          </p:cNvPr>
          <p:cNvSpPr>
            <a:spLocks noGrp="1"/>
          </p:cNvSpPr>
          <p:nvPr>
            <p:ph type="body" sz="quarter" idx="14"/>
          </p:nvPr>
        </p:nvSpPr>
        <p:spPr>
          <a:xfrm>
            <a:off x="415600" y="1116419"/>
            <a:ext cx="11198469" cy="4710766"/>
          </a:xfrm>
        </p:spPr>
        <p:txBody>
          <a:bodyPr>
            <a:normAutofit lnSpcReduction="10000"/>
          </a:bodyPr>
          <a:lstStyle/>
          <a:p>
            <a:pPr marL="0" indent="0">
              <a:lnSpc>
                <a:spcPct val="120000"/>
              </a:lnSpc>
              <a:spcBef>
                <a:spcPts val="0"/>
              </a:spcBef>
              <a:buNone/>
            </a:pPr>
            <a:r>
              <a:rPr lang="en-US" dirty="0"/>
              <a:t>In determining the best interest of the child or youth, the LEA </a:t>
            </a:r>
            <a:r>
              <a:rPr lang="en-US" b="1" dirty="0"/>
              <a:t>must</a:t>
            </a:r>
            <a:r>
              <a:rPr lang="en-US" dirty="0"/>
              <a:t>--</a:t>
            </a:r>
          </a:p>
          <a:p>
            <a:pPr lvl="1">
              <a:lnSpc>
                <a:spcPct val="120000"/>
              </a:lnSpc>
              <a:spcBef>
                <a:spcPts val="0"/>
              </a:spcBef>
            </a:pPr>
            <a:r>
              <a:rPr lang="en-US" sz="2800" dirty="0"/>
              <a:t>presume that keeping the child or youth in the school of origin is in the child’s or youth’s best interest, except when doing so is contrary to the request of the child’s or youth’s parent or guardian	</a:t>
            </a:r>
          </a:p>
          <a:p>
            <a:pPr lvl="1">
              <a:lnSpc>
                <a:spcPct val="120000"/>
              </a:lnSpc>
              <a:spcBef>
                <a:spcPts val="0"/>
              </a:spcBef>
            </a:pPr>
            <a:r>
              <a:rPr lang="en-US" sz="2800" dirty="0"/>
              <a:t>consider student-centered factors related to the child’s or youth’s best interest: the impact of mobility on achievement, education, health, and safety, giving priority to the request of the child’s or youth’s parent or guardian</a:t>
            </a:r>
          </a:p>
          <a:p>
            <a:pPr marL="0" indent="0">
              <a:buNone/>
            </a:pPr>
            <a:endParaRPr lang="en-US" dirty="0"/>
          </a:p>
        </p:txBody>
      </p:sp>
    </p:spTree>
    <p:extLst>
      <p:ext uri="{BB962C8B-B14F-4D97-AF65-F5344CB8AC3E}">
        <p14:creationId xmlns:p14="http://schemas.microsoft.com/office/powerpoint/2010/main" val="3818352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5302B3-5505-4571-84E4-BB8431A17930}"/>
              </a:ext>
            </a:extLst>
          </p:cNvPr>
          <p:cNvSpPr>
            <a:spLocks noGrp="1"/>
          </p:cNvSpPr>
          <p:nvPr>
            <p:ph type="body" sz="quarter" idx="13"/>
          </p:nvPr>
        </p:nvSpPr>
        <p:spPr>
          <a:xfrm>
            <a:off x="360631" y="224648"/>
            <a:ext cx="11007000" cy="600591"/>
          </a:xfrm>
        </p:spPr>
        <p:txBody>
          <a:bodyPr>
            <a:normAutofit fontScale="92500" lnSpcReduction="10000"/>
          </a:bodyPr>
          <a:lstStyle/>
          <a:p>
            <a:pPr marL="0" indent="0">
              <a:buNone/>
            </a:pPr>
            <a:r>
              <a:rPr lang="en-US" dirty="0">
                <a:solidFill>
                  <a:srgbClr val="0070C0"/>
                </a:solidFill>
              </a:rPr>
              <a:t>School Selection/Best Interest            </a:t>
            </a:r>
            <a:r>
              <a:rPr lang="en-US" sz="2600" cap="all" dirty="0">
                <a:solidFill>
                  <a:srgbClr val="0070C0"/>
                </a:solidFill>
              </a:rPr>
              <a:t>42 U.S.C. § 11432</a:t>
            </a:r>
            <a:r>
              <a:rPr lang="en-US" sz="2600" dirty="0">
                <a:solidFill>
                  <a:srgbClr val="0070C0"/>
                </a:solidFill>
              </a:rPr>
              <a:t> (g)(3)(A)</a:t>
            </a:r>
            <a:r>
              <a:rPr lang="en-US" dirty="0">
                <a:solidFill>
                  <a:srgbClr val="0070C0"/>
                </a:solidFill>
              </a:rPr>
              <a:t> </a:t>
            </a:r>
          </a:p>
        </p:txBody>
      </p:sp>
      <p:sp>
        <p:nvSpPr>
          <p:cNvPr id="3" name="Text Placeholder 2">
            <a:extLst>
              <a:ext uri="{FF2B5EF4-FFF2-40B4-BE49-F238E27FC236}">
                <a16:creationId xmlns:a16="http://schemas.microsoft.com/office/drawing/2014/main" id="{62785714-AE7F-412E-9FEB-87A2518ECB07}"/>
              </a:ext>
            </a:extLst>
          </p:cNvPr>
          <p:cNvSpPr>
            <a:spLocks noGrp="1"/>
          </p:cNvSpPr>
          <p:nvPr>
            <p:ph type="body" sz="quarter" idx="14"/>
          </p:nvPr>
        </p:nvSpPr>
        <p:spPr>
          <a:xfrm>
            <a:off x="554182" y="1351128"/>
            <a:ext cx="11059887" cy="4476057"/>
          </a:xfrm>
        </p:spPr>
        <p:txBody>
          <a:bodyPr>
            <a:normAutofit/>
          </a:bodyPr>
          <a:lstStyle/>
          <a:p>
            <a:pPr marL="0" indent="0">
              <a:buNone/>
            </a:pPr>
            <a:r>
              <a:rPr lang="en-US" dirty="0"/>
              <a:t>If the best interest determination is contrary to the desires of the parent/guardian or unaccompanied youth, the LEA must—</a:t>
            </a:r>
          </a:p>
          <a:p>
            <a:pPr marL="0" indent="0">
              <a:buNone/>
            </a:pPr>
            <a:endParaRPr lang="en-US" dirty="0"/>
          </a:p>
          <a:p>
            <a:r>
              <a:rPr lang="en-US" dirty="0"/>
              <a:t>Provide a written explanation of the reasons for LEA’s best interest determination. </a:t>
            </a:r>
          </a:p>
          <a:p>
            <a:pPr marL="457200" lvl="1" indent="0">
              <a:buNone/>
            </a:pPr>
            <a:endParaRPr lang="en-US" dirty="0"/>
          </a:p>
          <a:p>
            <a:r>
              <a:rPr lang="en-US" dirty="0"/>
              <a:t>	Provide information regarding the right to appeal the LEA’s decision.</a:t>
            </a:r>
          </a:p>
        </p:txBody>
      </p:sp>
    </p:spTree>
    <p:extLst>
      <p:ext uri="{BB962C8B-B14F-4D97-AF65-F5344CB8AC3E}">
        <p14:creationId xmlns:p14="http://schemas.microsoft.com/office/powerpoint/2010/main" val="1879335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B6C4032-FBD1-4AEE-860E-168287B2DBF9}"/>
              </a:ext>
            </a:extLst>
          </p:cNvPr>
          <p:cNvSpPr>
            <a:spLocks noGrp="1"/>
          </p:cNvSpPr>
          <p:nvPr>
            <p:ph type="body" sz="quarter" idx="13"/>
          </p:nvPr>
        </p:nvSpPr>
        <p:spPr>
          <a:xfrm>
            <a:off x="404449" y="309671"/>
            <a:ext cx="11007000" cy="600591"/>
          </a:xfrm>
        </p:spPr>
        <p:txBody>
          <a:bodyPr>
            <a:normAutofit fontScale="92500" lnSpcReduction="10000"/>
          </a:bodyPr>
          <a:lstStyle/>
          <a:p>
            <a:pPr marL="0" indent="0">
              <a:buNone/>
            </a:pPr>
            <a:r>
              <a:rPr lang="en-US" dirty="0">
                <a:solidFill>
                  <a:srgbClr val="0070C0"/>
                </a:solidFill>
              </a:rPr>
              <a:t>Dispute Resolution                                </a:t>
            </a:r>
            <a:r>
              <a:rPr lang="en-US" sz="2600" dirty="0">
                <a:solidFill>
                  <a:srgbClr val="0070C0"/>
                </a:solidFill>
              </a:rPr>
              <a:t>42 U.S.C. § 11432 (g)(3)(E)</a:t>
            </a:r>
          </a:p>
          <a:p>
            <a:pPr marL="0" indent="0">
              <a:buNone/>
            </a:pPr>
            <a:endParaRPr lang="en-US" dirty="0">
              <a:solidFill>
                <a:srgbClr val="0070C0"/>
              </a:solidFill>
            </a:endParaRPr>
          </a:p>
        </p:txBody>
      </p:sp>
      <p:sp>
        <p:nvSpPr>
          <p:cNvPr id="3" name="Text Placeholder 2">
            <a:extLst>
              <a:ext uri="{FF2B5EF4-FFF2-40B4-BE49-F238E27FC236}">
                <a16:creationId xmlns:a16="http://schemas.microsoft.com/office/drawing/2014/main" id="{F882F2F1-B6AE-448E-95F0-E9EC408F0CB3}"/>
              </a:ext>
            </a:extLst>
          </p:cNvPr>
          <p:cNvSpPr>
            <a:spLocks noGrp="1"/>
          </p:cNvSpPr>
          <p:nvPr>
            <p:ph type="body" sz="quarter" idx="14"/>
          </p:nvPr>
        </p:nvSpPr>
        <p:spPr>
          <a:xfrm>
            <a:off x="554182" y="1041991"/>
            <a:ext cx="11059887" cy="4785194"/>
          </a:xfrm>
        </p:spPr>
        <p:txBody>
          <a:bodyPr>
            <a:noAutofit/>
          </a:bodyPr>
          <a:lstStyle/>
          <a:p>
            <a:pPr marL="0" indent="0">
              <a:buNone/>
            </a:pPr>
            <a:r>
              <a:rPr lang="en-US" sz="2800" dirty="0"/>
              <a:t>If a dispute arises over eligibility, school selection, or enrollment--</a:t>
            </a:r>
          </a:p>
          <a:p>
            <a:r>
              <a:rPr lang="en-US" sz="2800" dirty="0"/>
              <a:t>the child or youth shall be </a:t>
            </a:r>
            <a:r>
              <a:rPr lang="en-US" sz="2800" b="1" dirty="0"/>
              <a:t>immediately</a:t>
            </a:r>
            <a:r>
              <a:rPr lang="en-US" sz="2800" dirty="0"/>
              <a:t> enrolled in the school in which enrollment is 	sought, pending final resolution of the dispute, including all available appeals;	</a:t>
            </a:r>
          </a:p>
          <a:p>
            <a:r>
              <a:rPr lang="en-US" sz="2800" dirty="0"/>
              <a:t>the parent or guardian of the child or youth must be provided a written explanation of any decisions related to school selection or enrollment made by the school, the LEA, or the MDE, including the rights to appeal.</a:t>
            </a:r>
          </a:p>
          <a:p>
            <a:r>
              <a:rPr lang="en-US" sz="2800" dirty="0"/>
              <a:t>the Homeless Liaison is to carry out the dispute resolution process as quickly as possible after receiving notice.</a:t>
            </a:r>
          </a:p>
          <a:p>
            <a:pPr marL="0" indent="0">
              <a:buNone/>
            </a:pPr>
            <a:endParaRPr lang="en-US" sz="2800" dirty="0"/>
          </a:p>
          <a:p>
            <a:endParaRPr lang="en-US" sz="2800" dirty="0"/>
          </a:p>
          <a:p>
            <a:pPr marL="0" indent="0">
              <a:buNone/>
            </a:pPr>
            <a:r>
              <a:rPr lang="en-US" sz="2200" dirty="0"/>
              <a:t>	</a:t>
            </a:r>
          </a:p>
        </p:txBody>
      </p:sp>
    </p:spTree>
    <p:extLst>
      <p:ext uri="{BB962C8B-B14F-4D97-AF65-F5344CB8AC3E}">
        <p14:creationId xmlns:p14="http://schemas.microsoft.com/office/powerpoint/2010/main" val="106115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35E1791-405C-4483-ADE9-0AA37F6C54C6}"/>
              </a:ext>
            </a:extLst>
          </p:cNvPr>
          <p:cNvSpPr>
            <a:spLocks noGrp="1"/>
          </p:cNvSpPr>
          <p:nvPr>
            <p:ph type="body" sz="quarter" idx="13"/>
          </p:nvPr>
        </p:nvSpPr>
        <p:spPr/>
        <p:txBody>
          <a:bodyPr>
            <a:normAutofit fontScale="92500" lnSpcReduction="10000"/>
          </a:bodyPr>
          <a:lstStyle/>
          <a:p>
            <a:pPr marL="0" indent="0">
              <a:buNone/>
            </a:pPr>
            <a:r>
              <a:rPr lang="en-US" dirty="0">
                <a:solidFill>
                  <a:srgbClr val="0070C0"/>
                </a:solidFill>
              </a:rPr>
              <a:t>Transportation                                    </a:t>
            </a:r>
            <a:r>
              <a:rPr lang="en-US" sz="2600" dirty="0">
                <a:solidFill>
                  <a:srgbClr val="0070C0"/>
                </a:solidFill>
              </a:rPr>
              <a:t>42 U.S.C. § 11432 (g)(1)(J)(iii)</a:t>
            </a:r>
          </a:p>
        </p:txBody>
      </p:sp>
      <p:sp>
        <p:nvSpPr>
          <p:cNvPr id="3" name="Text Placeholder 2">
            <a:extLst>
              <a:ext uri="{FF2B5EF4-FFF2-40B4-BE49-F238E27FC236}">
                <a16:creationId xmlns:a16="http://schemas.microsoft.com/office/drawing/2014/main" id="{CB06AD63-7E00-42B4-89E0-BFFD9DAAA0F5}"/>
              </a:ext>
            </a:extLst>
          </p:cNvPr>
          <p:cNvSpPr>
            <a:spLocks noGrp="1"/>
          </p:cNvSpPr>
          <p:nvPr>
            <p:ph type="body" sz="quarter" idx="14"/>
          </p:nvPr>
        </p:nvSpPr>
        <p:spPr>
          <a:xfrm>
            <a:off x="554182" y="1041991"/>
            <a:ext cx="11059887" cy="4785194"/>
          </a:xfrm>
        </p:spPr>
        <p:txBody>
          <a:bodyPr>
            <a:normAutofit/>
          </a:bodyPr>
          <a:lstStyle/>
          <a:p>
            <a:pPr marL="0" indent="0">
              <a:buNone/>
            </a:pPr>
            <a:r>
              <a:rPr lang="en-US" dirty="0"/>
              <a:t>The LEA is to ensure that transportation is provided, at the request of	the	parent or guardian to and from the school of origin, as applicable:	</a:t>
            </a:r>
          </a:p>
          <a:p>
            <a:pPr marL="0" indent="0">
              <a:buNone/>
            </a:pPr>
            <a:endParaRPr lang="en-US" dirty="0"/>
          </a:p>
          <a:p>
            <a:r>
              <a:rPr lang="en-US" dirty="0"/>
              <a:t>If the child or youth continues to live in the area served	by the LEA in which the school of	origin is located, that LEA is to provide transportation.</a:t>
            </a:r>
          </a:p>
          <a:p>
            <a:pPr marL="0" indent="0">
              <a:buNone/>
            </a:pPr>
            <a:r>
              <a:rPr lang="en-US" dirty="0"/>
              <a:t>								</a:t>
            </a:r>
          </a:p>
        </p:txBody>
      </p:sp>
    </p:spTree>
    <p:extLst>
      <p:ext uri="{BB962C8B-B14F-4D97-AF65-F5344CB8AC3E}">
        <p14:creationId xmlns:p14="http://schemas.microsoft.com/office/powerpoint/2010/main" val="3093648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9FCEE6-CA75-440F-8867-F6C8606AD33A}"/>
              </a:ext>
            </a:extLst>
          </p:cNvPr>
          <p:cNvSpPr>
            <a:spLocks noGrp="1"/>
          </p:cNvSpPr>
          <p:nvPr>
            <p:ph type="body" sz="quarter" idx="13"/>
          </p:nvPr>
        </p:nvSpPr>
        <p:spPr/>
        <p:txBody>
          <a:bodyPr>
            <a:normAutofit fontScale="92500" lnSpcReduction="10000"/>
          </a:bodyPr>
          <a:lstStyle/>
          <a:p>
            <a:pPr marL="0" indent="0">
              <a:buNone/>
            </a:pPr>
            <a:r>
              <a:rPr lang="en-US" dirty="0">
                <a:solidFill>
                  <a:srgbClr val="0070C0"/>
                </a:solidFill>
              </a:rPr>
              <a:t>Transportation                                    </a:t>
            </a:r>
            <a:r>
              <a:rPr lang="en-US" sz="2600" dirty="0">
                <a:solidFill>
                  <a:srgbClr val="0070C0"/>
                </a:solidFill>
              </a:rPr>
              <a:t>42 U.S.C. § 11432 (g)(1)(J)(iii)</a:t>
            </a:r>
          </a:p>
        </p:txBody>
      </p:sp>
      <p:sp>
        <p:nvSpPr>
          <p:cNvPr id="3" name="Text Placeholder 2">
            <a:extLst>
              <a:ext uri="{FF2B5EF4-FFF2-40B4-BE49-F238E27FC236}">
                <a16:creationId xmlns:a16="http://schemas.microsoft.com/office/drawing/2014/main" id="{AA0DC1F3-5D6E-4DB5-8013-ECCE327D6668}"/>
              </a:ext>
            </a:extLst>
          </p:cNvPr>
          <p:cNvSpPr>
            <a:spLocks noGrp="1"/>
          </p:cNvSpPr>
          <p:nvPr>
            <p:ph type="body" sz="quarter" idx="14"/>
          </p:nvPr>
        </p:nvSpPr>
        <p:spPr>
          <a:xfrm>
            <a:off x="554182" y="996287"/>
            <a:ext cx="11059887" cy="5074904"/>
          </a:xfrm>
        </p:spPr>
        <p:txBody>
          <a:bodyPr>
            <a:normAutofit/>
          </a:bodyPr>
          <a:lstStyle/>
          <a:p>
            <a:r>
              <a:rPr lang="en-US" sz="2800" dirty="0"/>
              <a:t>If the child or youth encounters issues with living arrangements and is no longer living in the area of the school of origin but living in another local attendance zone, the child or youth may continue his or her education in the school of origin; the LEA of origin and the LEA in which the child or youth is living </a:t>
            </a:r>
            <a:r>
              <a:rPr lang="en-US" sz="2800" u="sng" dirty="0"/>
              <a:t>must</a:t>
            </a:r>
            <a:r>
              <a:rPr lang="en-US" sz="2800" dirty="0"/>
              <a:t>	</a:t>
            </a:r>
          </a:p>
          <a:p>
            <a:pPr lvl="1"/>
            <a:r>
              <a:rPr lang="en-US" sz="2800" b="1" dirty="0"/>
              <a:t>Agree</a:t>
            </a:r>
            <a:r>
              <a:rPr lang="en-US" sz="2800" dirty="0"/>
              <a:t> upon a method to apportion the	responsibility and costs for providing  the child with transportation to and from the school of origin. </a:t>
            </a:r>
          </a:p>
          <a:p>
            <a:pPr lvl="1"/>
            <a:r>
              <a:rPr lang="en-US" sz="2800" dirty="0"/>
              <a:t>If the LEAs are unable to agree upon such method, the responsibility and costs for transportation shall be shared </a:t>
            </a:r>
            <a:r>
              <a:rPr lang="en-US" sz="2800" b="1" dirty="0"/>
              <a:t>equally</a:t>
            </a:r>
            <a:r>
              <a:rPr lang="en-US" sz="2800" dirty="0"/>
              <a:t>.	</a:t>
            </a:r>
          </a:p>
          <a:p>
            <a:endParaRPr lang="en-US" dirty="0"/>
          </a:p>
        </p:txBody>
      </p:sp>
    </p:spTree>
    <p:extLst>
      <p:ext uri="{BB962C8B-B14F-4D97-AF65-F5344CB8AC3E}">
        <p14:creationId xmlns:p14="http://schemas.microsoft.com/office/powerpoint/2010/main" val="473427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94487AC-9823-4C8F-B20C-007D0AAD4152}"/>
              </a:ext>
            </a:extLst>
          </p:cNvPr>
          <p:cNvSpPr>
            <a:spLocks noGrp="1"/>
          </p:cNvSpPr>
          <p:nvPr>
            <p:ph type="body" sz="quarter" idx="13"/>
          </p:nvPr>
        </p:nvSpPr>
        <p:spPr>
          <a:xfrm>
            <a:off x="421758" y="446049"/>
            <a:ext cx="11007000" cy="600591"/>
          </a:xfrm>
        </p:spPr>
        <p:txBody>
          <a:bodyPr>
            <a:normAutofit fontScale="92500" lnSpcReduction="10000"/>
          </a:bodyPr>
          <a:lstStyle/>
          <a:p>
            <a:pPr marL="0" indent="0">
              <a:buNone/>
            </a:pPr>
            <a:r>
              <a:rPr lang="en-US" dirty="0">
                <a:solidFill>
                  <a:srgbClr val="0070C0"/>
                </a:solidFill>
              </a:rPr>
              <a:t>Comparable Services   	                     </a:t>
            </a:r>
            <a:r>
              <a:rPr lang="en-US" sz="2600" dirty="0">
                <a:solidFill>
                  <a:srgbClr val="0070C0"/>
                </a:solidFill>
              </a:rPr>
              <a:t>42 U.S.C. § 11432 (g)(4)</a:t>
            </a:r>
          </a:p>
          <a:p>
            <a:pPr marL="0" indent="0">
              <a:buNone/>
            </a:pPr>
            <a:endParaRPr lang="en-US" dirty="0">
              <a:solidFill>
                <a:srgbClr val="0070C0"/>
              </a:solidFill>
            </a:endParaRPr>
          </a:p>
        </p:txBody>
      </p:sp>
      <p:sp>
        <p:nvSpPr>
          <p:cNvPr id="3" name="Text Placeholder 2">
            <a:extLst>
              <a:ext uri="{FF2B5EF4-FFF2-40B4-BE49-F238E27FC236}">
                <a16:creationId xmlns:a16="http://schemas.microsoft.com/office/drawing/2014/main" id="{9CB4A40C-DE2F-4685-A339-AA9D30BBB22C}"/>
              </a:ext>
            </a:extLst>
          </p:cNvPr>
          <p:cNvSpPr>
            <a:spLocks noGrp="1"/>
          </p:cNvSpPr>
          <p:nvPr>
            <p:ph type="body" sz="quarter" idx="14"/>
          </p:nvPr>
        </p:nvSpPr>
        <p:spPr>
          <a:xfrm>
            <a:off x="487970" y="1098734"/>
            <a:ext cx="11216060" cy="5517779"/>
          </a:xfrm>
        </p:spPr>
        <p:txBody>
          <a:bodyPr>
            <a:normAutofit fontScale="32500" lnSpcReduction="20000"/>
          </a:bodyPr>
          <a:lstStyle/>
          <a:p>
            <a:pPr marL="0" indent="0">
              <a:buNone/>
            </a:pPr>
            <a:r>
              <a:rPr lang="en-US" sz="9600" dirty="0"/>
              <a:t>Each homeless child or youth shall be provided comparable services </a:t>
            </a:r>
          </a:p>
          <a:p>
            <a:pPr marL="0" indent="0">
              <a:buNone/>
            </a:pPr>
            <a:r>
              <a:rPr lang="en-US" sz="9600" dirty="0"/>
              <a:t>offered to other students in the school, including--</a:t>
            </a:r>
          </a:p>
          <a:p>
            <a:pPr marL="0" indent="0">
              <a:buNone/>
            </a:pPr>
            <a:endParaRPr lang="en-US" sz="9600" dirty="0"/>
          </a:p>
          <a:p>
            <a:r>
              <a:rPr lang="en-US" sz="9600" dirty="0"/>
              <a:t>Transportation services</a:t>
            </a:r>
          </a:p>
          <a:p>
            <a:r>
              <a:rPr lang="en-US" sz="9600" dirty="0"/>
              <a:t>Educational services based on eligibility criteria, such as Title I services, programs for children with disabilities, and programs for English learners.	</a:t>
            </a:r>
          </a:p>
          <a:p>
            <a:r>
              <a:rPr lang="en-US" sz="9600" dirty="0"/>
              <a:t>Career and technical education programs	</a:t>
            </a:r>
          </a:p>
          <a:p>
            <a:r>
              <a:rPr lang="en-US" sz="9600" dirty="0"/>
              <a:t>Gifted and talented programs</a:t>
            </a:r>
          </a:p>
          <a:p>
            <a:r>
              <a:rPr lang="en-US" sz="9600" dirty="0"/>
              <a:t>School nutrition programs.	</a:t>
            </a:r>
          </a:p>
          <a:p>
            <a:pPr marL="0" indent="0">
              <a:buNone/>
            </a:pPr>
            <a:endParaRPr lang="en-US" sz="4900" dirty="0"/>
          </a:p>
          <a:p>
            <a:pPr marL="0" indent="0">
              <a:buNone/>
            </a:pPr>
            <a:r>
              <a:rPr lang="en-US" sz="4900" dirty="0"/>
              <a:t>															</a:t>
            </a:r>
            <a:r>
              <a:rPr lang="en-US" dirty="0"/>
              <a:t>	</a:t>
            </a:r>
          </a:p>
        </p:txBody>
      </p:sp>
    </p:spTree>
    <p:extLst>
      <p:ext uri="{BB962C8B-B14F-4D97-AF65-F5344CB8AC3E}">
        <p14:creationId xmlns:p14="http://schemas.microsoft.com/office/powerpoint/2010/main" val="38168957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1A677E-812F-4A51-BFE3-D001D4126BCA}"/>
              </a:ext>
            </a:extLst>
          </p:cNvPr>
          <p:cNvSpPr>
            <a:spLocks noGrp="1"/>
          </p:cNvSpPr>
          <p:nvPr>
            <p:ph type="body" sz="quarter" idx="14"/>
          </p:nvPr>
        </p:nvSpPr>
        <p:spPr>
          <a:xfrm>
            <a:off x="328523" y="1617785"/>
            <a:ext cx="11113200" cy="4642337"/>
          </a:xfrm>
        </p:spPr>
        <p:txBody>
          <a:bodyPr>
            <a:normAutofit fontScale="92500" lnSpcReduction="20000"/>
          </a:bodyPr>
          <a:lstStyle/>
          <a:p>
            <a:pPr>
              <a:lnSpc>
                <a:spcPct val="114999"/>
              </a:lnSpc>
            </a:pPr>
            <a:r>
              <a:rPr lang="en-US" dirty="0"/>
              <a:t>Tutoring, supplemental instruction, enriched educational services</a:t>
            </a:r>
          </a:p>
          <a:p>
            <a:pPr>
              <a:lnSpc>
                <a:spcPct val="114999"/>
              </a:lnSpc>
            </a:pPr>
            <a:r>
              <a:rPr lang="en-US" dirty="0"/>
              <a:t>Expedited evaluations</a:t>
            </a:r>
          </a:p>
          <a:p>
            <a:pPr>
              <a:lnSpc>
                <a:spcPct val="114999"/>
              </a:lnSpc>
            </a:pPr>
            <a:r>
              <a:rPr lang="en-US" dirty="0"/>
              <a:t>Professional Development for instructional support</a:t>
            </a:r>
          </a:p>
          <a:p>
            <a:pPr>
              <a:lnSpc>
                <a:spcPct val="114999"/>
              </a:lnSpc>
            </a:pPr>
            <a:r>
              <a:rPr lang="en-US" dirty="0"/>
              <a:t>Referral services for medical, dental, mental, and other health services</a:t>
            </a:r>
          </a:p>
          <a:p>
            <a:pPr>
              <a:lnSpc>
                <a:spcPct val="114999"/>
              </a:lnSpc>
            </a:pPr>
            <a:r>
              <a:rPr lang="en-US" dirty="0"/>
              <a:t>Defray excess transportation costs</a:t>
            </a:r>
          </a:p>
          <a:p>
            <a:pPr>
              <a:lnSpc>
                <a:spcPct val="114999"/>
              </a:lnSpc>
            </a:pPr>
            <a:r>
              <a:rPr lang="en-US" dirty="0"/>
              <a:t>Developmentally appropriate early childhood education programs</a:t>
            </a:r>
            <a:br>
              <a:rPr lang="en-US" dirty="0"/>
            </a:br>
            <a:br>
              <a:rPr lang="en-US" dirty="0"/>
            </a:br>
            <a:r>
              <a:rPr lang="en-US" dirty="0"/>
              <a:t> 										</a:t>
            </a:r>
          </a:p>
        </p:txBody>
      </p:sp>
      <p:sp>
        <p:nvSpPr>
          <p:cNvPr id="3" name="Slide Number Placeholder 2">
            <a:extLst>
              <a:ext uri="{FF2B5EF4-FFF2-40B4-BE49-F238E27FC236}">
                <a16:creationId xmlns:a16="http://schemas.microsoft.com/office/drawing/2014/main" id="{936F8AD4-0982-4E75-B872-883634992EA6}"/>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400" b="0" i="0" u="none" strike="noStrike" kern="1200" cap="none" spc="0" normalizeH="0" baseline="0" noProof="0" smtClean="0">
                <a:ln>
                  <a:noFill/>
                </a:ln>
                <a:solidFill>
                  <a:srgbClr val="A5A5A5">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 sz="1400" b="0" i="0" u="none" strike="noStrike" kern="1200" cap="none" spc="0" normalizeH="0" baseline="0" noProof="0">
              <a:ln>
                <a:noFill/>
              </a:ln>
              <a:solidFill>
                <a:srgbClr val="A5A5A5">
                  <a:lumMod val="50000"/>
                </a:srgbClr>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CCF0EC6D-1116-465F-A539-1DB1F504FA65}"/>
              </a:ext>
            </a:extLst>
          </p:cNvPr>
          <p:cNvSpPr>
            <a:spLocks noGrp="1"/>
          </p:cNvSpPr>
          <p:nvPr>
            <p:ph type="title"/>
          </p:nvPr>
        </p:nvSpPr>
        <p:spPr>
          <a:xfrm>
            <a:off x="204723" y="216078"/>
            <a:ext cx="11360800" cy="763600"/>
          </a:xfrm>
        </p:spPr>
        <p:txBody>
          <a:bodyPr>
            <a:normAutofit fontScale="90000"/>
          </a:bodyPr>
          <a:lstStyle/>
          <a:p>
            <a:r>
              <a:rPr lang="en-US" dirty="0">
                <a:solidFill>
                  <a:srgbClr val="0070C0"/>
                </a:solidFill>
                <a:latin typeface="+mn-lt"/>
              </a:rPr>
              <a:t>McKinney-Vento/Homeless Authorized Activities             </a:t>
            </a:r>
            <a:r>
              <a:rPr lang="en-US" sz="2700" dirty="0">
                <a:solidFill>
                  <a:srgbClr val="0070C0"/>
                </a:solidFill>
                <a:latin typeface="+mn-lt"/>
              </a:rPr>
              <a:t>42 U.S.C. § 11433 (d)</a:t>
            </a:r>
            <a:br>
              <a:rPr lang="en-US" sz="2700" dirty="0">
                <a:solidFill>
                  <a:srgbClr val="0070C0"/>
                </a:solidFill>
                <a:latin typeface="+mn-lt"/>
              </a:rPr>
            </a:br>
            <a:endParaRPr lang="en-US" sz="2700" dirty="0">
              <a:solidFill>
                <a:srgbClr val="0070C0"/>
              </a:solidFill>
              <a:latin typeface="+mn-lt"/>
            </a:endParaRPr>
          </a:p>
        </p:txBody>
      </p:sp>
    </p:spTree>
    <p:extLst>
      <p:ext uri="{BB962C8B-B14F-4D97-AF65-F5344CB8AC3E}">
        <p14:creationId xmlns:p14="http://schemas.microsoft.com/office/powerpoint/2010/main" val="2864180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peech Bubble: Rectangle with Corners Rounded 29">
            <a:extLst>
              <a:ext uri="{FF2B5EF4-FFF2-40B4-BE49-F238E27FC236}">
                <a16:creationId xmlns:a16="http://schemas.microsoft.com/office/drawing/2014/main" id="{A1F24C4D-D390-4096-806E-219C51161C3D}"/>
              </a:ext>
            </a:extLst>
          </p:cNvPr>
          <p:cNvSpPr/>
          <p:nvPr/>
        </p:nvSpPr>
        <p:spPr>
          <a:xfrm flipH="1">
            <a:off x="6699349" y="1684708"/>
            <a:ext cx="661995" cy="624971"/>
          </a:xfrm>
          <a:prstGeom prst="wedgeRoundRectCallout">
            <a:avLst>
              <a:gd name="adj1" fmla="val -6820"/>
              <a:gd name="adj2" fmla="val 70230"/>
              <a:gd name="adj3" fmla="val 16667"/>
            </a:avLst>
          </a:prstGeom>
          <a:solidFill>
            <a:srgbClr val="68C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grpSp>
        <p:nvGrpSpPr>
          <p:cNvPr id="66" name="Group 65">
            <a:extLst>
              <a:ext uri="{FF2B5EF4-FFF2-40B4-BE49-F238E27FC236}">
                <a16:creationId xmlns:a16="http://schemas.microsoft.com/office/drawing/2014/main" id="{870D59C5-54B5-4B31-AA76-14C64B84CB14}"/>
              </a:ext>
            </a:extLst>
          </p:cNvPr>
          <p:cNvGrpSpPr/>
          <p:nvPr/>
        </p:nvGrpSpPr>
        <p:grpSpPr>
          <a:xfrm>
            <a:off x="4327272" y="1697193"/>
            <a:ext cx="1645920" cy="4709376"/>
            <a:chOff x="4327272" y="1564673"/>
            <a:chExt cx="1645920" cy="4709376"/>
          </a:xfrm>
        </p:grpSpPr>
        <p:sp>
          <p:nvSpPr>
            <p:cNvPr id="24" name="Rectangle 23">
              <a:extLst>
                <a:ext uri="{FF2B5EF4-FFF2-40B4-BE49-F238E27FC236}">
                  <a16:creationId xmlns:a16="http://schemas.microsoft.com/office/drawing/2014/main" id="{A0697143-754F-429E-B62A-AC7B869DA6B4}"/>
                </a:ext>
              </a:extLst>
            </p:cNvPr>
            <p:cNvSpPr/>
            <p:nvPr/>
          </p:nvSpPr>
          <p:spPr>
            <a:xfrm>
              <a:off x="4327272"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Every </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Child Has Access</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to a High- Quality Early Childhood Program </a:t>
              </a:r>
            </a:p>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endParaRPr>
            </a:p>
          </p:txBody>
        </p:sp>
        <p:sp>
          <p:nvSpPr>
            <p:cNvPr id="32" name="Speech Bubble: Rectangle with Corners Rounded 31">
              <a:extLst>
                <a:ext uri="{FF2B5EF4-FFF2-40B4-BE49-F238E27FC236}">
                  <a16:creationId xmlns:a16="http://schemas.microsoft.com/office/drawing/2014/main" id="{66050A3D-7E7A-4F66-B6BA-81EEE30C170C}"/>
                </a:ext>
              </a:extLst>
            </p:cNvPr>
            <p:cNvSpPr/>
            <p:nvPr/>
          </p:nvSpPr>
          <p:spPr>
            <a:xfrm flipH="1">
              <a:off x="4819235" y="1564673"/>
              <a:ext cx="661994" cy="624970"/>
            </a:xfrm>
            <a:prstGeom prst="wedgeRoundRectCallout">
              <a:avLst>
                <a:gd name="adj1" fmla="val -6820"/>
                <a:gd name="adj2" fmla="val 70230"/>
                <a:gd name="adj3" fmla="val 16667"/>
              </a:avLst>
            </a:prstGeom>
            <a:solidFill>
              <a:srgbClr val="F7C5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sp>
          <p:nvSpPr>
            <p:cNvPr id="37" name="TextBox 36">
              <a:extLst>
                <a:ext uri="{FF2B5EF4-FFF2-40B4-BE49-F238E27FC236}">
                  <a16:creationId xmlns:a16="http://schemas.microsoft.com/office/drawing/2014/main" id="{A2072715-1D63-4136-B991-0D759D3B8F9F}"/>
                </a:ext>
              </a:extLst>
            </p:cNvPr>
            <p:cNvSpPr txBox="1"/>
            <p:nvPr/>
          </p:nvSpPr>
          <p:spPr>
            <a:xfrm>
              <a:off x="4759293" y="1572284"/>
              <a:ext cx="781879" cy="584775"/>
            </a:xfrm>
            <a:prstGeom prst="rect">
              <a:avLst/>
            </a:prstGeom>
            <a:noFill/>
          </p:spPr>
          <p:txBody>
            <a:bodyPr wrap="square" rtlCol="0">
              <a:spAutoFit/>
            </a:bodyP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sym typeface="Arial"/>
                </a:rPr>
                <a:t>3</a:t>
              </a:r>
            </a:p>
          </p:txBody>
        </p:sp>
        <p:pic>
          <p:nvPicPr>
            <p:cNvPr id="45" name="Picture 44">
              <a:extLst>
                <a:ext uri="{FF2B5EF4-FFF2-40B4-BE49-F238E27FC236}">
                  <a16:creationId xmlns:a16="http://schemas.microsoft.com/office/drawing/2014/main" id="{21F21A48-0F1F-41DE-9F4A-5C9FD2BFFA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3032" y="5359649"/>
              <a:ext cx="914400" cy="914400"/>
            </a:xfrm>
            <a:prstGeom prst="rect">
              <a:avLst/>
            </a:prstGeom>
          </p:spPr>
        </p:pic>
      </p:grpSp>
      <p:grpSp>
        <p:nvGrpSpPr>
          <p:cNvPr id="68" name="Group 67">
            <a:extLst>
              <a:ext uri="{FF2B5EF4-FFF2-40B4-BE49-F238E27FC236}">
                <a16:creationId xmlns:a16="http://schemas.microsoft.com/office/drawing/2014/main" id="{12B1879A-8496-43E6-A662-4461429531EF}"/>
              </a:ext>
            </a:extLst>
          </p:cNvPr>
          <p:cNvGrpSpPr/>
          <p:nvPr/>
        </p:nvGrpSpPr>
        <p:grpSpPr>
          <a:xfrm>
            <a:off x="542963" y="1741773"/>
            <a:ext cx="1645920" cy="4946291"/>
            <a:chOff x="542962" y="1609253"/>
            <a:chExt cx="1645920" cy="4946291"/>
          </a:xfrm>
        </p:grpSpPr>
        <p:sp>
          <p:nvSpPr>
            <p:cNvPr id="17" name="Rectangle 16">
              <a:extLst>
                <a:ext uri="{FF2B5EF4-FFF2-40B4-BE49-F238E27FC236}">
                  <a16:creationId xmlns:a16="http://schemas.microsoft.com/office/drawing/2014/main" id="{C4771151-6E87-4898-8192-14543166D620}"/>
                </a:ext>
              </a:extLst>
            </p:cNvPr>
            <p:cNvSpPr/>
            <p:nvPr/>
          </p:nvSpPr>
          <p:spPr>
            <a:xfrm>
              <a:off x="542962"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All </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Students Proficient </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and Showing Growth in All Assessed</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Areas </a:t>
              </a:r>
            </a:p>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endParaRPr>
            </a:p>
          </p:txBody>
        </p:sp>
        <p:sp>
          <p:nvSpPr>
            <p:cNvPr id="34" name="Speech Bubble: Rectangle with Corners Rounded 33">
              <a:extLst>
                <a:ext uri="{FF2B5EF4-FFF2-40B4-BE49-F238E27FC236}">
                  <a16:creationId xmlns:a16="http://schemas.microsoft.com/office/drawing/2014/main" id="{CBE01417-C4C5-496C-A8EB-F1451A315F58}"/>
                </a:ext>
              </a:extLst>
            </p:cNvPr>
            <p:cNvSpPr/>
            <p:nvPr/>
          </p:nvSpPr>
          <p:spPr>
            <a:xfrm flipH="1">
              <a:off x="1034925" y="1609253"/>
              <a:ext cx="661994" cy="624970"/>
            </a:xfrm>
            <a:prstGeom prst="wedgeRoundRectCallout">
              <a:avLst>
                <a:gd name="adj1" fmla="val -6820"/>
                <a:gd name="adj2" fmla="val 70230"/>
                <a:gd name="adj3" fmla="val 16667"/>
              </a:avLst>
            </a:prstGeom>
            <a:solidFill>
              <a:srgbClr val="FF21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sp>
          <p:nvSpPr>
            <p:cNvPr id="35" name="TextBox 34">
              <a:extLst>
                <a:ext uri="{FF2B5EF4-FFF2-40B4-BE49-F238E27FC236}">
                  <a16:creationId xmlns:a16="http://schemas.microsoft.com/office/drawing/2014/main" id="{C1E4D880-1131-4B9F-8163-5776BEC5EB80}"/>
                </a:ext>
              </a:extLst>
            </p:cNvPr>
            <p:cNvSpPr txBox="1"/>
            <p:nvPr/>
          </p:nvSpPr>
          <p:spPr>
            <a:xfrm>
              <a:off x="974983" y="1617681"/>
              <a:ext cx="781879" cy="584775"/>
            </a:xfrm>
            <a:prstGeom prst="rect">
              <a:avLst/>
            </a:prstGeom>
            <a:noFill/>
          </p:spPr>
          <p:txBody>
            <a:bodyPr wrap="square" rtlCol="0">
              <a:spAutoFit/>
            </a:bodyP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sym typeface="Arial"/>
                </a:rPr>
                <a:t>1</a:t>
              </a:r>
            </a:p>
          </p:txBody>
        </p:sp>
        <p:pic>
          <p:nvPicPr>
            <p:cNvPr id="47" name="Picture 46">
              <a:extLst>
                <a:ext uri="{FF2B5EF4-FFF2-40B4-BE49-F238E27FC236}">
                  <a16:creationId xmlns:a16="http://schemas.microsoft.com/office/drawing/2014/main" id="{B0361D6D-F809-48D5-AD0A-2EF9D9CEBC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103" y="5043906"/>
              <a:ext cx="1511638" cy="1511638"/>
            </a:xfrm>
            <a:prstGeom prst="rect">
              <a:avLst/>
            </a:prstGeom>
          </p:spPr>
        </p:pic>
      </p:grpSp>
      <p:grpSp>
        <p:nvGrpSpPr>
          <p:cNvPr id="65" name="Group 64">
            <a:extLst>
              <a:ext uri="{FF2B5EF4-FFF2-40B4-BE49-F238E27FC236}">
                <a16:creationId xmlns:a16="http://schemas.microsoft.com/office/drawing/2014/main" id="{E9916769-C626-4CC8-9D39-8A35381CDB9A}"/>
              </a:ext>
            </a:extLst>
          </p:cNvPr>
          <p:cNvGrpSpPr/>
          <p:nvPr/>
        </p:nvGrpSpPr>
        <p:grpSpPr>
          <a:xfrm>
            <a:off x="6219427" y="1684705"/>
            <a:ext cx="1645920" cy="4807035"/>
            <a:chOff x="6219427" y="1552186"/>
            <a:chExt cx="1645920" cy="4807034"/>
          </a:xfrm>
        </p:grpSpPr>
        <p:sp>
          <p:nvSpPr>
            <p:cNvPr id="25" name="Rectangle 24">
              <a:extLst>
                <a:ext uri="{FF2B5EF4-FFF2-40B4-BE49-F238E27FC236}">
                  <a16:creationId xmlns:a16="http://schemas.microsoft.com/office/drawing/2014/main" id="{382B29C8-2CE6-4F5F-AB0C-1AC4D89B81E3}"/>
                </a:ext>
              </a:extLst>
            </p:cNvPr>
            <p:cNvSpPr/>
            <p:nvPr/>
          </p:nvSpPr>
          <p:spPr>
            <a:xfrm>
              <a:off x="6219427"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Every </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School Has Effective Teachers and Leaders </a:t>
              </a:r>
            </a:p>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endParaRPr>
            </a:p>
          </p:txBody>
        </p:sp>
        <p:sp>
          <p:nvSpPr>
            <p:cNvPr id="31" name="Speech Bubble: Rectangle with Corners Rounded 30">
              <a:extLst>
                <a:ext uri="{FF2B5EF4-FFF2-40B4-BE49-F238E27FC236}">
                  <a16:creationId xmlns:a16="http://schemas.microsoft.com/office/drawing/2014/main" id="{FA70DAE9-EBD8-49F3-99D0-C6C926909FF9}"/>
                </a:ext>
              </a:extLst>
            </p:cNvPr>
            <p:cNvSpPr/>
            <p:nvPr/>
          </p:nvSpPr>
          <p:spPr>
            <a:xfrm flipH="1">
              <a:off x="6711390" y="1552187"/>
              <a:ext cx="661994" cy="624970"/>
            </a:xfrm>
            <a:prstGeom prst="wedgeRoundRectCallout">
              <a:avLst>
                <a:gd name="adj1" fmla="val -6820"/>
                <a:gd name="adj2" fmla="val 70230"/>
                <a:gd name="adj3" fmla="val 16667"/>
              </a:avLst>
            </a:prstGeom>
            <a:solidFill>
              <a:srgbClr val="2ACB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sp>
          <p:nvSpPr>
            <p:cNvPr id="38" name="TextBox 37">
              <a:extLst>
                <a:ext uri="{FF2B5EF4-FFF2-40B4-BE49-F238E27FC236}">
                  <a16:creationId xmlns:a16="http://schemas.microsoft.com/office/drawing/2014/main" id="{EFDD1CDD-61F6-42E0-B0A3-3F5592B8D220}"/>
                </a:ext>
              </a:extLst>
            </p:cNvPr>
            <p:cNvSpPr txBox="1"/>
            <p:nvPr/>
          </p:nvSpPr>
          <p:spPr>
            <a:xfrm>
              <a:off x="6651448" y="1552186"/>
              <a:ext cx="781879" cy="584775"/>
            </a:xfrm>
            <a:prstGeom prst="rect">
              <a:avLst/>
            </a:prstGeom>
            <a:noFill/>
          </p:spPr>
          <p:txBody>
            <a:bodyPr wrap="square" rtlCol="0">
              <a:spAutoFit/>
            </a:bodyP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sym typeface="Arial"/>
                </a:rPr>
                <a:t>4</a:t>
              </a:r>
            </a:p>
          </p:txBody>
        </p:sp>
        <p:pic>
          <p:nvPicPr>
            <p:cNvPr id="49" name="Picture 48">
              <a:extLst>
                <a:ext uri="{FF2B5EF4-FFF2-40B4-BE49-F238E27FC236}">
                  <a16:creationId xmlns:a16="http://schemas.microsoft.com/office/drawing/2014/main" id="{4C75781A-312E-457A-952C-CD21A279A5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00017" y="5274479"/>
              <a:ext cx="1084741" cy="1084741"/>
            </a:xfrm>
            <a:prstGeom prst="rect">
              <a:avLst/>
            </a:prstGeom>
          </p:spPr>
        </p:pic>
      </p:grpSp>
      <p:grpSp>
        <p:nvGrpSpPr>
          <p:cNvPr id="67" name="Group 66">
            <a:extLst>
              <a:ext uri="{FF2B5EF4-FFF2-40B4-BE49-F238E27FC236}">
                <a16:creationId xmlns:a16="http://schemas.microsoft.com/office/drawing/2014/main" id="{1200C020-7EE4-4AA8-88C5-37C8690591CA}"/>
              </a:ext>
            </a:extLst>
          </p:cNvPr>
          <p:cNvGrpSpPr/>
          <p:nvPr/>
        </p:nvGrpSpPr>
        <p:grpSpPr>
          <a:xfrm>
            <a:off x="2435117" y="1741775"/>
            <a:ext cx="1645920" cy="4730565"/>
            <a:chOff x="2435117" y="1609253"/>
            <a:chExt cx="1645920" cy="4730565"/>
          </a:xfrm>
        </p:grpSpPr>
        <p:sp>
          <p:nvSpPr>
            <p:cNvPr id="23" name="Rectangle 22">
              <a:extLst>
                <a:ext uri="{FF2B5EF4-FFF2-40B4-BE49-F238E27FC236}">
                  <a16:creationId xmlns:a16="http://schemas.microsoft.com/office/drawing/2014/main" id="{80655905-09BA-45D8-806E-9EE50487DF67}"/>
                </a:ext>
              </a:extLst>
            </p:cNvPr>
            <p:cNvSpPr/>
            <p:nvPr/>
          </p:nvSpPr>
          <p:spPr>
            <a:xfrm>
              <a:off x="2435117"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Every </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Student Graduates</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 from High School and </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is Ready for College and Career </a:t>
              </a:r>
            </a:p>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endParaRPr>
            </a:p>
          </p:txBody>
        </p:sp>
        <p:sp>
          <p:nvSpPr>
            <p:cNvPr id="33" name="Speech Bubble: Rectangle with Corners Rounded 32">
              <a:extLst>
                <a:ext uri="{FF2B5EF4-FFF2-40B4-BE49-F238E27FC236}">
                  <a16:creationId xmlns:a16="http://schemas.microsoft.com/office/drawing/2014/main" id="{6B178623-0232-44FD-8E8A-214F04884A62}"/>
                </a:ext>
              </a:extLst>
            </p:cNvPr>
            <p:cNvSpPr/>
            <p:nvPr/>
          </p:nvSpPr>
          <p:spPr>
            <a:xfrm flipH="1">
              <a:off x="2927080" y="1609253"/>
              <a:ext cx="661994" cy="624970"/>
            </a:xfrm>
            <a:prstGeom prst="wedgeRoundRectCallout">
              <a:avLst>
                <a:gd name="adj1" fmla="val -6820"/>
                <a:gd name="adj2" fmla="val 70230"/>
                <a:gd name="adj3" fmla="val 16667"/>
              </a:avLst>
            </a:prstGeom>
            <a:solidFill>
              <a:srgbClr val="FCA0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sp>
          <p:nvSpPr>
            <p:cNvPr id="36" name="TextBox 35">
              <a:extLst>
                <a:ext uri="{FF2B5EF4-FFF2-40B4-BE49-F238E27FC236}">
                  <a16:creationId xmlns:a16="http://schemas.microsoft.com/office/drawing/2014/main" id="{E534F4D4-61DD-4D4B-BCC4-ACB4E08C68AE}"/>
                </a:ext>
              </a:extLst>
            </p:cNvPr>
            <p:cNvSpPr txBox="1"/>
            <p:nvPr/>
          </p:nvSpPr>
          <p:spPr>
            <a:xfrm>
              <a:off x="2867138" y="1629350"/>
              <a:ext cx="781879" cy="584775"/>
            </a:xfrm>
            <a:prstGeom prst="rect">
              <a:avLst/>
            </a:prstGeom>
            <a:noFill/>
          </p:spPr>
          <p:txBody>
            <a:bodyPr wrap="square" rtlCol="0">
              <a:spAutoFit/>
            </a:bodyP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sym typeface="Arial"/>
                </a:rPr>
                <a:t>2</a:t>
              </a:r>
            </a:p>
          </p:txBody>
        </p:sp>
        <p:pic>
          <p:nvPicPr>
            <p:cNvPr id="51" name="Picture 50">
              <a:extLst>
                <a:ext uri="{FF2B5EF4-FFF2-40B4-BE49-F238E27FC236}">
                  <a16:creationId xmlns:a16="http://schemas.microsoft.com/office/drawing/2014/main" id="{91CFFA26-71B2-4351-8559-2295C09052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53178" y="5274479"/>
              <a:ext cx="1009798" cy="1065339"/>
            </a:xfrm>
            <a:prstGeom prst="rect">
              <a:avLst/>
            </a:prstGeom>
          </p:spPr>
        </p:pic>
      </p:grpSp>
      <p:grpSp>
        <p:nvGrpSpPr>
          <p:cNvPr id="63" name="Group 62">
            <a:extLst>
              <a:ext uri="{FF2B5EF4-FFF2-40B4-BE49-F238E27FC236}">
                <a16:creationId xmlns:a16="http://schemas.microsoft.com/office/drawing/2014/main" id="{61707639-E181-4522-B7B7-99BC8D70AF3E}"/>
              </a:ext>
            </a:extLst>
          </p:cNvPr>
          <p:cNvGrpSpPr/>
          <p:nvPr/>
        </p:nvGrpSpPr>
        <p:grpSpPr>
          <a:xfrm>
            <a:off x="10003735" y="1684709"/>
            <a:ext cx="1645920" cy="4694143"/>
            <a:chOff x="10003735" y="1552187"/>
            <a:chExt cx="1645920" cy="4694142"/>
          </a:xfrm>
        </p:grpSpPr>
        <p:sp>
          <p:nvSpPr>
            <p:cNvPr id="27" name="Rectangle 26">
              <a:extLst>
                <a:ext uri="{FF2B5EF4-FFF2-40B4-BE49-F238E27FC236}">
                  <a16:creationId xmlns:a16="http://schemas.microsoft.com/office/drawing/2014/main" id="{D658AC72-D989-472D-B862-08916EDECC79}"/>
                </a:ext>
              </a:extLst>
            </p:cNvPr>
            <p:cNvSpPr/>
            <p:nvPr/>
          </p:nvSpPr>
          <p:spPr>
            <a:xfrm>
              <a:off x="10003735"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Every</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School and District is </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Rated “C” or Higher </a:t>
              </a:r>
            </a:p>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endParaRPr>
            </a:p>
          </p:txBody>
        </p:sp>
        <p:sp>
          <p:nvSpPr>
            <p:cNvPr id="28" name="Speech Bubble: Rectangle with Corners Rounded 27">
              <a:extLst>
                <a:ext uri="{FF2B5EF4-FFF2-40B4-BE49-F238E27FC236}">
                  <a16:creationId xmlns:a16="http://schemas.microsoft.com/office/drawing/2014/main" id="{DE715218-0C2F-4529-99CF-EF4FF5A3F454}"/>
                </a:ext>
              </a:extLst>
            </p:cNvPr>
            <p:cNvSpPr/>
            <p:nvPr/>
          </p:nvSpPr>
          <p:spPr>
            <a:xfrm flipH="1">
              <a:off x="10495698" y="1552187"/>
              <a:ext cx="661994" cy="624970"/>
            </a:xfrm>
            <a:prstGeom prst="wedgeRoundRectCallout">
              <a:avLst>
                <a:gd name="adj1" fmla="val -6820"/>
                <a:gd name="adj2" fmla="val 70230"/>
                <a:gd name="adj3" fmla="val 16667"/>
              </a:avLst>
            </a:prstGeom>
            <a:solidFill>
              <a:srgbClr val="BC4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sp>
          <p:nvSpPr>
            <p:cNvPr id="40" name="TextBox 39">
              <a:extLst>
                <a:ext uri="{FF2B5EF4-FFF2-40B4-BE49-F238E27FC236}">
                  <a16:creationId xmlns:a16="http://schemas.microsoft.com/office/drawing/2014/main" id="{E7770FDD-DBEA-490D-A598-B1A7E7378CBE}"/>
                </a:ext>
              </a:extLst>
            </p:cNvPr>
            <p:cNvSpPr txBox="1"/>
            <p:nvPr/>
          </p:nvSpPr>
          <p:spPr>
            <a:xfrm>
              <a:off x="10435756" y="1552187"/>
              <a:ext cx="781879" cy="584775"/>
            </a:xfrm>
            <a:prstGeom prst="rect">
              <a:avLst/>
            </a:prstGeom>
            <a:noFill/>
          </p:spPr>
          <p:txBody>
            <a:bodyPr wrap="square" rtlCol="0">
              <a:spAutoFit/>
            </a:bodyP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sym typeface="Arial"/>
                </a:rPr>
                <a:t>6</a:t>
              </a:r>
            </a:p>
          </p:txBody>
        </p:sp>
        <p:pic>
          <p:nvPicPr>
            <p:cNvPr id="53" name="Picture 52">
              <a:extLst>
                <a:ext uri="{FF2B5EF4-FFF2-40B4-BE49-F238E27FC236}">
                  <a16:creationId xmlns:a16="http://schemas.microsoft.com/office/drawing/2014/main" id="{DBA29183-0860-4125-BD7C-257F7E24BE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83355" y="5359649"/>
              <a:ext cx="886680" cy="886680"/>
            </a:xfrm>
            <a:prstGeom prst="rect">
              <a:avLst/>
            </a:prstGeom>
          </p:spPr>
        </p:pic>
      </p:grpSp>
      <p:grpSp>
        <p:nvGrpSpPr>
          <p:cNvPr id="64" name="Group 63">
            <a:extLst>
              <a:ext uri="{FF2B5EF4-FFF2-40B4-BE49-F238E27FC236}">
                <a16:creationId xmlns:a16="http://schemas.microsoft.com/office/drawing/2014/main" id="{9A0E3BAB-B083-4DD4-9A1F-E79CAE750DE0}"/>
              </a:ext>
            </a:extLst>
          </p:cNvPr>
          <p:cNvGrpSpPr/>
          <p:nvPr/>
        </p:nvGrpSpPr>
        <p:grpSpPr>
          <a:xfrm>
            <a:off x="8111583" y="1684707"/>
            <a:ext cx="1645920" cy="4643316"/>
            <a:chOff x="8111582" y="1552187"/>
            <a:chExt cx="1645920" cy="4643316"/>
          </a:xfrm>
        </p:grpSpPr>
        <p:sp>
          <p:nvSpPr>
            <p:cNvPr id="26" name="Rectangle 25">
              <a:extLst>
                <a:ext uri="{FF2B5EF4-FFF2-40B4-BE49-F238E27FC236}">
                  <a16:creationId xmlns:a16="http://schemas.microsoft.com/office/drawing/2014/main" id="{3A637EA0-17DB-46DE-B72A-1D476746640F}"/>
                </a:ext>
              </a:extLst>
            </p:cNvPr>
            <p:cNvSpPr/>
            <p:nvPr/>
          </p:nvSpPr>
          <p:spPr>
            <a:xfrm>
              <a:off x="8111582"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Every Community Effectively </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Uses a </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World-Class Data System </a:t>
              </a:r>
              <a:b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br>
              <a:r>
                <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rPr>
                <a:t>to Improve Student Outcomes </a:t>
              </a:r>
            </a:p>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2000" b="1" i="0" u="none" strike="noStrike" kern="0" cap="none" spc="0" normalizeH="0" baseline="0" noProof="0" dirty="0">
                <a:ln>
                  <a:noFill/>
                </a:ln>
                <a:solidFill>
                  <a:srgbClr val="B7618C">
                    <a:lumMod val="50000"/>
                  </a:srgbClr>
                </a:solidFill>
                <a:effectLst/>
                <a:uLnTx/>
                <a:uFillTx/>
                <a:latin typeface="Arial Narrow" panose="020B0606020202030204" pitchFamily="34" charset="0"/>
                <a:ea typeface="+mn-ea"/>
                <a:cs typeface="Arial" panose="020B0604020202020204" pitchFamily="34" charset="0"/>
                <a:sym typeface="Arial"/>
              </a:endParaRPr>
            </a:p>
          </p:txBody>
        </p:sp>
        <p:sp>
          <p:nvSpPr>
            <p:cNvPr id="29" name="Speech Bubble: Rectangle with Corners Rounded 28">
              <a:extLst>
                <a:ext uri="{FF2B5EF4-FFF2-40B4-BE49-F238E27FC236}">
                  <a16:creationId xmlns:a16="http://schemas.microsoft.com/office/drawing/2014/main" id="{0793C9F1-1022-444C-81D4-3ED27F5875A0}"/>
                </a:ext>
              </a:extLst>
            </p:cNvPr>
            <p:cNvSpPr/>
            <p:nvPr/>
          </p:nvSpPr>
          <p:spPr>
            <a:xfrm flipH="1">
              <a:off x="8603545" y="1552187"/>
              <a:ext cx="661994" cy="624970"/>
            </a:xfrm>
            <a:prstGeom prst="wedgeRoundRectCallout">
              <a:avLst>
                <a:gd name="adj1" fmla="val -6820"/>
                <a:gd name="adj2" fmla="val 70230"/>
                <a:gd name="adj3" fmla="val 16667"/>
              </a:avLst>
            </a:prstGeom>
            <a:solidFill>
              <a:srgbClr val="0BA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sp>
          <p:nvSpPr>
            <p:cNvPr id="39" name="TextBox 38">
              <a:extLst>
                <a:ext uri="{FF2B5EF4-FFF2-40B4-BE49-F238E27FC236}">
                  <a16:creationId xmlns:a16="http://schemas.microsoft.com/office/drawing/2014/main" id="{DA828BEE-5B99-4D62-8ED4-5432ED824890}"/>
                </a:ext>
              </a:extLst>
            </p:cNvPr>
            <p:cNvSpPr txBox="1"/>
            <p:nvPr/>
          </p:nvSpPr>
          <p:spPr>
            <a:xfrm>
              <a:off x="8543603" y="1552187"/>
              <a:ext cx="781879" cy="584775"/>
            </a:xfrm>
            <a:prstGeom prst="rect">
              <a:avLst/>
            </a:prstGeom>
            <a:noFill/>
          </p:spPr>
          <p:txBody>
            <a:bodyPr wrap="square" rtlCol="0">
              <a:spAutoFit/>
            </a:bodyPr>
            <a:lstStyle/>
            <a:p>
              <a:pPr marL="0" marR="0" lvl="0" indent="0" algn="ctr" defTabSz="121914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sym typeface="Arial"/>
                </a:rPr>
                <a:t>5</a:t>
              </a:r>
            </a:p>
          </p:txBody>
        </p:sp>
        <p:grpSp>
          <p:nvGrpSpPr>
            <p:cNvPr id="62" name="Group 61">
              <a:extLst>
                <a:ext uri="{FF2B5EF4-FFF2-40B4-BE49-F238E27FC236}">
                  <a16:creationId xmlns:a16="http://schemas.microsoft.com/office/drawing/2014/main" id="{C865226C-E146-4E50-AE08-DD2AA17745E9}"/>
                </a:ext>
              </a:extLst>
            </p:cNvPr>
            <p:cNvGrpSpPr/>
            <p:nvPr/>
          </p:nvGrpSpPr>
          <p:grpSpPr>
            <a:xfrm>
              <a:off x="8487404" y="5354653"/>
              <a:ext cx="894276" cy="840850"/>
              <a:chOff x="8480898" y="5354653"/>
              <a:chExt cx="894276" cy="840850"/>
            </a:xfrm>
          </p:grpSpPr>
          <p:sp>
            <p:nvSpPr>
              <p:cNvPr id="54" name="Rectangle: Rounded Corners 53">
                <a:extLst>
                  <a:ext uri="{FF2B5EF4-FFF2-40B4-BE49-F238E27FC236}">
                    <a16:creationId xmlns:a16="http://schemas.microsoft.com/office/drawing/2014/main" id="{4DA7E1D6-5253-42F6-8CA0-D4C49B635B5A}"/>
                  </a:ext>
                </a:extLst>
              </p:cNvPr>
              <p:cNvSpPr/>
              <p:nvPr/>
            </p:nvSpPr>
            <p:spPr>
              <a:xfrm>
                <a:off x="8480898" y="5938838"/>
                <a:ext cx="187558" cy="256665"/>
              </a:xfrm>
              <a:prstGeom prst="roundRect">
                <a:avLst/>
              </a:prstGeom>
              <a:solidFill>
                <a:srgbClr val="2EA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sp>
            <p:nvSpPr>
              <p:cNvPr id="55" name="Rectangle: Rounded Corners 54">
                <a:extLst>
                  <a:ext uri="{FF2B5EF4-FFF2-40B4-BE49-F238E27FC236}">
                    <a16:creationId xmlns:a16="http://schemas.microsoft.com/office/drawing/2014/main" id="{7E9B2D56-A098-4139-930E-E2BD87B9C907}"/>
                  </a:ext>
                </a:extLst>
              </p:cNvPr>
              <p:cNvSpPr/>
              <p:nvPr/>
            </p:nvSpPr>
            <p:spPr>
              <a:xfrm>
                <a:off x="8760675" y="5753100"/>
                <a:ext cx="203310" cy="442403"/>
              </a:xfrm>
              <a:prstGeom prst="roundRect">
                <a:avLst/>
              </a:prstGeom>
              <a:solidFill>
                <a:srgbClr val="2EA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grpSp>
            <p:nvGrpSpPr>
              <p:cNvPr id="60" name="Group 59">
                <a:extLst>
                  <a:ext uri="{FF2B5EF4-FFF2-40B4-BE49-F238E27FC236}">
                    <a16:creationId xmlns:a16="http://schemas.microsoft.com/office/drawing/2014/main" id="{0B6ABEEA-CF4E-404A-AB80-035EA63D1401}"/>
                  </a:ext>
                </a:extLst>
              </p:cNvPr>
              <p:cNvGrpSpPr/>
              <p:nvPr/>
            </p:nvGrpSpPr>
            <p:grpSpPr>
              <a:xfrm>
                <a:off x="8972172" y="5354653"/>
                <a:ext cx="403002" cy="840850"/>
                <a:chOff x="3773061" y="2486025"/>
                <a:chExt cx="232202" cy="580732"/>
              </a:xfrm>
            </p:grpSpPr>
            <p:sp>
              <p:nvSpPr>
                <p:cNvPr id="56" name="Rectangle: Rounded Corners 55">
                  <a:extLst>
                    <a:ext uri="{FF2B5EF4-FFF2-40B4-BE49-F238E27FC236}">
                      <a16:creationId xmlns:a16="http://schemas.microsoft.com/office/drawing/2014/main" id="{606D4DE4-88AA-4BD0-A2C2-EE400FA9186B}"/>
                    </a:ext>
                  </a:extLst>
                </p:cNvPr>
                <p:cNvSpPr/>
                <p:nvPr/>
              </p:nvSpPr>
              <p:spPr>
                <a:xfrm>
                  <a:off x="3832035" y="2590800"/>
                  <a:ext cx="109537" cy="475957"/>
                </a:xfrm>
                <a:prstGeom prst="roundRect">
                  <a:avLst/>
                </a:prstGeom>
                <a:solidFill>
                  <a:srgbClr val="2EA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sp>
              <p:nvSpPr>
                <p:cNvPr id="59" name="Isosceles Triangle 58">
                  <a:extLst>
                    <a:ext uri="{FF2B5EF4-FFF2-40B4-BE49-F238E27FC236}">
                      <a16:creationId xmlns:a16="http://schemas.microsoft.com/office/drawing/2014/main" id="{30EB58A1-2072-4F54-9885-24A9482BA857}"/>
                    </a:ext>
                  </a:extLst>
                </p:cNvPr>
                <p:cNvSpPr/>
                <p:nvPr/>
              </p:nvSpPr>
              <p:spPr>
                <a:xfrm>
                  <a:off x="3773061" y="2486025"/>
                  <a:ext cx="232202" cy="157163"/>
                </a:xfrm>
                <a:prstGeom prst="triangle">
                  <a:avLst/>
                </a:prstGeom>
                <a:solidFill>
                  <a:srgbClr val="2EA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4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a:ea typeface="+mn-ea"/>
                    <a:cs typeface="+mn-cs"/>
                    <a:sym typeface="Arial"/>
                  </a:endParaRPr>
                </a:p>
              </p:txBody>
            </p:sp>
          </p:grpSp>
        </p:grpSp>
      </p:grpSp>
      <p:sp>
        <p:nvSpPr>
          <p:cNvPr id="69" name="TextBox 68">
            <a:extLst>
              <a:ext uri="{FF2B5EF4-FFF2-40B4-BE49-F238E27FC236}">
                <a16:creationId xmlns:a16="http://schemas.microsoft.com/office/drawing/2014/main" id="{38C93406-625F-434A-828E-BB90A0DA7B97}"/>
              </a:ext>
            </a:extLst>
          </p:cNvPr>
          <p:cNvSpPr txBox="1"/>
          <p:nvPr/>
        </p:nvSpPr>
        <p:spPr>
          <a:xfrm>
            <a:off x="438773" y="781561"/>
            <a:ext cx="5657227" cy="769441"/>
          </a:xfrm>
          <a:prstGeom prst="rect">
            <a:avLst/>
          </a:prstGeom>
          <a:noFill/>
        </p:spPr>
        <p:txBody>
          <a:bodyPr wrap="square" rtlCol="0">
            <a:spAutoFit/>
          </a:bodyPr>
          <a:lstStyle/>
          <a:p>
            <a:pPr marL="0" marR="0" lvl="0" indent="0" algn="l" defTabSz="121914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2EABDC"/>
                </a:solidFill>
                <a:effectLst/>
                <a:uLnTx/>
                <a:uFillTx/>
                <a:latin typeface="Arial Narrow" panose="020B0606020202030204" pitchFamily="34" charset="0"/>
                <a:ea typeface="+mn-ea"/>
                <a:cs typeface="Arial"/>
                <a:sym typeface="Arial"/>
              </a:rPr>
              <a:t>MISSISSIPPI STATE BOARD OF EDUCATION</a:t>
            </a:r>
          </a:p>
          <a:p>
            <a:pPr marL="0" marR="0" lvl="0" indent="0" algn="l" defTabSz="1219140" rtl="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BC4570"/>
                </a:solidFill>
                <a:effectLst/>
                <a:uLnTx/>
                <a:uFillTx/>
                <a:latin typeface="Arial Narrow" panose="020B0606020202030204" pitchFamily="34" charset="0"/>
                <a:ea typeface="+mn-ea"/>
                <a:cs typeface="Arial"/>
                <a:sym typeface="Arial"/>
              </a:rPr>
              <a:t>STRATEGIC PLAN GOALS</a:t>
            </a:r>
          </a:p>
        </p:txBody>
      </p:sp>
    </p:spTree>
    <p:extLst>
      <p:ext uri="{BB962C8B-B14F-4D97-AF65-F5344CB8AC3E}">
        <p14:creationId xmlns:p14="http://schemas.microsoft.com/office/powerpoint/2010/main" val="3869114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F871C64-7F2A-4161-81B9-3F2A7B646DC9}"/>
              </a:ext>
            </a:extLst>
          </p:cNvPr>
          <p:cNvSpPr>
            <a:spLocks noGrp="1"/>
          </p:cNvSpPr>
          <p:nvPr>
            <p:ph type="body" sz="quarter" idx="14"/>
          </p:nvPr>
        </p:nvSpPr>
        <p:spPr>
          <a:xfrm>
            <a:off x="566057" y="1647426"/>
            <a:ext cx="11360800" cy="4343066"/>
          </a:xfrm>
        </p:spPr>
        <p:txBody>
          <a:bodyPr>
            <a:normAutofit fontScale="92500" lnSpcReduction="10000"/>
          </a:bodyPr>
          <a:lstStyle/>
          <a:p>
            <a:pPr>
              <a:lnSpc>
                <a:spcPct val="114999"/>
              </a:lnSpc>
            </a:pPr>
            <a:r>
              <a:rPr lang="en-US" dirty="0"/>
              <a:t>Services for attracting and retain homeless students </a:t>
            </a:r>
          </a:p>
          <a:p>
            <a:pPr>
              <a:lnSpc>
                <a:spcPct val="114999"/>
              </a:lnSpc>
            </a:pPr>
            <a:r>
              <a:rPr lang="en-US" dirty="0"/>
              <a:t>Before-school, after school and/or summer programs</a:t>
            </a:r>
          </a:p>
          <a:p>
            <a:pPr>
              <a:lnSpc>
                <a:spcPct val="114999"/>
              </a:lnSpc>
            </a:pPr>
            <a:r>
              <a:rPr lang="en-US" dirty="0"/>
              <a:t>Payment of fees associated with tracking/transferring records</a:t>
            </a:r>
          </a:p>
          <a:p>
            <a:pPr>
              <a:lnSpc>
                <a:spcPct val="114999"/>
              </a:lnSpc>
            </a:pPr>
            <a:r>
              <a:rPr lang="en-US" dirty="0"/>
              <a:t>Training for parents/guardians</a:t>
            </a:r>
          </a:p>
          <a:p>
            <a:pPr>
              <a:lnSpc>
                <a:spcPct val="114999"/>
              </a:lnSpc>
            </a:pPr>
            <a:r>
              <a:rPr lang="en-US" dirty="0"/>
              <a:t>Purchase of school supplies</a:t>
            </a:r>
          </a:p>
          <a:p>
            <a:pPr>
              <a:lnSpc>
                <a:spcPct val="114999"/>
              </a:lnSpc>
            </a:pPr>
            <a:r>
              <a:rPr lang="en-US" dirty="0"/>
              <a:t>Adaptation of space/supplies for non-school facilities</a:t>
            </a:r>
          </a:p>
          <a:p>
            <a:pPr>
              <a:lnSpc>
                <a:spcPct val="114999"/>
              </a:lnSpc>
            </a:pPr>
            <a:r>
              <a:rPr lang="en-US" dirty="0"/>
              <a:t>Emergency assistance needs </a:t>
            </a:r>
          </a:p>
        </p:txBody>
      </p:sp>
      <p:sp>
        <p:nvSpPr>
          <p:cNvPr id="3" name="Slide Number Placeholder 2">
            <a:extLst>
              <a:ext uri="{FF2B5EF4-FFF2-40B4-BE49-F238E27FC236}">
                <a16:creationId xmlns:a16="http://schemas.microsoft.com/office/drawing/2014/main" id="{BCFEE678-8296-4500-B12B-C86F90B30458}"/>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400" b="0" i="0" u="none" strike="noStrike" kern="1200" cap="none" spc="0" normalizeH="0" baseline="0" noProof="0" smtClean="0">
                <a:ln>
                  <a:noFill/>
                </a:ln>
                <a:solidFill>
                  <a:srgbClr val="A5A5A5">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 sz="1400" b="0" i="0" u="none" strike="noStrike" kern="1200" cap="none" spc="0" normalizeH="0" baseline="0" noProof="0">
              <a:ln>
                <a:noFill/>
              </a:ln>
              <a:solidFill>
                <a:srgbClr val="A5A5A5">
                  <a:lumMod val="50000"/>
                </a:srgbClr>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DCCB6DD5-E3BA-4C03-AFAC-65F030F56784}"/>
              </a:ext>
            </a:extLst>
          </p:cNvPr>
          <p:cNvSpPr>
            <a:spLocks noGrp="1"/>
          </p:cNvSpPr>
          <p:nvPr>
            <p:ph type="title"/>
          </p:nvPr>
        </p:nvSpPr>
        <p:spPr>
          <a:xfrm>
            <a:off x="166916" y="239068"/>
            <a:ext cx="11360800" cy="763600"/>
          </a:xfrm>
        </p:spPr>
        <p:txBody>
          <a:bodyPr>
            <a:normAutofit fontScale="90000"/>
          </a:bodyPr>
          <a:lstStyle/>
          <a:p>
            <a:r>
              <a:rPr lang="en-US" dirty="0">
                <a:solidFill>
                  <a:srgbClr val="0070C0"/>
                </a:solidFill>
                <a:latin typeface="+mn-lt"/>
              </a:rPr>
              <a:t>McKinney-Vento/Homeless Authorized Activities             </a:t>
            </a:r>
            <a:r>
              <a:rPr lang="en-US" sz="2700" dirty="0">
                <a:solidFill>
                  <a:srgbClr val="0070C0"/>
                </a:solidFill>
                <a:latin typeface="+mn-lt"/>
              </a:rPr>
              <a:t>42 U.S.C. § 11433 (d)</a:t>
            </a:r>
            <a:br>
              <a:rPr lang="en-US" sz="2700" dirty="0">
                <a:solidFill>
                  <a:srgbClr val="0070C0"/>
                </a:solidFill>
                <a:latin typeface="+mn-lt"/>
              </a:rPr>
            </a:br>
            <a:endParaRPr lang="en-US" sz="2700" dirty="0">
              <a:solidFill>
                <a:srgbClr val="0070C0"/>
              </a:solidFill>
              <a:latin typeface="+mn-lt"/>
            </a:endParaRPr>
          </a:p>
        </p:txBody>
      </p:sp>
    </p:spTree>
    <p:extLst>
      <p:ext uri="{BB962C8B-B14F-4D97-AF65-F5344CB8AC3E}">
        <p14:creationId xmlns:p14="http://schemas.microsoft.com/office/powerpoint/2010/main" val="2912708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B721BD08-8134-9B41-9A4A-84924F5BAD8E}"/>
              </a:ext>
            </a:extLst>
          </p:cNvPr>
          <p:cNvSpPr>
            <a:spLocks noGrp="1"/>
          </p:cNvSpPr>
          <p:nvPr>
            <p:ph type="body" sz="quarter" idx="14"/>
          </p:nvPr>
        </p:nvSpPr>
        <p:spPr/>
        <p:txBody>
          <a:bodyPr/>
          <a:lstStyle/>
          <a:p>
            <a:r>
              <a:rPr lang="en-US" dirty="0"/>
              <a:t>State Homeless Ed. Coordinator</a:t>
            </a:r>
          </a:p>
          <a:p>
            <a:r>
              <a:rPr lang="en-US" dirty="0">
                <a:hlinkClick r:id="rId3"/>
              </a:rPr>
              <a:t>laharris@mdek12.org</a:t>
            </a:r>
            <a:endParaRPr lang="en-US" dirty="0"/>
          </a:p>
          <a:p>
            <a:r>
              <a:rPr lang="en-US" dirty="0"/>
              <a:t>601-359-3499</a:t>
            </a:r>
          </a:p>
        </p:txBody>
      </p:sp>
      <p:sp>
        <p:nvSpPr>
          <p:cNvPr id="10" name="Title 9">
            <a:extLst>
              <a:ext uri="{FF2B5EF4-FFF2-40B4-BE49-F238E27FC236}">
                <a16:creationId xmlns:a16="http://schemas.microsoft.com/office/drawing/2014/main" id="{B5BCE394-0E5F-E341-A7DC-013420608FDE}"/>
              </a:ext>
            </a:extLst>
          </p:cNvPr>
          <p:cNvSpPr>
            <a:spLocks noGrp="1"/>
          </p:cNvSpPr>
          <p:nvPr>
            <p:ph type="title"/>
          </p:nvPr>
        </p:nvSpPr>
        <p:spPr/>
        <p:txBody>
          <a:bodyPr/>
          <a:lstStyle/>
          <a:p>
            <a:r>
              <a:rPr lang="en-US" dirty="0"/>
              <a:t>LaDewayne Harris</a:t>
            </a:r>
          </a:p>
        </p:txBody>
      </p:sp>
      <p:sp>
        <p:nvSpPr>
          <p:cNvPr id="4" name="Slide Number Placeholder 3"/>
          <p:cNvSpPr>
            <a:spLocks noGrp="1"/>
          </p:cNvSpPr>
          <p:nvPr>
            <p:ph type="sldNum"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0000000-1234-1234-1234-123412341234}" type="slidenum">
              <a:rPr kumimoji="0" lang="en" sz="1400" b="0" i="0" u="none" strike="noStrike" kern="0" cap="none" spc="0" normalizeH="0" baseline="0" noProof="0">
                <a:ln>
                  <a:noFill/>
                </a:ln>
                <a:solidFill>
                  <a:srgbClr val="78909C">
                    <a:lumMod val="50000"/>
                  </a:srgbClr>
                </a:solidFill>
                <a:effectLst/>
                <a:uLnTx/>
                <a:uFillTx/>
                <a:latin typeface="Arial"/>
                <a:ea typeface="+mn-ea"/>
                <a:cs typeface="Arial"/>
                <a:sym typeface="Arial"/>
              </a:rPr>
              <a:pPr marL="0" marR="0" lvl="0" indent="0" algn="r" defTabSz="1219170" rtl="0" eaLnBrk="1" fontAlgn="auto" latinLnBrk="0" hangingPunct="1">
                <a:lnSpc>
                  <a:spcPct val="100000"/>
                </a:lnSpc>
                <a:spcBef>
                  <a:spcPts val="0"/>
                </a:spcBef>
                <a:spcAft>
                  <a:spcPts val="0"/>
                </a:spcAft>
                <a:buClrTx/>
                <a:buSzTx/>
                <a:buFontTx/>
                <a:buNone/>
                <a:tabLst/>
                <a:defRPr/>
              </a:pPr>
              <a:t>31</a:t>
            </a:fld>
            <a:endParaRPr kumimoji="0" lang="en" sz="1400" b="0" i="0" u="none" strike="noStrike" kern="0" cap="none" spc="0" normalizeH="0" baseline="0" noProof="0" dirty="0">
              <a:ln>
                <a:noFill/>
              </a:ln>
              <a:solidFill>
                <a:srgbClr val="78909C">
                  <a:lumMod val="50000"/>
                </a:srgbClr>
              </a:solidFill>
              <a:effectLst/>
              <a:uLnTx/>
              <a:uFillTx/>
              <a:latin typeface="Arial"/>
              <a:ea typeface="+mn-ea"/>
              <a:cs typeface="Arial"/>
              <a:sym typeface="Arial"/>
            </a:endParaRPr>
          </a:p>
        </p:txBody>
      </p:sp>
    </p:spTree>
    <p:extLst>
      <p:ext uri="{BB962C8B-B14F-4D97-AF65-F5344CB8AC3E}">
        <p14:creationId xmlns:p14="http://schemas.microsoft.com/office/powerpoint/2010/main" val="107117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D1B95E1-67BA-4392-AC5D-EE642C0D6BE7}"/>
              </a:ext>
            </a:extLst>
          </p:cNvPr>
          <p:cNvSpPr>
            <a:spLocks noGrp="1"/>
          </p:cNvSpPr>
          <p:nvPr>
            <p:ph type="body" sz="quarter" idx="13"/>
          </p:nvPr>
        </p:nvSpPr>
        <p:spPr>
          <a:xfrm>
            <a:off x="415599" y="42042"/>
            <a:ext cx="11624111" cy="600591"/>
          </a:xfrm>
        </p:spPr>
        <p:txBody>
          <a:bodyPr>
            <a:normAutofit fontScale="92500" lnSpcReduction="10000"/>
          </a:bodyPr>
          <a:lstStyle/>
          <a:p>
            <a:pPr marL="0" indent="0">
              <a:buNone/>
            </a:pPr>
            <a:r>
              <a:rPr lang="en-US" sz="4133" dirty="0">
                <a:solidFill>
                  <a:srgbClr val="0070C0"/>
                </a:solidFill>
              </a:rPr>
              <a:t>McKinney-Vento Homeless Assistance Act</a:t>
            </a:r>
          </a:p>
        </p:txBody>
      </p:sp>
      <p:sp>
        <p:nvSpPr>
          <p:cNvPr id="3" name="Text Placeholder 2">
            <a:extLst>
              <a:ext uri="{FF2B5EF4-FFF2-40B4-BE49-F238E27FC236}">
                <a16:creationId xmlns:a16="http://schemas.microsoft.com/office/drawing/2014/main" id="{FED9F04C-3810-433D-A32B-9745794274BD}"/>
              </a:ext>
            </a:extLst>
          </p:cNvPr>
          <p:cNvSpPr>
            <a:spLocks noGrp="1"/>
          </p:cNvSpPr>
          <p:nvPr>
            <p:ph type="body" sz="quarter" idx="14"/>
          </p:nvPr>
        </p:nvSpPr>
        <p:spPr>
          <a:xfrm>
            <a:off x="554182" y="1096336"/>
            <a:ext cx="11059887" cy="4730849"/>
          </a:xfrm>
        </p:spPr>
        <p:txBody>
          <a:bodyPr/>
          <a:lstStyle/>
          <a:p>
            <a:r>
              <a:rPr lang="en-US" altLang="en-US" dirty="0"/>
              <a:t>The McKinney-Vento program is designed to address the challenges that students experiencing homelessness face in enrolling, attending, and succeeding in school.</a:t>
            </a:r>
          </a:p>
          <a:p>
            <a:r>
              <a:rPr lang="en-US" altLang="en-US" dirty="0"/>
              <a:t>The Mississippi Department of Education (MDE) must ensure that </a:t>
            </a:r>
            <a:r>
              <a:rPr lang="en-US" altLang="en-US" b="1" dirty="0"/>
              <a:t>each</a:t>
            </a:r>
            <a:r>
              <a:rPr lang="en-US" altLang="en-US" dirty="0"/>
              <a:t> homeless child and youth has equal access to the same free, appropriate public education, including a public preschool education.</a:t>
            </a:r>
          </a:p>
          <a:p>
            <a:endParaRPr lang="en-US" altLang="en-US" dirty="0"/>
          </a:p>
          <a:p>
            <a:endParaRPr lang="en-US" dirty="0"/>
          </a:p>
        </p:txBody>
      </p:sp>
      <p:sp>
        <p:nvSpPr>
          <p:cNvPr id="4" name="Slide Number Placeholder 3">
            <a:extLst>
              <a:ext uri="{FF2B5EF4-FFF2-40B4-BE49-F238E27FC236}">
                <a16:creationId xmlns:a16="http://schemas.microsoft.com/office/drawing/2014/main" id="{8BB09703-1F20-4A48-837A-BA7838E63C57}"/>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400" b="0" i="0" u="none" strike="noStrike" kern="1200" cap="none" spc="0" normalizeH="0" baseline="0" noProof="0" smtClean="0">
                <a:ln>
                  <a:noFill/>
                </a:ln>
                <a:solidFill>
                  <a:srgbClr val="A5A5A5">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 sz="1400" b="0" i="0" u="none" strike="noStrike" kern="1200" cap="none" spc="0" normalizeH="0" baseline="0" noProof="0" dirty="0">
              <a:ln>
                <a:noFill/>
              </a:ln>
              <a:solidFill>
                <a:srgbClr val="A5A5A5">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3513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8B2585-AAE4-4A8B-8A7D-44C36FEDD1C8}"/>
              </a:ext>
            </a:extLst>
          </p:cNvPr>
          <p:cNvSpPr>
            <a:spLocks noGrp="1"/>
          </p:cNvSpPr>
          <p:nvPr>
            <p:ph type="body" sz="quarter" idx="13"/>
          </p:nvPr>
        </p:nvSpPr>
        <p:spPr>
          <a:xfrm>
            <a:off x="415599" y="42042"/>
            <a:ext cx="11198468" cy="600591"/>
          </a:xfrm>
        </p:spPr>
        <p:txBody>
          <a:bodyPr>
            <a:normAutofit fontScale="92500" lnSpcReduction="10000"/>
          </a:bodyPr>
          <a:lstStyle/>
          <a:p>
            <a:pPr marL="0" indent="0">
              <a:buNone/>
            </a:pPr>
            <a:r>
              <a:rPr lang="en-US" sz="4133" dirty="0">
                <a:solidFill>
                  <a:srgbClr val="0070C0"/>
                </a:solidFill>
              </a:rPr>
              <a:t>McKinney-Vento Homeless Assistance Act</a:t>
            </a:r>
          </a:p>
        </p:txBody>
      </p:sp>
      <p:sp>
        <p:nvSpPr>
          <p:cNvPr id="3" name="Text Placeholder 2">
            <a:extLst>
              <a:ext uri="{FF2B5EF4-FFF2-40B4-BE49-F238E27FC236}">
                <a16:creationId xmlns:a16="http://schemas.microsoft.com/office/drawing/2014/main" id="{881AD731-178B-4EBE-8F12-624CDECDFC58}"/>
              </a:ext>
            </a:extLst>
          </p:cNvPr>
          <p:cNvSpPr>
            <a:spLocks noGrp="1"/>
          </p:cNvSpPr>
          <p:nvPr>
            <p:ph type="body" sz="quarter" idx="14"/>
          </p:nvPr>
        </p:nvSpPr>
        <p:spPr>
          <a:xfrm>
            <a:off x="554182" y="1080665"/>
            <a:ext cx="11059887" cy="4290484"/>
          </a:xfrm>
        </p:spPr>
        <p:txBody>
          <a:bodyPr/>
          <a:lstStyle/>
          <a:p>
            <a:r>
              <a:rPr lang="en-US" dirty="0"/>
              <a:t>MDE and Local Educational Agencies (LEAs) are required to take steps to review and revise laws, regulations, practices, or policies that may act as barriers to the identification, enrollment, attendance, or success in school of homeless children and youth.</a:t>
            </a:r>
          </a:p>
          <a:p>
            <a:r>
              <a:rPr lang="en-US" dirty="0"/>
              <a:t>Each LEA is required to have a designated LEA Homeless Liaison who is able to carry out the duties and responsibilities according to the Act.</a:t>
            </a:r>
          </a:p>
        </p:txBody>
      </p:sp>
      <p:sp>
        <p:nvSpPr>
          <p:cNvPr id="4" name="Slide Number Placeholder 3">
            <a:extLst>
              <a:ext uri="{FF2B5EF4-FFF2-40B4-BE49-F238E27FC236}">
                <a16:creationId xmlns:a16="http://schemas.microsoft.com/office/drawing/2014/main" id="{1C17640A-4231-4C05-9813-71605FABC883}"/>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400" b="0" i="0" u="none" strike="noStrike" kern="1200" cap="none" spc="0" normalizeH="0" baseline="0" noProof="0" smtClean="0">
                <a:ln>
                  <a:noFill/>
                </a:ln>
                <a:solidFill>
                  <a:srgbClr val="A5A5A5">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 sz="1400" b="0" i="0" u="none" strike="noStrike" kern="1200" cap="none" spc="0" normalizeH="0" baseline="0" noProof="0" dirty="0">
              <a:ln>
                <a:noFill/>
              </a:ln>
              <a:solidFill>
                <a:srgbClr val="A5A5A5">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0183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94772D4-C463-4A14-94F0-0272D5B2840E}"/>
              </a:ext>
            </a:extLst>
          </p:cNvPr>
          <p:cNvSpPr>
            <a:spLocks noGrp="1"/>
          </p:cNvSpPr>
          <p:nvPr>
            <p:ph type="body" sz="quarter" idx="13"/>
          </p:nvPr>
        </p:nvSpPr>
        <p:spPr/>
        <p:txBody>
          <a:bodyPr>
            <a:normAutofit fontScale="92500" lnSpcReduction="10000"/>
          </a:bodyPr>
          <a:lstStyle/>
          <a:p>
            <a:pPr marL="0" indent="0">
              <a:buNone/>
            </a:pPr>
            <a:r>
              <a:rPr lang="en-US" dirty="0">
                <a:solidFill>
                  <a:srgbClr val="0070C0"/>
                </a:solidFill>
              </a:rPr>
              <a:t>Purpose</a:t>
            </a:r>
          </a:p>
        </p:txBody>
      </p:sp>
      <p:sp>
        <p:nvSpPr>
          <p:cNvPr id="3" name="Text Placeholder 2">
            <a:extLst>
              <a:ext uri="{FF2B5EF4-FFF2-40B4-BE49-F238E27FC236}">
                <a16:creationId xmlns:a16="http://schemas.microsoft.com/office/drawing/2014/main" id="{7AEB3A38-1A6B-4A8C-BE9B-FA26EDC2714F}"/>
              </a:ext>
            </a:extLst>
          </p:cNvPr>
          <p:cNvSpPr>
            <a:spLocks noGrp="1"/>
          </p:cNvSpPr>
          <p:nvPr>
            <p:ph type="body" sz="quarter" idx="14"/>
          </p:nvPr>
        </p:nvSpPr>
        <p:spPr>
          <a:xfrm>
            <a:off x="554182" y="983806"/>
            <a:ext cx="11059887" cy="4290484"/>
          </a:xfrm>
        </p:spPr>
        <p:txBody>
          <a:bodyPr/>
          <a:lstStyle/>
          <a:p>
            <a:pPr marL="0" indent="0">
              <a:buNone/>
            </a:pPr>
            <a:r>
              <a:rPr lang="en-US" sz="2800" dirty="0"/>
              <a:t>The purpose of the McKinney-Vento grant is to:</a:t>
            </a:r>
          </a:p>
          <a:p>
            <a:r>
              <a:rPr lang="en-US" sz="2800" dirty="0"/>
              <a:t>facilitate the enrollment, attendance, and success in school of homeless children and youths.</a:t>
            </a:r>
          </a:p>
          <a:p>
            <a:r>
              <a:rPr lang="en-US" sz="2800" dirty="0"/>
              <a:t>provide services through existing programs and mechanisms that integrate homeless children and youths with non-homeless children and youths; and</a:t>
            </a:r>
          </a:p>
          <a:p>
            <a:r>
              <a:rPr lang="en-US" sz="2800" dirty="0"/>
              <a:t>expand or improve services provided as part of a school's regular academic program, but not to replace such services provided under such program.</a:t>
            </a:r>
          </a:p>
          <a:p>
            <a:endParaRPr lang="en-US" dirty="0"/>
          </a:p>
        </p:txBody>
      </p:sp>
      <p:sp>
        <p:nvSpPr>
          <p:cNvPr id="4" name="Slide Number Placeholder 3">
            <a:extLst>
              <a:ext uri="{FF2B5EF4-FFF2-40B4-BE49-F238E27FC236}">
                <a16:creationId xmlns:a16="http://schemas.microsoft.com/office/drawing/2014/main" id="{25DE3EF8-47D8-4042-B565-0CC6E9CE9AA3}"/>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400" b="0" i="0" u="none" strike="noStrike" kern="1200" cap="none" spc="0" normalizeH="0" baseline="0" noProof="0" smtClean="0">
                <a:ln>
                  <a:noFill/>
                </a:ln>
                <a:solidFill>
                  <a:srgbClr val="A5A5A5">
                    <a:lumMod val="5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 sz="1400" b="0" i="0" u="none" strike="noStrike" kern="1200" cap="none" spc="0" normalizeH="0" baseline="0" noProof="0" dirty="0">
              <a:ln>
                <a:noFill/>
              </a:ln>
              <a:solidFill>
                <a:srgbClr val="A5A5A5">
                  <a:lumMod val="5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457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BA01E34-1B15-48FF-A0CD-30D632EF6D9A}"/>
              </a:ext>
            </a:extLst>
          </p:cNvPr>
          <p:cNvSpPr>
            <a:spLocks noGrp="1"/>
          </p:cNvSpPr>
          <p:nvPr>
            <p:ph type="body" sz="quarter" idx="13"/>
          </p:nvPr>
        </p:nvSpPr>
        <p:spPr/>
        <p:txBody>
          <a:bodyPr>
            <a:normAutofit fontScale="92500" lnSpcReduction="10000"/>
          </a:bodyPr>
          <a:lstStyle/>
          <a:p>
            <a:pPr marL="0" indent="0">
              <a:buNone/>
            </a:pPr>
            <a:r>
              <a:rPr lang="en-US" dirty="0">
                <a:solidFill>
                  <a:schemeClr val="accent1"/>
                </a:solidFill>
              </a:rPr>
              <a:t>Knowing the Law</a:t>
            </a:r>
          </a:p>
        </p:txBody>
      </p:sp>
      <p:sp>
        <p:nvSpPr>
          <p:cNvPr id="3" name="Text Placeholder 2">
            <a:extLst>
              <a:ext uri="{FF2B5EF4-FFF2-40B4-BE49-F238E27FC236}">
                <a16:creationId xmlns:a16="http://schemas.microsoft.com/office/drawing/2014/main" id="{D05BAD31-B7D8-4A2D-A2C0-671F212A14A4}"/>
              </a:ext>
            </a:extLst>
          </p:cNvPr>
          <p:cNvSpPr>
            <a:spLocks noGrp="1"/>
          </p:cNvSpPr>
          <p:nvPr>
            <p:ph type="body" sz="quarter" idx="14"/>
          </p:nvPr>
        </p:nvSpPr>
        <p:spPr>
          <a:xfrm>
            <a:off x="554182" y="1536701"/>
            <a:ext cx="11059887" cy="4290484"/>
          </a:xfrm>
        </p:spPr>
        <p:txBody>
          <a:bodyPr/>
          <a:lstStyle/>
          <a:p>
            <a:r>
              <a:rPr lang="en-US" dirty="0"/>
              <a:t>Success in adequately following the mandates of the McKinney-Vento Law can only be done by knowing the Law. </a:t>
            </a:r>
          </a:p>
          <a:p>
            <a:r>
              <a:rPr lang="en-US" dirty="0"/>
              <a:t>The Law provides an in-depth view of the definitions and requirements of McKinney-Vento.</a:t>
            </a:r>
          </a:p>
          <a:p>
            <a:r>
              <a:rPr lang="en-US" dirty="0"/>
              <a:t>The McKinney-Vento Law can be cited as </a:t>
            </a:r>
            <a:r>
              <a:rPr lang="en-US" b="1" dirty="0"/>
              <a:t>42 US Code §§11431-11435 </a:t>
            </a:r>
            <a:r>
              <a:rPr lang="en-US" dirty="0"/>
              <a:t>and retrieved at </a:t>
            </a:r>
            <a:r>
              <a:rPr lang="en-US" dirty="0">
                <a:hlinkClick r:id="rId2"/>
              </a:rPr>
              <a:t>https://uscode.house.gov/view.xhtml?path=/prelim@title42/chapter119/subchapter6/partB&amp;edition=prelim</a:t>
            </a:r>
            <a:r>
              <a:rPr lang="en-US" dirty="0"/>
              <a:t>. </a:t>
            </a:r>
          </a:p>
          <a:p>
            <a:endParaRPr lang="en-US" dirty="0"/>
          </a:p>
        </p:txBody>
      </p:sp>
    </p:spTree>
    <p:extLst>
      <p:ext uri="{BB962C8B-B14F-4D97-AF65-F5344CB8AC3E}">
        <p14:creationId xmlns:p14="http://schemas.microsoft.com/office/powerpoint/2010/main" val="1192614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F33BC3D-649F-4CA1-9137-E51724645E33}"/>
              </a:ext>
            </a:extLst>
          </p:cNvPr>
          <p:cNvSpPr>
            <a:spLocks noGrp="1"/>
          </p:cNvSpPr>
          <p:nvPr>
            <p:ph type="body" sz="quarter" idx="13"/>
          </p:nvPr>
        </p:nvSpPr>
        <p:spPr>
          <a:xfrm>
            <a:off x="554182" y="385619"/>
            <a:ext cx="11007000" cy="600591"/>
          </a:xfrm>
        </p:spPr>
        <p:txBody>
          <a:bodyPr>
            <a:normAutofit fontScale="92500" lnSpcReduction="10000"/>
          </a:bodyPr>
          <a:lstStyle/>
          <a:p>
            <a:pPr marL="0" indent="0">
              <a:buNone/>
            </a:pPr>
            <a:r>
              <a:rPr lang="en-US" dirty="0">
                <a:solidFill>
                  <a:srgbClr val="0070C0"/>
                </a:solidFill>
              </a:rPr>
              <a:t>Definition of “Homeless”                          </a:t>
            </a:r>
            <a:r>
              <a:rPr lang="en-US" sz="2600" dirty="0">
                <a:solidFill>
                  <a:srgbClr val="0070C0"/>
                </a:solidFill>
              </a:rPr>
              <a:t>42 U.S.C. § 11434a (2)</a:t>
            </a:r>
          </a:p>
          <a:p>
            <a:pPr marL="0" indent="0">
              <a:buNone/>
            </a:pPr>
            <a:endParaRPr lang="en-US" dirty="0">
              <a:solidFill>
                <a:srgbClr val="0070C0"/>
              </a:solidFill>
            </a:endParaRPr>
          </a:p>
        </p:txBody>
      </p:sp>
      <p:sp>
        <p:nvSpPr>
          <p:cNvPr id="3" name="Text Placeholder 2">
            <a:extLst>
              <a:ext uri="{FF2B5EF4-FFF2-40B4-BE49-F238E27FC236}">
                <a16:creationId xmlns:a16="http://schemas.microsoft.com/office/drawing/2014/main" id="{891B577F-496F-49F5-A7C4-0F52473356B7}"/>
              </a:ext>
            </a:extLst>
          </p:cNvPr>
          <p:cNvSpPr>
            <a:spLocks noGrp="1"/>
          </p:cNvSpPr>
          <p:nvPr>
            <p:ph type="body" sz="quarter" idx="14"/>
          </p:nvPr>
        </p:nvSpPr>
        <p:spPr>
          <a:xfrm>
            <a:off x="554182" y="1242646"/>
            <a:ext cx="11059887" cy="4584539"/>
          </a:xfrm>
        </p:spPr>
        <p:txBody>
          <a:bodyPr>
            <a:normAutofit fontScale="92500" lnSpcReduction="20000"/>
          </a:bodyPr>
          <a:lstStyle/>
          <a:p>
            <a:pPr marL="0" indent="0">
              <a:buNone/>
            </a:pPr>
            <a:r>
              <a:rPr lang="en-US" dirty="0"/>
              <a:t>The term “homeless children and youths”--										</a:t>
            </a:r>
          </a:p>
          <a:p>
            <a:pPr marL="514350" indent="-514350">
              <a:buAutoNum type="alphaUcParenBoth"/>
            </a:pPr>
            <a:r>
              <a:rPr lang="en-US" dirty="0"/>
              <a:t>Refers to individuals who lack a fixed, regular, and adequate	nighttime residence; and</a:t>
            </a:r>
          </a:p>
          <a:p>
            <a:pPr marL="0" indent="0">
              <a:buNone/>
            </a:pPr>
            <a:r>
              <a:rPr lang="en-US" dirty="0"/>
              <a:t>(B)	includes--	</a:t>
            </a:r>
          </a:p>
          <a:p>
            <a:pPr marL="0" indent="0">
              <a:buNone/>
            </a:pPr>
            <a:r>
              <a:rPr lang="en-US" dirty="0"/>
              <a:t>																		(i) children and youths who are sharing	the	housing	of other	persons	due	to loss of housing, economic hardship, or a	similar  	reason; are	living in	motels, hotels, trailer parks, or camping 	grounds due to the	lack	of alternative adequate accommodations; 	are living in emergency	or transitional shelters; or are 	abandoned in hospitals;</a:t>
            </a:r>
          </a:p>
        </p:txBody>
      </p:sp>
    </p:spTree>
    <p:extLst>
      <p:ext uri="{BB962C8B-B14F-4D97-AF65-F5344CB8AC3E}">
        <p14:creationId xmlns:p14="http://schemas.microsoft.com/office/powerpoint/2010/main" val="3079797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5E6C09-1C76-486A-826A-F756A8203379}"/>
              </a:ext>
            </a:extLst>
          </p:cNvPr>
          <p:cNvSpPr>
            <a:spLocks noGrp="1"/>
          </p:cNvSpPr>
          <p:nvPr>
            <p:ph type="body" sz="quarter" idx="13"/>
          </p:nvPr>
        </p:nvSpPr>
        <p:spPr>
          <a:xfrm>
            <a:off x="415600" y="387730"/>
            <a:ext cx="11007000" cy="600591"/>
          </a:xfrm>
        </p:spPr>
        <p:txBody>
          <a:bodyPr>
            <a:normAutofit fontScale="92500" lnSpcReduction="10000"/>
          </a:bodyPr>
          <a:lstStyle/>
          <a:p>
            <a:pPr marL="0" indent="0">
              <a:buNone/>
            </a:pPr>
            <a:r>
              <a:rPr lang="en-US" dirty="0">
                <a:solidFill>
                  <a:srgbClr val="0070C0"/>
                </a:solidFill>
              </a:rPr>
              <a:t>Definition of “Homeless”                          </a:t>
            </a:r>
            <a:r>
              <a:rPr lang="en-US" sz="2600" dirty="0">
                <a:solidFill>
                  <a:srgbClr val="0070C0"/>
                </a:solidFill>
              </a:rPr>
              <a:t>42 U.S.C. § 11434a (2)</a:t>
            </a:r>
          </a:p>
          <a:p>
            <a:pPr marL="0" indent="0">
              <a:buNone/>
            </a:pPr>
            <a:endParaRPr lang="en-US" dirty="0">
              <a:solidFill>
                <a:srgbClr val="0070C0"/>
              </a:solidFill>
            </a:endParaRPr>
          </a:p>
        </p:txBody>
      </p:sp>
      <p:sp>
        <p:nvSpPr>
          <p:cNvPr id="3" name="Text Placeholder 2">
            <a:extLst>
              <a:ext uri="{FF2B5EF4-FFF2-40B4-BE49-F238E27FC236}">
                <a16:creationId xmlns:a16="http://schemas.microsoft.com/office/drawing/2014/main" id="{93C0637B-B529-4288-90BE-501B661D1F80}"/>
              </a:ext>
            </a:extLst>
          </p:cNvPr>
          <p:cNvSpPr>
            <a:spLocks noGrp="1"/>
          </p:cNvSpPr>
          <p:nvPr>
            <p:ph type="body" sz="quarter" idx="14"/>
          </p:nvPr>
        </p:nvSpPr>
        <p:spPr>
          <a:xfrm>
            <a:off x="554182" y="1207477"/>
            <a:ext cx="11059887" cy="4829908"/>
          </a:xfrm>
        </p:spPr>
        <p:txBody>
          <a:bodyPr>
            <a:normAutofit lnSpcReduction="10000"/>
          </a:bodyPr>
          <a:lstStyle/>
          <a:p>
            <a:r>
              <a:rPr lang="en-US" dirty="0"/>
              <a:t>children and youths who have a primary nighttime residence that is a public or private place not designed for or ordinarily used as a regular sleeping accommodation for human beings (within the	meaning of Section 103(a)(2)(C));	</a:t>
            </a:r>
          </a:p>
          <a:p>
            <a:pPr marL="0" indent="0">
              <a:buNone/>
            </a:pPr>
            <a:endParaRPr lang="en-US" dirty="0"/>
          </a:p>
          <a:p>
            <a:r>
              <a:rPr lang="en-US" dirty="0"/>
              <a:t>children and youths who are living in cars, parks, public spaces, abandoned buildings, substandard housing, bus or train stations, or similar settings;  and	</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2489543690"/>
      </p:ext>
    </p:extLst>
  </p:cSld>
  <p:clrMapOvr>
    <a:masterClrMapping/>
  </p:clrMapOvr>
</p:sld>
</file>

<file path=ppt/theme/theme1.xml><?xml version="1.0" encoding="utf-8"?>
<a:theme xmlns:a="http://schemas.openxmlformats.org/drawingml/2006/main" name="simple-light-2">
  <a:themeElements>
    <a:clrScheme name="MDE Template_NEW 1">
      <a:dk1>
        <a:srgbClr val="000000"/>
      </a:dk1>
      <a:lt1>
        <a:srgbClr val="FFFFFF"/>
      </a:lt1>
      <a:dk2>
        <a:srgbClr val="797979"/>
      </a:dk2>
      <a:lt2>
        <a:srgbClr val="B0D357"/>
      </a:lt2>
      <a:accent1>
        <a:srgbClr val="B7618C"/>
      </a:accent1>
      <a:accent2>
        <a:srgbClr val="CC0000"/>
      </a:accent2>
      <a:accent3>
        <a:srgbClr val="78909C"/>
      </a:accent3>
      <a:accent4>
        <a:srgbClr val="FFAB40"/>
      </a:accent4>
      <a:accent5>
        <a:srgbClr val="68C7C3"/>
      </a:accent5>
      <a:accent6>
        <a:srgbClr val="1071BD"/>
      </a:accent6>
      <a:hlink>
        <a:srgbClr val="5EAADE"/>
      </a:hlink>
      <a:folHlink>
        <a:srgbClr val="0053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DE_blank template" id="{A72772A2-276F-5A4A-AF91-CCDCB75C27E9}" vid="{D5DF34BD-99C2-DE4E-BC83-08FF9AC52062}"/>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simple-light-2">
  <a:themeElements>
    <a:clrScheme name="MDE Template_NEW 1">
      <a:dk1>
        <a:srgbClr val="000000"/>
      </a:dk1>
      <a:lt1>
        <a:srgbClr val="FFFFFF"/>
      </a:lt1>
      <a:dk2>
        <a:srgbClr val="797979"/>
      </a:dk2>
      <a:lt2>
        <a:srgbClr val="B0D357"/>
      </a:lt2>
      <a:accent1>
        <a:srgbClr val="B7618C"/>
      </a:accent1>
      <a:accent2>
        <a:srgbClr val="CC0000"/>
      </a:accent2>
      <a:accent3>
        <a:srgbClr val="78909C"/>
      </a:accent3>
      <a:accent4>
        <a:srgbClr val="FFAB40"/>
      </a:accent4>
      <a:accent5>
        <a:srgbClr val="68C7C3"/>
      </a:accent5>
      <a:accent6>
        <a:srgbClr val="1071BD"/>
      </a:accent6>
      <a:hlink>
        <a:srgbClr val="5EAADE"/>
      </a:hlink>
      <a:folHlink>
        <a:srgbClr val="0053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DE_blank template" id="{A72772A2-276F-5A4A-AF91-CCDCB75C27E9}" vid="{D5DF34BD-99C2-DE4E-BC83-08FF9AC52062}"/>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1371</Words>
  <Application>Microsoft Office PowerPoint</Application>
  <PresentationFormat>Widescreen</PresentationFormat>
  <Paragraphs>176</Paragraphs>
  <Slides>31</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31</vt:i4>
      </vt:variant>
    </vt:vector>
  </HeadingPairs>
  <TitlesOfParts>
    <vt:vector size="38" baseType="lpstr">
      <vt:lpstr>Arial</vt:lpstr>
      <vt:lpstr>Arial Narrow</vt:lpstr>
      <vt:lpstr>Calibri</vt:lpstr>
      <vt:lpstr>Calibri Light</vt:lpstr>
      <vt:lpstr>simple-light-2</vt:lpstr>
      <vt:lpstr>1_Office Theme</vt:lpstr>
      <vt:lpstr>1_simple-light-2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Enrollment                                                         42 U.S.C. § 11432 (g)(3)(C)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McKinney-Vento/Homeless Authorized Activities             42 U.S.C. § 11433 (d) </vt:lpstr>
      <vt:lpstr>McKinney-Vento/Homeless Authorized Activities             42 U.S.C. § 11433 (d) </vt:lpstr>
      <vt:lpstr>LaDewayne Harris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LaDewayne Harris</dc:creator>
  <cp:lastModifiedBy>LaDewayne Harris</cp:lastModifiedBy>
  <cp:revision>16</cp:revision>
  <dcterms:created xsi:type="dcterms:W3CDTF">2020-10-28T23:22:23Z</dcterms:created>
  <dcterms:modified xsi:type="dcterms:W3CDTF">2020-10-29T01:15:57Z</dcterms:modified>
</cp:coreProperties>
</file>