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5143500" type="screen16x9"/>
  <p:notesSz cx="6858000" cy="9144000"/>
  <p:embeddedFontLst>
    <p:embeddedFont>
      <p:font typeface="Roboto Slab" panose="020B0604020202020204" charset="0"/>
      <p:regular r:id="rId57"/>
      <p:bold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CC4B09C-AEAA-4AF9-A38B-67D64FDBB202}">
  <a:tblStyle styleId="{2CC4B09C-AEAA-4AF9-A38B-67D64FDBB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 to page 40-41 in Hoover, Baca, Klingner for speaking points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Student’s specific language proficiency level is necessary but not sufficient to make data-based decisions. Include other data points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adunklee@tupleoschool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0" y="1249250"/>
            <a:ext cx="5783400" cy="957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ELs and RTI (MTSS)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0" y="2937050"/>
            <a:ext cx="5783400" cy="137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Understanding the RTI (MTSS) Process for English Learners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800" b="1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b="1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Special Populations Conference 2017</a:t>
            </a: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September 21,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87900" y="1378675"/>
            <a:ext cx="3999900" cy="319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5. More time spent receiving instruction, the faster they will learn the second language.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Time-on-task, by itself, is not sufficient to speed up acquisition.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Students acquire English when they receive instruction that is </a:t>
            </a:r>
            <a:r>
              <a:rPr lang="en" sz="1600" b="1">
                <a:solidFill>
                  <a:schemeClr val="dk2"/>
                </a:solidFill>
              </a:rPr>
              <a:t>Comprehensible </a:t>
            </a:r>
            <a:r>
              <a:rPr lang="en" sz="1600">
                <a:solidFill>
                  <a:schemeClr val="dk2"/>
                </a:solidFill>
              </a:rPr>
              <a:t>and at the appropriate level.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39375" y="4803425"/>
            <a:ext cx="8416800" cy="2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  <p:pic>
        <p:nvPicPr>
          <p:cNvPr id="126" name="Shape 126" descr="Free photo: Gerbera, Flower, Pot, Plant, Close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124" y="2382975"/>
            <a:ext cx="3016051" cy="22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Free photo: Watering Can, Pot, Garden, Casting - Free Image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350" y="1272025"/>
            <a:ext cx="3120799" cy="24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387900" y="1293825"/>
            <a:ext cx="8368200" cy="327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6. All ELs learn English in the same way and at the same rate.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The SLA process takes several years.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There are no shortcuts!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Students can appear </a:t>
            </a:r>
            <a:r>
              <a:rPr lang="en" sz="1600" b="1">
                <a:solidFill>
                  <a:schemeClr val="dk2"/>
                </a:solidFill>
              </a:rPr>
              <a:t>proficient</a:t>
            </a:r>
            <a:r>
              <a:rPr lang="en" sz="1600">
                <a:solidFill>
                  <a:schemeClr val="dk2"/>
                </a:solidFill>
              </a:rPr>
              <a:t>, but have not acquired </a:t>
            </a:r>
            <a:r>
              <a:rPr lang="en" sz="1600" b="1">
                <a:solidFill>
                  <a:schemeClr val="dk2"/>
                </a:solidFill>
              </a:rPr>
              <a:t>full proficiency</a:t>
            </a:r>
            <a:r>
              <a:rPr lang="en" sz="1600">
                <a:solidFill>
                  <a:schemeClr val="dk2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The reason ELs struggle when learning to read is more likely to be the </a:t>
            </a:r>
            <a:r>
              <a:rPr lang="en" sz="1600" b="1">
                <a:solidFill>
                  <a:schemeClr val="dk2"/>
                </a:solidFill>
              </a:rPr>
              <a:t>SLA process</a:t>
            </a:r>
            <a:r>
              <a:rPr lang="en" sz="1600">
                <a:solidFill>
                  <a:schemeClr val="dk2"/>
                </a:solidFill>
              </a:rPr>
              <a:t> than a disability.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39375" y="4803425"/>
            <a:ext cx="8416800" cy="2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7. ELs acquire English the same way they acquire their first language.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Children have many years to acquire first language before they start school.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No pressure to understand in order to comprehend </a:t>
            </a:r>
            <a:r>
              <a:rPr lang="en" b="1">
                <a:solidFill>
                  <a:schemeClr val="dk2"/>
                </a:solidFill>
              </a:rPr>
              <a:t>grade-level curriculum </a:t>
            </a:r>
            <a:r>
              <a:rPr lang="en">
                <a:solidFill>
                  <a:schemeClr val="dk2"/>
                </a:solidFill>
              </a:rPr>
              <a:t>before applying language in complex, abstract ways.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Older ELs who are</a:t>
            </a:r>
            <a:r>
              <a:rPr lang="en" b="1">
                <a:solidFill>
                  <a:schemeClr val="dk2"/>
                </a:solidFill>
              </a:rPr>
              <a:t> literate</a:t>
            </a:r>
            <a:r>
              <a:rPr lang="en">
                <a:solidFill>
                  <a:schemeClr val="dk2"/>
                </a:solidFill>
              </a:rPr>
              <a:t> in their first language may become proficient in written language before oral language.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</a:rPr>
              <a:t>ELs may be limited in their ability to express themselves in the second language, but are not limited in the ability to think!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45425" y="4793525"/>
            <a:ext cx="83106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87900" y="1315075"/>
            <a:ext cx="4229400" cy="32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8. Errors should always be corrected.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Errors are useful clues to understanding where students are in the Second Language Acquisition process. 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756200" y="1315050"/>
            <a:ext cx="3999900" cy="32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He drink</a:t>
            </a:r>
            <a:r>
              <a:rPr lang="en" sz="2400" b="1">
                <a:solidFill>
                  <a:schemeClr val="dk2"/>
                </a:solidFill>
              </a:rPr>
              <a:t>ed</a:t>
            </a:r>
            <a:r>
              <a:rPr lang="en" sz="2400">
                <a:solidFill>
                  <a:schemeClr val="dk2"/>
                </a:solidFill>
              </a:rPr>
              <a:t> a lot of milk.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87825" y="4835950"/>
            <a:ext cx="82683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  <p:pic>
        <p:nvPicPr>
          <p:cNvPr id="151" name="Shape 151" descr="Child, Food, Drink - Free pictur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649" y="1782700"/>
            <a:ext cx="2027003" cy="30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4294967295"/>
          </p:nvPr>
        </p:nvSpPr>
        <p:spPr>
          <a:xfrm>
            <a:off x="487800" y="1315050"/>
            <a:ext cx="8268300" cy="32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9. The majority of ELs in the U.S. are simultaneous bilinguals.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Simultaneous bilinguals learn two languages from birth at the same time.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Sequential bilinguals learn a second language </a:t>
            </a:r>
            <a:r>
              <a:rPr lang="en" b="1">
                <a:solidFill>
                  <a:schemeClr val="dk2"/>
                </a:solidFill>
              </a:rPr>
              <a:t>AFTER</a:t>
            </a:r>
            <a:r>
              <a:rPr lang="en">
                <a:solidFill>
                  <a:schemeClr val="dk2"/>
                </a:solidFill>
              </a:rPr>
              <a:t> learning their first language.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Each presents a different set of strengths and weaknesses.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Code-switching </a:t>
            </a:r>
            <a:r>
              <a:rPr lang="en">
                <a:solidFill>
                  <a:schemeClr val="dk2"/>
                </a:solidFill>
              </a:rPr>
              <a:t>is common among bilingual individuals and is not a sign of confusion.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87825" y="4835950"/>
            <a:ext cx="82683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ELs to Read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 students to read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Most Special Education referrals are for students with reading problems. (Machk &amp; Nelson, 2007)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Most Special Education students have reading learning disabilities (Snyder &amp; Dillow, 2012)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70" name="Shape 170" descr="Free photo: Cactus, Eyes, Book, Pot, Reading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199" y="1489825"/>
            <a:ext cx="4113475" cy="29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 students to read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952500" y="141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0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Reading Component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Potential Challenges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Phonological Awareness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When the native language does not include some English phonemes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Student is not accustomed to hearing English sounds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Can be difficult to distinguish between sounds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Pronunciation and phonological tasks are more difficult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 students to read</a:t>
            </a:r>
          </a:p>
        </p:txBody>
      </p:sp>
      <p:graphicFrame>
        <p:nvGraphicFramePr>
          <p:cNvPr id="182" name="Shape 182"/>
          <p:cNvGraphicFramePr/>
          <p:nvPr/>
        </p:nvGraphicFramePr>
        <p:xfrm>
          <a:off x="952500" y="141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00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Reading Component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Potential Challenges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Alphabetic principle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Letters look the same, but represent different sounds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Unfamiliar sounds and various spelling make decoding spelling difficult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Not knowing meaning of words can limit use of context clues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Learning letters and sounds is very abstract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Few opportunities to read aloud and receive feedback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Teaching EL students to read</a:t>
            </a:r>
          </a:p>
        </p:txBody>
      </p:sp>
      <p:graphicFrame>
        <p:nvGraphicFramePr>
          <p:cNvPr id="188" name="Shape 188"/>
          <p:cNvGraphicFramePr/>
          <p:nvPr/>
        </p:nvGraphicFramePr>
        <p:xfrm>
          <a:off x="519300" y="141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1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Reading Component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Potential Challenges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Vocabulary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ELs can be confused by common words: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Prepositions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Pronouns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Cohesion markers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Multiple meaning words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Figurative language and idioms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False cognates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ELs and RTI (MTSS)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Lea Ann Dunklee, Ed.S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ELL Coordinator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Tupelo Public School District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u="sng">
                <a:solidFill>
                  <a:schemeClr val="dk2"/>
                </a:solidFill>
                <a:hlinkClick r:id="rId3"/>
              </a:rPr>
              <a:t>ladunklee@tupeloschools.com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(662)690-5023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 students to read</a:t>
            </a:r>
          </a:p>
        </p:txBody>
      </p:sp>
      <p:graphicFrame>
        <p:nvGraphicFramePr>
          <p:cNvPr id="194" name="Shape 194"/>
          <p:cNvGraphicFramePr/>
          <p:nvPr/>
        </p:nvGraphicFramePr>
        <p:xfrm>
          <a:off x="952500" y="141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05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Reading Component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Potential Challenges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Fluency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ELs read more slowly with less understanding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Can have an accent and still read fluently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Can be good word callers, but have little to no comprehension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 students to read</a:t>
            </a:r>
          </a:p>
        </p:txBody>
      </p:sp>
      <p:graphicFrame>
        <p:nvGraphicFramePr>
          <p:cNvPr id="200" name="Shape 200"/>
          <p:cNvGraphicFramePr/>
          <p:nvPr/>
        </p:nvGraphicFramePr>
        <p:xfrm>
          <a:off x="423025" y="141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4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Reading Component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Potential Challenges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Reading comprehension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Many factors affect reading comprehension including: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Oral language proficiency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Word recognition skills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Fluency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Vocabulary knowledge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Ability to use comprehension strategies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Variations in text structures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Interest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Cultural differences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Teaching ELs to Read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59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Secondary level reading is more complex.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Students enter with: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varying grade levels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English Proficiency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native language Proficiency varying levels of academic background </a:t>
            </a:r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" sz="2000" b="1"/>
              <a:t>interrupted formal education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At the Secondary Level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65500" y="613725"/>
            <a:ext cx="4045200" cy="1519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 b="1">
                <a:solidFill>
                  <a:schemeClr val="dk2"/>
                </a:solidFill>
              </a:rPr>
              <a:t>Teaching Secondary EL students to read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Different Approaches: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200"/>
              <a:t>L2 teacher who delivers instruction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200"/>
              <a:t>Team of L2 and Content teacher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200"/>
              <a:t>Sheltered Instruction by content teacher</a:t>
            </a:r>
          </a:p>
          <a:p>
            <a:pPr marL="457200" lvl="0" indent="-3683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200"/>
              <a:t>Newcomer schools or programs</a:t>
            </a:r>
          </a:p>
        </p:txBody>
      </p:sp>
      <p:pic>
        <p:nvPicPr>
          <p:cNvPr id="214" name="Shape 214" descr="Students Studying at Cathedral Senior High School in New U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25" y="2227525"/>
            <a:ext cx="3836999" cy="254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ELs and RTI (MTSS) -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Understanding the RTI (MTSS) process and how it will help your students succeed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952500" y="150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65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 quality and scientifically based core content curriculum and instruction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...which allows ELL students full access to the general education curriculum,  in addition to language instruction.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1" name="Shape 221"/>
          <p:cNvSpPr txBox="1"/>
          <p:nvPr/>
        </p:nvSpPr>
        <p:spPr>
          <a:xfrm>
            <a:off x="952650" y="4250525"/>
            <a:ext cx="7239000" cy="6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Instruction at Tier 1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Use research-based curriculum that has been scientifically validated to be effective </a:t>
            </a:r>
            <a:r>
              <a:rPr lang="en" sz="2200" b="1">
                <a:solidFill>
                  <a:schemeClr val="dk2"/>
                </a:solidFill>
              </a:rPr>
              <a:t>with EL students. </a:t>
            </a:r>
            <a:r>
              <a:rPr lang="en" b="1">
                <a:solidFill>
                  <a:schemeClr val="dk2"/>
                </a:solidFill>
              </a:rPr>
              <a:t>(SIOP, Reciprocal Teaching, Guided Reading, etc)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Effective Instructional Principles and Sound Pedagogy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Opportunities to Learn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Differentiation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Direct/Explicit Instruction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Practice and Corrective Feedback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Examine the </a:t>
            </a:r>
            <a:r>
              <a:rPr lang="en" b="1">
                <a:solidFill>
                  <a:schemeClr val="dk2"/>
                </a:solidFill>
              </a:rPr>
              <a:t>Learning Environment</a:t>
            </a:r>
          </a:p>
          <a:p>
            <a:pPr lvl="0">
              <a:spcBef>
                <a:spcPts val="0"/>
              </a:spcBef>
              <a:buNone/>
            </a:pPr>
            <a:endParaRPr sz="2200" b="1">
              <a:solidFill>
                <a:schemeClr val="dk2"/>
              </a:solidFill>
            </a:endParaRPr>
          </a:p>
        </p:txBody>
      </p:sp>
      <p:pic>
        <p:nvPicPr>
          <p:cNvPr id="228" name="Shape 228" descr="positive learning environm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225" y="3088675"/>
            <a:ext cx="2780425" cy="185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Dangerous Assumptions for Tier 1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Evidence-based instruction is good for everyone.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An effective first language instructional approach is an effective second language instructional approach.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Students who fail to respond to research-based instruction MUST have a learning problem or disability.</a:t>
            </a:r>
          </a:p>
        </p:txBody>
      </p:sp>
      <p:pic>
        <p:nvPicPr>
          <p:cNvPr id="235" name="Shape 235" descr="Sad, Face - Free vector graphic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3875" y="1334075"/>
            <a:ext cx="686100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Sad, Face - Free vector graphic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775" y="2494700"/>
            <a:ext cx="686100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Sad, Face - Free vector graphic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675" y="3480025"/>
            <a:ext cx="686100" cy="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Universal Screeners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ELs and RTI-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Understanding the RTI and how it will help your students succeed</a:t>
            </a:r>
          </a:p>
        </p:txBody>
      </p:sp>
      <p:graphicFrame>
        <p:nvGraphicFramePr>
          <p:cNvPr id="248" name="Shape 248"/>
          <p:cNvGraphicFramePr/>
          <p:nvPr/>
        </p:nvGraphicFramePr>
        <p:xfrm>
          <a:off x="952500" y="150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65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Data-based procedures for making decisions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Universal Screening procedures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Progress monitoring procedures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...that take into consideration </a:t>
                      </a: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specific language proficiency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levels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9" name="Shape 249"/>
          <p:cNvSpPr txBox="1"/>
          <p:nvPr/>
        </p:nvSpPr>
        <p:spPr>
          <a:xfrm>
            <a:off x="952500" y="4500575"/>
            <a:ext cx="7239000" cy="52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Universal Screening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256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According to Albers and Martinez, two key questions associated with data-based decision making and EL students: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lang="en" sz="2200">
                <a:solidFill>
                  <a:schemeClr val="dk2"/>
                </a:solidFill>
              </a:rPr>
              <a:t>What is the academic health of the </a:t>
            </a:r>
            <a:r>
              <a:rPr lang="en" sz="2200" b="1">
                <a:solidFill>
                  <a:schemeClr val="dk2"/>
                </a:solidFill>
              </a:rPr>
              <a:t>EL population</a:t>
            </a:r>
            <a:r>
              <a:rPr lang="en" sz="2200">
                <a:solidFill>
                  <a:schemeClr val="dk2"/>
                </a:solidFill>
              </a:rPr>
              <a:t> in your classroom, grade level, school and/or district?</a:t>
            </a:r>
          </a:p>
          <a:p>
            <a:pPr marL="457200" lvl="0" indent="-368300"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lang="en" sz="2200">
                <a:solidFill>
                  <a:schemeClr val="dk2"/>
                </a:solidFill>
              </a:rPr>
              <a:t>What is the academic health of the EL population when you consider </a:t>
            </a:r>
            <a:r>
              <a:rPr lang="en" sz="2200" b="1">
                <a:solidFill>
                  <a:schemeClr val="dk2"/>
                </a:solidFill>
              </a:rPr>
              <a:t>specific level of ELP</a:t>
            </a:r>
            <a:r>
              <a:rPr lang="en" sz="2200">
                <a:solidFill>
                  <a:schemeClr val="dk2"/>
                </a:solidFill>
              </a:rPr>
              <a:t> in your classroom, grade level, school and/or district?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2000250" y="4667250"/>
            <a:ext cx="35700" cy="3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/>
          <p:nvPr/>
        </p:nvSpPr>
        <p:spPr>
          <a:xfrm flipH="1">
            <a:off x="387900" y="4457250"/>
            <a:ext cx="8368200" cy="4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ELs and RTI (MTSS)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dk2"/>
                </a:solidFill>
              </a:rPr>
              <a:t>Objectives: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3000" b="1">
                <a:solidFill>
                  <a:schemeClr val="dk2"/>
                </a:solidFill>
              </a:rPr>
              <a:t>Best Practices for Tier 1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3000" b="1">
                <a:solidFill>
                  <a:schemeClr val="dk2"/>
                </a:solidFill>
              </a:rPr>
              <a:t>Best Practices for Tier 2 and Tier 3 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3000" b="1">
                <a:solidFill>
                  <a:schemeClr val="dk2"/>
                </a:solidFill>
              </a:rPr>
              <a:t>Special Education  Referrals For ELs Who Have Not Responded To RTI (MTSS)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Universal Screening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Curriculum Based Measurements (CBM)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According to Albers and Misson, 2014, there is increasing evidence that the </a:t>
            </a:r>
            <a:r>
              <a:rPr lang="en" sz="2400" b="1">
                <a:solidFill>
                  <a:schemeClr val="dk2"/>
                </a:solidFill>
              </a:rPr>
              <a:t>same measures</a:t>
            </a:r>
            <a:r>
              <a:rPr lang="en" sz="2400">
                <a:solidFill>
                  <a:schemeClr val="dk2"/>
                </a:solidFill>
              </a:rPr>
              <a:t> used with native English speaking students can be used with ELs to conduct Universal Screening and Progress monitoring.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Universal Screening</a:t>
            </a:r>
          </a:p>
        </p:txBody>
      </p:sp>
      <p:pic>
        <p:nvPicPr>
          <p:cNvPr id="269" name="Shape 269" title="AIMSweb Norms (National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005" y="1197743"/>
            <a:ext cx="5471988" cy="33835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0" name="Shape 270"/>
          <p:cNvSpPr/>
          <p:nvPr/>
        </p:nvSpPr>
        <p:spPr>
          <a:xfrm>
            <a:off x="5505975" y="2192487"/>
            <a:ext cx="5715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387900" y="4634875"/>
            <a:ext cx="8368200" cy="41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Universal Screening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350" y="1144125"/>
            <a:ext cx="5414550" cy="33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5795300" y="2000237"/>
            <a:ext cx="5715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387850" y="4644525"/>
            <a:ext cx="8368200" cy="4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Universal Screening</a:t>
            </a:r>
          </a:p>
        </p:txBody>
      </p:sp>
      <p:pic>
        <p:nvPicPr>
          <p:cNvPr id="285" name="Shape 285" title="ORF Score compare to 50th percentile rand by specific ELP leve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24" y="1144111"/>
            <a:ext cx="5515125" cy="341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4850850" y="2277700"/>
            <a:ext cx="5715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387900" y="4554300"/>
            <a:ext cx="8368200" cy="51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Progress Monitoring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Progress Monitoring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229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Use CBM’s to monitor progress in Tiers 1, 2 and 3.</a:t>
            </a:r>
          </a:p>
          <a:p>
            <a:pPr lvl="0">
              <a:spcBef>
                <a:spcPts val="0"/>
              </a:spcBef>
              <a:buNone/>
            </a:pPr>
            <a:endParaRPr sz="22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Compare EL students at same proficiency level.</a:t>
            </a:r>
          </a:p>
        </p:txBody>
      </p:sp>
      <p:pic>
        <p:nvPicPr>
          <p:cNvPr id="299" name="Shape 299" descr="Free Images : hand, novel, person, boy, reading, male, relax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450" y="259362"/>
            <a:ext cx="2601451" cy="462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Progress Monitoring</a:t>
            </a:r>
          </a:p>
        </p:txBody>
      </p:sp>
      <p:pic>
        <p:nvPicPr>
          <p:cNvPr id="305" name="Shape 305" title="ORF Progress Monitoring Compare to National Nor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474" y="1144125"/>
            <a:ext cx="5975052" cy="369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Progress Monitoring</a:t>
            </a:r>
          </a:p>
        </p:txBody>
      </p:sp>
      <p:pic>
        <p:nvPicPr>
          <p:cNvPr id="311" name="Shape 311" title="ORF Progress Monitoring Compare to Local Nor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474" y="1144125"/>
            <a:ext cx="5975052" cy="369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Progress Monitoring</a:t>
            </a:r>
          </a:p>
        </p:txBody>
      </p:sp>
      <p:pic>
        <p:nvPicPr>
          <p:cNvPr id="317" name="Shape 317" title="ORF Progress Monitoring Compare to Specific ELP Lev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474" y="1144125"/>
            <a:ext cx="5975052" cy="369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Tier 2 and Tier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Best Practices for Tier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ELs and RTI-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Understanding the RTI and how it will help your students succeed</a:t>
            </a:r>
          </a:p>
        </p:txBody>
      </p:sp>
      <p:graphicFrame>
        <p:nvGraphicFramePr>
          <p:cNvPr id="328" name="Shape 328"/>
          <p:cNvGraphicFramePr/>
          <p:nvPr/>
        </p:nvGraphicFramePr>
        <p:xfrm>
          <a:off x="952500" y="150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65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Well-defined process for determining movement between instructional and intervention tiers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...that considers language proficiency levels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High-quality and scientifically based interventions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...that include appropriate interventions for EL students at various proficiency levels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9" name="Shape 329"/>
          <p:cNvSpPr txBox="1"/>
          <p:nvPr/>
        </p:nvSpPr>
        <p:spPr>
          <a:xfrm>
            <a:off x="952650" y="4483075"/>
            <a:ext cx="7239000" cy="4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ELs and RTI-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Understanding the RTI and how it will help your students succeed</a:t>
            </a:r>
          </a:p>
        </p:txBody>
      </p:sp>
      <p:graphicFrame>
        <p:nvGraphicFramePr>
          <p:cNvPr id="335" name="Shape 335"/>
          <p:cNvGraphicFramePr/>
          <p:nvPr/>
        </p:nvGraphicFramePr>
        <p:xfrm>
          <a:off x="952500" y="150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65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RTI for ELs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Procedures for evaluating integrity of implementation of classroom instruction and interventions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...and language instruction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Procedures for determining special education eligibility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...that considers ELP level, background information (including exclusionary factors)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6" name="Shape 336"/>
          <p:cNvSpPr txBox="1"/>
          <p:nvPr/>
        </p:nvSpPr>
        <p:spPr>
          <a:xfrm>
            <a:off x="952650" y="4503775"/>
            <a:ext cx="7239000" cy="5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Albers, C. A., &amp; Martinez, R. S. (2015). </a:t>
            </a: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Promoting academic success with English language learners: best practices for RTI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New York: The Guilford Press.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Tiers 2 and 3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E</a:t>
            </a:r>
            <a:r>
              <a:rPr lang="en" sz="2000">
                <a:solidFill>
                  <a:schemeClr val="dk2"/>
                </a:solidFill>
              </a:rPr>
              <a:t>xpect to provide many ELs with Tier 2 and Tier 3 supports immediately!!!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There is no need to wait and see if they need extra support.</a:t>
            </a: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chemeClr val="dk2"/>
                </a:solidFill>
              </a:rPr>
              <a:t>THEY NEED EXTRA SUPPORT!!</a:t>
            </a: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chemeClr val="dk2"/>
              </a:solidFill>
            </a:endParaRPr>
          </a:p>
        </p:txBody>
      </p:sp>
      <p:pic>
        <p:nvPicPr>
          <p:cNvPr id="343" name="Shape 343" descr="scaffold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199" y="2951650"/>
            <a:ext cx="1881800" cy="188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Tier 2 and 3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Learning English and academic content at the same is difficult!!!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They will need scaffolding and interventions. 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solidFill>
                  <a:schemeClr val="dk2"/>
                </a:solidFill>
              </a:rPr>
              <a:t>Tier 2 and Tier 3 mean </a:t>
            </a:r>
            <a:r>
              <a:rPr lang="en" sz="2400" b="1">
                <a:solidFill>
                  <a:schemeClr val="dk2"/>
                </a:solidFill>
              </a:rPr>
              <a:t>intensify instruction.</a:t>
            </a:r>
            <a:r>
              <a:rPr lang="en" sz="2000">
                <a:solidFill>
                  <a:schemeClr val="dk2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There is no need to purchase more </a:t>
            </a:r>
            <a:r>
              <a:rPr lang="en" sz="2000" b="1">
                <a:solidFill>
                  <a:schemeClr val="dk2"/>
                </a:solidFill>
              </a:rPr>
              <a:t>stuff</a:t>
            </a:r>
            <a:r>
              <a:rPr lang="en" sz="2000">
                <a:solidFill>
                  <a:schemeClr val="dk2"/>
                </a:solidFill>
              </a:rPr>
              <a:t>!!</a:t>
            </a:r>
          </a:p>
        </p:txBody>
      </p:sp>
      <p:pic>
        <p:nvPicPr>
          <p:cNvPr id="350" name="Shape 350" descr="Free stock photos of books · Pexe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900" y="2966250"/>
            <a:ext cx="2396402" cy="179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Tier 2 and Tier 3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Increase intensity by manipulating the following: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Group size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Instructional period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Frequency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Duration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chemeClr val="dk2"/>
              </a:solidFill>
            </a:endParaRPr>
          </a:p>
        </p:txBody>
      </p:sp>
      <p:pic>
        <p:nvPicPr>
          <p:cNvPr id="357" name="Shape 357" descr="First grade reading - small group breakout | One of the smal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053" y="2031550"/>
            <a:ext cx="4300001" cy="28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Tier 2 and Tier 3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Ideally supplement with </a:t>
            </a:r>
            <a:r>
              <a:rPr lang="en" sz="2400" b="1">
                <a:solidFill>
                  <a:schemeClr val="dk2"/>
                </a:solidFill>
              </a:rPr>
              <a:t>evidence-based strategies</a:t>
            </a:r>
            <a:r>
              <a:rPr lang="en" sz="2400">
                <a:solidFill>
                  <a:schemeClr val="dk2"/>
                </a:solidFill>
              </a:rPr>
              <a:t> and </a:t>
            </a:r>
            <a:r>
              <a:rPr lang="en" sz="2400" b="1">
                <a:solidFill>
                  <a:schemeClr val="dk2"/>
                </a:solidFill>
              </a:rPr>
              <a:t>interventions</a:t>
            </a:r>
            <a:r>
              <a:rPr lang="en" sz="2400">
                <a:solidFill>
                  <a:schemeClr val="dk2"/>
                </a:solidFill>
              </a:rPr>
              <a:t> that have been vetted to be effective with ELs.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</a:rPr>
              <a:t>What Works Clearinghouse</a:t>
            </a:r>
            <a:r>
              <a:rPr lang="en" sz="2400">
                <a:solidFill>
                  <a:schemeClr val="dk2"/>
                </a:solidFill>
              </a:rPr>
              <a:t> is an agency that reviews scientific evidence to support educational practices.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Special Education Referral and Evaluation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There are two ways to create disproportionality: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Failure to identify and refer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Over referral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It is good practice to adopt the following approach: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</a:rPr>
              <a:t>Everything that is within our power has been attempted and documented carefully.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Making the referral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The million dollar question is: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</a:rPr>
              <a:t>How do we separate an underlying disability from the second language acquisition process validly and reliably since they both exhibit similar linguistic patterns?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graphicFrame>
        <p:nvGraphicFramePr>
          <p:cNvPr id="386" name="Shape 386"/>
          <p:cNvGraphicFramePr/>
          <p:nvPr/>
        </p:nvGraphicFramePr>
        <p:xfrm>
          <a:off x="952500" y="138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{2CC4B09C-AEAA-4AF9-A38B-67D64FDBB202}</a:tableStyleId>
              </a:tblPr>
              <a:tblGrid>
                <a:gridCol w="381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75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Some Similarities Between LD and Language Acquisition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Behaviors Associated with 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Behaviors when Acquiring an L2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5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Difficulty with phonological awareness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Difficulty auditorily distinguishing between sounds not in one’s first language, or sounds that are presented in a different order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Difficulty remembering sight words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Difficulty remembering sight words when word meanings are not understood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May have poor auditory memory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Show to process challenging language because it is not well understood.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7" name="Shape 387"/>
          <p:cNvSpPr txBox="1"/>
          <p:nvPr/>
        </p:nvSpPr>
        <p:spPr>
          <a:xfrm>
            <a:off x="952500" y="4570850"/>
            <a:ext cx="7930800" cy="7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http://schools.nyc.gov/NR/rdonlyres/DABEF55A-D155-43E1-B6CB-B689FBC9803A/0/LanguageAcquisitionJanetteKlingnerBrief_73015.pdf%20Resources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7900" y="50327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ELs and RTI (MTSS)-Best Practices for Tier 1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3561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Focus of Tier 1 should be</a:t>
            </a:r>
            <a:r>
              <a:rPr lang="en" sz="3000">
                <a:solidFill>
                  <a:schemeClr val="dk2"/>
                </a:solidFill>
              </a:rPr>
              <a:t> </a:t>
            </a:r>
            <a:r>
              <a:rPr lang="en" sz="3000" b="1">
                <a:solidFill>
                  <a:schemeClr val="dk2"/>
                </a:solidFill>
              </a:rPr>
              <a:t>preventing</a:t>
            </a:r>
            <a:r>
              <a:rPr lang="en" sz="3000">
                <a:solidFill>
                  <a:schemeClr val="dk2"/>
                </a:solidFill>
              </a:rPr>
              <a:t> </a:t>
            </a:r>
            <a:r>
              <a:rPr lang="en" sz="2400">
                <a:solidFill>
                  <a:schemeClr val="dk2"/>
                </a:solidFill>
              </a:rPr>
              <a:t>and </a:t>
            </a:r>
            <a:r>
              <a:rPr lang="en" sz="3000" b="1">
                <a:solidFill>
                  <a:schemeClr val="dk2"/>
                </a:solidFill>
              </a:rPr>
              <a:t>remediating</a:t>
            </a:r>
            <a:r>
              <a:rPr lang="en" sz="3000">
                <a:solidFill>
                  <a:schemeClr val="dk2"/>
                </a:solidFill>
              </a:rPr>
              <a:t> </a:t>
            </a:r>
            <a:r>
              <a:rPr lang="en" sz="2400">
                <a:solidFill>
                  <a:schemeClr val="dk2"/>
                </a:solidFill>
              </a:rPr>
              <a:t>academic problems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Provide quality curriculum and teaching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More easily identify disabilities and disorders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</a:rPr>
              <a:t>EL Special Education evaluations are only as strong as the pre-referral interventions and documentation.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solidFill>
                  <a:schemeClr val="dk2"/>
                </a:solidFill>
              </a:rPr>
              <a:t>Documentation should include: 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Observations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Assessments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Instructional adaptations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Accommodations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000">
                <a:solidFill>
                  <a:schemeClr val="dk2"/>
                </a:solidFill>
              </a:rPr>
              <a:t>Interventions implemented in the general education classroom.</a:t>
            </a: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394" name="Shape 394" descr="Screen Shot 2017-09-15 at 8.27.5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575" y="2146124"/>
            <a:ext cx="3669375" cy="19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32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Consideration of exclusionary factors: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Learner Domain 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Lack of Appropriate Instruction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Core Curriculum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Classroom/School Disadvantage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Cultural Factors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Economic Factors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</a:pPr>
            <a:r>
              <a:rPr lang="en" b="1">
                <a:solidFill>
                  <a:schemeClr val="dk2"/>
                </a:solidFill>
              </a:rPr>
              <a:t>Environmental Factors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Address the impact of the exclusionary factors and rule them out.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2"/>
              </a:solidFill>
            </a:endParaRPr>
          </a:p>
        </p:txBody>
      </p:sp>
      <p:pic>
        <p:nvPicPr>
          <p:cNvPr id="401" name="Shape 401" descr="Free photo: Studying, Child, Learning - Free Image on Pixabay - 482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424" y="1691325"/>
            <a:ext cx="3770124" cy="25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</a:rPr>
              <a:t>Exclusionary criteria worksheets in this book</a:t>
            </a:r>
          </a:p>
        </p:txBody>
      </p:sp>
      <p:pic>
        <p:nvPicPr>
          <p:cNvPr id="408" name="Shape 408" descr="Screen Shot 2017-09-20 at 11.00.31 PM.png"/>
          <p:cNvPicPr preferRelativeResize="0"/>
          <p:nvPr/>
        </p:nvPicPr>
        <p:blipFill rotWithShape="1">
          <a:blip r:embed="rId3">
            <a:alphaModFix/>
          </a:blip>
          <a:srcRect t="3474" r="6068" b="6499"/>
          <a:stretch/>
        </p:blipFill>
        <p:spPr>
          <a:xfrm>
            <a:off x="4842337" y="1186289"/>
            <a:ext cx="2871775" cy="368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Special Education Referral and Evaluation 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Exclusionary criteria </a:t>
            </a:r>
            <a:r>
              <a:rPr lang="en" sz="2400" b="1">
                <a:solidFill>
                  <a:schemeClr val="dk2"/>
                </a:solidFill>
              </a:rPr>
              <a:t>exist to prevent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</a:rPr>
              <a:t>a child from being labeled SLD</a:t>
            </a:r>
            <a:r>
              <a:rPr lang="en" sz="2400">
                <a:solidFill>
                  <a:schemeClr val="dk2"/>
                </a:solidFill>
              </a:rPr>
              <a:t> when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no learning disability exists.</a:t>
            </a:r>
          </a:p>
        </p:txBody>
      </p:sp>
      <p:pic>
        <p:nvPicPr>
          <p:cNvPr id="415" name="Shape 415" descr="Learning Disability | Learning Disability Stock Photo When u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149" y="2393900"/>
            <a:ext cx="3862599" cy="257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ELs and RTI (MTSS)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If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Thank you for participating today!</a:t>
            </a:r>
          </a:p>
        </p:txBody>
      </p:sp>
      <p:pic>
        <p:nvPicPr>
          <p:cNvPr id="423" name="Shape 423" descr="Children, Food, Drink - Free pictur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629" y="1209074"/>
            <a:ext cx="3647875" cy="24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Language Learning vs Language Acquisition</a:t>
            </a:r>
          </a:p>
        </p:txBody>
      </p:sp>
      <p:pic>
        <p:nvPicPr>
          <p:cNvPr id="93" name="Shape 93" descr="Woman With A Thought Bubble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17163"/>
          <a:stretch/>
        </p:blipFill>
        <p:spPr>
          <a:xfrm>
            <a:off x="387900" y="1144125"/>
            <a:ext cx="3240950" cy="37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113900" y="1365300"/>
            <a:ext cx="4642200" cy="292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the difference between </a:t>
            </a:r>
            <a:r>
              <a:rPr lang="en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LEARNING</a:t>
            </a:r>
            <a:r>
              <a:rPr lang="en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 language and </a:t>
            </a:r>
            <a:r>
              <a:rPr lang="en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ACQUIRING</a:t>
            </a:r>
            <a:r>
              <a:rPr lang="en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 language?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Second Language Acquisition (SLA)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6340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Teachers need to understand potential </a:t>
            </a:r>
            <a:r>
              <a:rPr lang="en" sz="2400" b="1">
                <a:solidFill>
                  <a:schemeClr val="dk2"/>
                </a:solidFill>
              </a:rPr>
              <a:t>misunderstandings</a:t>
            </a:r>
            <a:r>
              <a:rPr lang="en" sz="2400">
                <a:solidFill>
                  <a:schemeClr val="dk2"/>
                </a:solidFill>
              </a:rPr>
              <a:t> of the </a:t>
            </a:r>
            <a:r>
              <a:rPr lang="en" sz="2400" b="1">
                <a:solidFill>
                  <a:schemeClr val="dk2"/>
                </a:solidFill>
              </a:rPr>
              <a:t>Second Language Acquisition</a:t>
            </a:r>
            <a:r>
              <a:rPr lang="en" sz="2400">
                <a:solidFill>
                  <a:schemeClr val="dk2"/>
                </a:solidFill>
              </a:rPr>
              <a:t> process to enhance Tier 1 instruction and reduce inappropriate referrals to Special Education.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01" name="Shape 101" descr="Confused | A college student is confused by her class note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375" y="2885750"/>
            <a:ext cx="2523251" cy="16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lang="en" sz="1800" b="1">
                <a:solidFill>
                  <a:schemeClr val="dk2"/>
                </a:solidFill>
              </a:rPr>
              <a:t>Wide range of proficiency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ELs may have a wide range of proficiencies in both languages.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Native language may be stronger in some areas and the second language may be stronger in other areas.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2. Low proficiency in both native language and English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Student X is not very proficient in the native language, so he won’t be very proficient in English.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Classifying students like this is not useful because it encourages low expectations.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87900" y="4507200"/>
            <a:ext cx="8255400" cy="49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Misunderstandings about SLA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3.  Native Language Assessments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Native language assessments may yield invalid results.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</a:rPr>
              <a:t>4. Literacy frameworks developed for monolingual students are adequate for developing literacy skills in a second language.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Literacy instruction for a </a:t>
            </a:r>
            <a:r>
              <a:rPr lang="en" sz="1600" b="1">
                <a:solidFill>
                  <a:schemeClr val="dk2"/>
                </a:solidFill>
              </a:rPr>
              <a:t>second language</a:t>
            </a:r>
            <a:r>
              <a:rPr lang="en" sz="1600">
                <a:solidFill>
                  <a:schemeClr val="dk2"/>
                </a:solidFill>
              </a:rPr>
              <a:t> differs from native language literacy.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Explicit instruction of how first language is </a:t>
            </a:r>
            <a:r>
              <a:rPr lang="en" sz="1600" b="1">
                <a:solidFill>
                  <a:schemeClr val="dk2"/>
                </a:solidFill>
              </a:rPr>
              <a:t>similar to</a:t>
            </a:r>
            <a:r>
              <a:rPr lang="en" sz="1600">
                <a:solidFill>
                  <a:schemeClr val="dk2"/>
                </a:solidFill>
              </a:rPr>
              <a:t> and </a:t>
            </a:r>
            <a:r>
              <a:rPr lang="en" sz="1600" b="1">
                <a:solidFill>
                  <a:schemeClr val="dk2"/>
                </a:solidFill>
              </a:rPr>
              <a:t>different from </a:t>
            </a:r>
            <a:r>
              <a:rPr lang="en" sz="1600">
                <a:solidFill>
                  <a:schemeClr val="dk2"/>
                </a:solidFill>
              </a:rPr>
              <a:t>the second language. </a:t>
            </a:r>
          </a:p>
        </p:txBody>
      </p:sp>
      <p:pic>
        <p:nvPicPr>
          <p:cNvPr id="117" name="Shape 117" descr="Free vector graphic: Boy, Reading, Book, Specs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924" y="2782175"/>
            <a:ext cx="1764225" cy="17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87900" y="4645050"/>
            <a:ext cx="8255400" cy="4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HOOVER, J. J. (2016). </a:t>
            </a:r>
            <a:r>
              <a:rPr lang="en" sz="1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ENGLISH LEARNERS STRUGGLE WITH READING?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 OAKS: CORWIN 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2314</Words>
  <Application>Microsoft Office PowerPoint</Application>
  <PresentationFormat>On-screen Show (16:9)</PresentationFormat>
  <Paragraphs>278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Roboto Slab</vt:lpstr>
      <vt:lpstr>Roboto</vt:lpstr>
      <vt:lpstr>Arial</vt:lpstr>
      <vt:lpstr>Times New Roman</vt:lpstr>
      <vt:lpstr>Marina</vt:lpstr>
      <vt:lpstr>ELs and RTI (MTSS)</vt:lpstr>
      <vt:lpstr>ELs and RTI (MTSS)</vt:lpstr>
      <vt:lpstr>ELs and RTI (MTSS)</vt:lpstr>
      <vt:lpstr>Best Practices for Tier 1</vt:lpstr>
      <vt:lpstr>ELs and RTI (MTSS)-Best Practices for Tier 1</vt:lpstr>
      <vt:lpstr>Language Learning vs Language Acquisition</vt:lpstr>
      <vt:lpstr>Second Language Acquisition (SLA)</vt:lpstr>
      <vt:lpstr>Misunderstandings about SLA</vt:lpstr>
      <vt:lpstr>Misunderstandings about SLA</vt:lpstr>
      <vt:lpstr>Misunderstandings about SLA</vt:lpstr>
      <vt:lpstr>Misunderstandings about SLA</vt:lpstr>
      <vt:lpstr>Misunderstandings about SLA</vt:lpstr>
      <vt:lpstr>Misunderstandings about SLA</vt:lpstr>
      <vt:lpstr>Misunderstandings about SLA</vt:lpstr>
      <vt:lpstr>Teaching ELs to Read</vt:lpstr>
      <vt:lpstr>Teaching EL students to read</vt:lpstr>
      <vt:lpstr>Teaching EL students to read</vt:lpstr>
      <vt:lpstr>Teaching EL students to read</vt:lpstr>
      <vt:lpstr>Teaching EL students to read</vt:lpstr>
      <vt:lpstr>Teaching EL students to read</vt:lpstr>
      <vt:lpstr>Teaching EL students to read</vt:lpstr>
      <vt:lpstr>Teaching ELs to Read</vt:lpstr>
      <vt:lpstr>Teaching Secondary EL students to read</vt:lpstr>
      <vt:lpstr>ELs and RTI (MTSS) - Understanding the RTI (MTSS) process and how it will help your students succeed</vt:lpstr>
      <vt:lpstr>Instruction at Tier 1</vt:lpstr>
      <vt:lpstr>Dangerous Assumptions for Tier 1</vt:lpstr>
      <vt:lpstr>Universal Screeners</vt:lpstr>
      <vt:lpstr>ELs and RTI- Understanding the RTI and how it will help your students succeed</vt:lpstr>
      <vt:lpstr>Universal Screening</vt:lpstr>
      <vt:lpstr>Universal Screening</vt:lpstr>
      <vt:lpstr>Universal Screening</vt:lpstr>
      <vt:lpstr>Universal Screening</vt:lpstr>
      <vt:lpstr>Universal Screening</vt:lpstr>
      <vt:lpstr>Progress Monitoring</vt:lpstr>
      <vt:lpstr>Progress Monitoring</vt:lpstr>
      <vt:lpstr>Progress Monitoring</vt:lpstr>
      <vt:lpstr>Progress Monitoring</vt:lpstr>
      <vt:lpstr>Progress Monitoring</vt:lpstr>
      <vt:lpstr>Tier 2 and Tier 3</vt:lpstr>
      <vt:lpstr>ELs and RTI- Understanding the RTI and how it will help your students succeed</vt:lpstr>
      <vt:lpstr>ELs and RTI- Understanding the RTI and how it will help your students succeed</vt:lpstr>
      <vt:lpstr>Tiers 2 and 3</vt:lpstr>
      <vt:lpstr>Tier 2 and 3</vt:lpstr>
      <vt:lpstr>Tier 2 and Tier 3</vt:lpstr>
      <vt:lpstr>Tier 2 and Tier 3</vt:lpstr>
      <vt:lpstr>Special Education Referral and Evaluation </vt:lpstr>
      <vt:lpstr>Special Education Referral and Evaluation </vt:lpstr>
      <vt:lpstr>Special Education Referral and Evaluation </vt:lpstr>
      <vt:lpstr>Special Education Referral and Evaluation </vt:lpstr>
      <vt:lpstr>Special Education Referral and Evaluation </vt:lpstr>
      <vt:lpstr>Special Education Referral and Evaluation </vt:lpstr>
      <vt:lpstr>Special Education Referral and Evaluation </vt:lpstr>
      <vt:lpstr>Special Education Referral and Evaluation </vt:lpstr>
      <vt:lpstr>ELs and RTI (MTSS)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and RTI (MTSS)</dc:title>
  <cp:lastModifiedBy>Monique Henderson</cp:lastModifiedBy>
  <cp:revision>1</cp:revision>
  <dcterms:modified xsi:type="dcterms:W3CDTF">2017-09-22T13:55:33Z</dcterms:modified>
</cp:coreProperties>
</file>