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2.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3.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0"/>
  </p:notesMasterIdLst>
  <p:handoutMasterIdLst>
    <p:handoutMasterId r:id="rId81"/>
  </p:handoutMasterIdLst>
  <p:sldIdLst>
    <p:sldId id="510" r:id="rId2"/>
    <p:sldId id="290" r:id="rId3"/>
    <p:sldId id="305" r:id="rId4"/>
    <p:sldId id="454" r:id="rId5"/>
    <p:sldId id="455" r:id="rId6"/>
    <p:sldId id="423" r:id="rId7"/>
    <p:sldId id="326" r:id="rId8"/>
    <p:sldId id="292" r:id="rId9"/>
    <p:sldId id="303" r:id="rId10"/>
    <p:sldId id="327" r:id="rId11"/>
    <p:sldId id="335" r:id="rId12"/>
    <p:sldId id="496" r:id="rId13"/>
    <p:sldId id="336" r:id="rId14"/>
    <p:sldId id="328" r:id="rId15"/>
    <p:sldId id="337" r:id="rId16"/>
    <p:sldId id="329" r:id="rId17"/>
    <p:sldId id="428" r:id="rId18"/>
    <p:sldId id="429" r:id="rId19"/>
    <p:sldId id="430" r:id="rId20"/>
    <p:sldId id="431" r:id="rId21"/>
    <p:sldId id="433" r:id="rId22"/>
    <p:sldId id="434" r:id="rId23"/>
    <p:sldId id="489" r:id="rId24"/>
    <p:sldId id="457" r:id="rId25"/>
    <p:sldId id="456" r:id="rId26"/>
    <p:sldId id="511" r:id="rId27"/>
    <p:sldId id="437" r:id="rId28"/>
    <p:sldId id="307" r:id="rId29"/>
    <p:sldId id="438" r:id="rId30"/>
    <p:sldId id="439" r:id="rId31"/>
    <p:sldId id="442" r:id="rId32"/>
    <p:sldId id="443" r:id="rId33"/>
    <p:sldId id="444" r:id="rId34"/>
    <p:sldId id="445" r:id="rId35"/>
    <p:sldId id="446" r:id="rId36"/>
    <p:sldId id="447" r:id="rId37"/>
    <p:sldId id="448" r:id="rId38"/>
    <p:sldId id="449" r:id="rId39"/>
    <p:sldId id="460" r:id="rId40"/>
    <p:sldId id="509" r:id="rId41"/>
    <p:sldId id="504" r:id="rId42"/>
    <p:sldId id="461" r:id="rId43"/>
    <p:sldId id="466" r:id="rId44"/>
    <p:sldId id="462" r:id="rId45"/>
    <p:sldId id="464" r:id="rId46"/>
    <p:sldId id="465" r:id="rId47"/>
    <p:sldId id="467" r:id="rId48"/>
    <p:sldId id="468" r:id="rId49"/>
    <p:sldId id="470" r:id="rId50"/>
    <p:sldId id="471" r:id="rId51"/>
    <p:sldId id="474" r:id="rId52"/>
    <p:sldId id="475" r:id="rId53"/>
    <p:sldId id="477" r:id="rId54"/>
    <p:sldId id="417" r:id="rId55"/>
    <p:sldId id="317" r:id="rId56"/>
    <p:sldId id="502" r:id="rId57"/>
    <p:sldId id="318" r:id="rId58"/>
    <p:sldId id="490" r:id="rId59"/>
    <p:sldId id="491" r:id="rId60"/>
    <p:sldId id="493" r:id="rId61"/>
    <p:sldId id="492" r:id="rId62"/>
    <p:sldId id="494" r:id="rId63"/>
    <p:sldId id="478" r:id="rId64"/>
    <p:sldId id="512" r:id="rId65"/>
    <p:sldId id="419" r:id="rId66"/>
    <p:sldId id="331" r:id="rId67"/>
    <p:sldId id="316" r:id="rId68"/>
    <p:sldId id="479" r:id="rId69"/>
    <p:sldId id="503" r:id="rId70"/>
    <p:sldId id="497" r:id="rId71"/>
    <p:sldId id="499" r:id="rId72"/>
    <p:sldId id="500" r:id="rId73"/>
    <p:sldId id="486" r:id="rId74"/>
    <p:sldId id="487" r:id="rId75"/>
    <p:sldId id="498" r:id="rId76"/>
    <p:sldId id="333" r:id="rId77"/>
    <p:sldId id="513" r:id="rId78"/>
    <p:sldId id="334" r:id="rId79"/>
  </p:sldIdLst>
  <p:sldSz cx="9144000" cy="5143500" type="screen16x9"/>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p:restoredTop sz="94595"/>
  </p:normalViewPr>
  <p:slideViewPr>
    <p:cSldViewPr snapToGrid="0" snapToObjects="1">
      <p:cViewPr varScale="1">
        <p:scale>
          <a:sx n="133" d="100"/>
          <a:sy n="133" d="100"/>
        </p:scale>
        <p:origin x="666" y="12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p:scale>
          <a:sx n="100" d="100"/>
          <a:sy n="100" d="100"/>
        </p:scale>
        <p:origin x="2832" y="-4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39466" y="0"/>
            <a:ext cx="3013763" cy="463646"/>
          </a:xfrm>
          <a:prstGeom prst="rect">
            <a:avLst/>
          </a:prstGeom>
        </p:spPr>
        <p:txBody>
          <a:bodyPr vert="horz" lIns="91440" tIns="45720" rIns="91440" bIns="45720" rtlCol="0"/>
          <a:lstStyle>
            <a:lvl1pPr algn="r">
              <a:defRPr sz="1200"/>
            </a:lvl1pPr>
          </a:lstStyle>
          <a:p>
            <a:fld id="{A2258358-716F-B541-B8E3-B6CD7F3CCC11}" type="datetimeFigureOut">
              <a:rPr lang="en-US" smtClean="0"/>
              <a:t>9/6/2018</a:t>
            </a:fld>
            <a:endParaRPr lang="en-US" dirty="0"/>
          </a:p>
        </p:txBody>
      </p:sp>
      <p:sp>
        <p:nvSpPr>
          <p:cNvPr id="5" name="Slide Number Placeholder 4"/>
          <p:cNvSpPr>
            <a:spLocks noGrp="1"/>
          </p:cNvSpPr>
          <p:nvPr>
            <p:ph type="sldNum" sz="quarter" idx="3"/>
          </p:nvPr>
        </p:nvSpPr>
        <p:spPr>
          <a:xfrm>
            <a:off x="3939466" y="8777193"/>
            <a:ext cx="3013763" cy="463645"/>
          </a:xfrm>
          <a:prstGeom prst="rect">
            <a:avLst/>
          </a:prstGeom>
        </p:spPr>
        <p:txBody>
          <a:bodyPr vert="horz" lIns="91440" tIns="45720" rIns="91440" bIns="45720" rtlCol="0" anchor="b"/>
          <a:lstStyle>
            <a:lvl1pPr algn="r">
              <a:defRPr sz="1200"/>
            </a:lvl1pPr>
          </a:lstStyle>
          <a:p>
            <a:fld id="{D2D3E99C-1222-AB41-BFEE-14BC1467DDD4}" type="slidenum">
              <a:rPr lang="en-US" smtClean="0"/>
              <a:t>‹#›</a:t>
            </a:fld>
            <a:endParaRPr lang="en-US" dirty="0"/>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96875" y="692150"/>
            <a:ext cx="6161088" cy="34655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95484" y="4389399"/>
            <a:ext cx="5563870" cy="4158377"/>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844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61088" cy="34655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038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978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61088" cy="3465513"/>
          </a:xfrm>
        </p:spPr>
      </p:sp>
      <p:sp>
        <p:nvSpPr>
          <p:cNvPr id="3" name="Notes Placeholder 2"/>
          <p:cNvSpPr>
            <a:spLocks noGrp="1"/>
          </p:cNvSpPr>
          <p:nvPr>
            <p:ph type="body" idx="1"/>
          </p:nvPr>
        </p:nvSpPr>
        <p:spPr/>
        <p:txBody>
          <a:bodyPr/>
          <a:lstStyle/>
          <a:p>
            <a:r>
              <a:rPr lang="en-US" dirty="0"/>
              <a:t>Within ESSA there are changes and updates, Including moving from parental involvement to Parent and Family Engagement.  Most of the changes are with the LEA parental involvement policy.</a:t>
            </a:r>
          </a:p>
        </p:txBody>
      </p:sp>
    </p:spTree>
    <p:extLst>
      <p:ext uri="{BB962C8B-B14F-4D97-AF65-F5344CB8AC3E}">
        <p14:creationId xmlns:p14="http://schemas.microsoft.com/office/powerpoint/2010/main" val="193786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692150"/>
            <a:ext cx="6159500" cy="34655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1466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61088" cy="3465513"/>
          </a:xfrm>
        </p:spPr>
      </p:sp>
      <p:sp>
        <p:nvSpPr>
          <p:cNvPr id="3" name="Notes Placeholder 2"/>
          <p:cNvSpPr>
            <a:spLocks noGrp="1"/>
          </p:cNvSpPr>
          <p:nvPr>
            <p:ph type="body" idx="1"/>
          </p:nvPr>
        </p:nvSpPr>
        <p:spPr/>
        <p:txBody>
          <a:bodyPr/>
          <a:lstStyle/>
          <a:p>
            <a:r>
              <a:rPr lang="en-US" dirty="0"/>
              <a:t>Within ESSA there are changes and updates, Including moving from parental involvement to Parent and Family Engagement.  Most of the changes are with the LEA parental involvement policy.</a:t>
            </a:r>
          </a:p>
        </p:txBody>
      </p:sp>
    </p:spTree>
    <p:extLst>
      <p:ext uri="{BB962C8B-B14F-4D97-AF65-F5344CB8AC3E}">
        <p14:creationId xmlns:p14="http://schemas.microsoft.com/office/powerpoint/2010/main" val="41394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0598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61088" cy="34655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policy which is folded into the district plan, will explain how the district will support schools and families. Through consultation and input from families, the expectations, goals and objectives the district will undertake to ensure  meaningful involvement and engagement will be identified.  As we move through this presentation, we will explore all of the components of the district policy. </a:t>
            </a:r>
            <a:r>
              <a:rPr lang="en-US" sz="1100" dirty="0">
                <a:solidFill>
                  <a:srgbClr val="FF0000"/>
                </a:solidFill>
                <a:latin typeface="+mn-lt"/>
                <a:ea typeface="Georgia"/>
                <a:cs typeface="Georgia"/>
                <a:sym typeface="Georgia"/>
              </a:rPr>
              <a:t>Section 1116(a)(2)(A-F) lists all </a:t>
            </a:r>
          </a:p>
        </p:txBody>
      </p:sp>
    </p:spTree>
    <p:extLst>
      <p:ext uri="{BB962C8B-B14F-4D97-AF65-F5344CB8AC3E}">
        <p14:creationId xmlns:p14="http://schemas.microsoft.com/office/powerpoint/2010/main" val="56460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solidFill>
                  <a:srgbClr val="002060"/>
                </a:solidFill>
              </a:rPr>
              <a:t>  </a:t>
            </a:r>
            <a:r>
              <a:rPr lang="en-US" sz="1100" dirty="0">
                <a:solidFill>
                  <a:srgbClr val="002060"/>
                </a:solidFill>
              </a:rPr>
              <a:t>LEAs (and schools) must actively provide OUTREACH to ALL parents and families.  The overall family engagement program needs to be inclusive of all families.  LEAS (and schools) need to connect to all families, reaching beyond barriers of culture, language, disabilities, and poverty.</a:t>
            </a:r>
          </a:p>
          <a:p>
            <a:endParaRPr lang="en-US" dirty="0"/>
          </a:p>
        </p:txBody>
      </p:sp>
    </p:spTree>
    <p:extLst>
      <p:ext uri="{BB962C8B-B14F-4D97-AF65-F5344CB8AC3E}">
        <p14:creationId xmlns:p14="http://schemas.microsoft.com/office/powerpoint/2010/main" val="302688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rPr>
              <a:t>When we </a:t>
            </a:r>
            <a:r>
              <a:rPr lang="en-US" dirty="0">
                <a:solidFill>
                  <a:srgbClr val="002060"/>
                </a:solidFill>
              </a:rPr>
              <a:t>think about joint development we want to ensure families are involved throughout  the process.  We want to make sure we get input, from families for the district plans school plans and the school improvement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rPr>
              <a:t>  </a:t>
            </a:r>
            <a:endParaRPr lang="en-US" dirty="0"/>
          </a:p>
        </p:txBody>
      </p:sp>
    </p:spTree>
    <p:extLst>
      <p:ext uri="{BB962C8B-B14F-4D97-AF65-F5344CB8AC3E}">
        <p14:creationId xmlns:p14="http://schemas.microsoft.com/office/powerpoint/2010/main" val="40578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rPr>
              <a:t>LEAs must first build the </a:t>
            </a:r>
            <a:r>
              <a:rPr lang="en-US" sz="1100" b="1" dirty="0">
                <a:solidFill>
                  <a:srgbClr val="002060"/>
                </a:solidFill>
              </a:rPr>
              <a:t>capacity </a:t>
            </a:r>
            <a:r>
              <a:rPr lang="en-US" sz="1100" dirty="0">
                <a:solidFill>
                  <a:srgbClr val="002060"/>
                </a:solidFill>
              </a:rPr>
              <a:t>of the school personnel.  Then they   are better equipped to build the capacity of families.  LEAs (and schools) must be </a:t>
            </a:r>
            <a:r>
              <a:rPr lang="en-US" sz="1100" b="1" dirty="0">
                <a:solidFill>
                  <a:srgbClr val="002060"/>
                </a:solidFill>
              </a:rPr>
              <a:t>proactive</a:t>
            </a:r>
            <a:r>
              <a:rPr lang="en-US" sz="1100" dirty="0">
                <a:solidFill>
                  <a:srgbClr val="002060"/>
                </a:solidFill>
              </a:rPr>
              <a:t> to elevate the social capital of families.  </a:t>
            </a:r>
            <a:r>
              <a:rPr lang="en-US" sz="1100" b="1" dirty="0">
                <a:solidFill>
                  <a:srgbClr val="002060"/>
                </a:solidFill>
              </a:rPr>
              <a:t>LEAs may choose to partner with community groups as a means to engage families more creatively and successfully.</a:t>
            </a:r>
          </a:p>
          <a:p>
            <a:endParaRPr lang="en-US" dirty="0"/>
          </a:p>
        </p:txBody>
      </p:sp>
    </p:spTree>
    <p:extLst>
      <p:ext uri="{BB962C8B-B14F-4D97-AF65-F5344CB8AC3E}">
        <p14:creationId xmlns:p14="http://schemas.microsoft.com/office/powerpoint/2010/main" val="383875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801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rPr>
              <a:t>to the “extent feasible” coordinate and integrate strategies.  Get out of the “silo” and find ways to work cooperatively with other programs.  Title I part A needs to find ways to work with Title I part C and Title III Part A and IDEA and Head Start and other preschool programs.</a:t>
            </a:r>
          </a:p>
          <a:p>
            <a:endParaRPr lang="en-US" dirty="0"/>
          </a:p>
        </p:txBody>
      </p:sp>
    </p:spTree>
    <p:extLst>
      <p:ext uri="{BB962C8B-B14F-4D97-AF65-F5344CB8AC3E}">
        <p14:creationId xmlns:p14="http://schemas.microsoft.com/office/powerpoint/2010/main" val="4130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1" dirty="0">
                <a:solidFill>
                  <a:srgbClr val="002060"/>
                </a:solidFill>
              </a:rPr>
              <a:t>updated</a:t>
            </a:r>
            <a:r>
              <a:rPr lang="en-US" sz="1100" dirty="0">
                <a:solidFill>
                  <a:srgbClr val="002060"/>
                </a:solidFill>
              </a:rPr>
              <a:t>: the evaluation is an annual requirement, but include parents in a “meaningful” manner.  In addition to surveys consider using focus group and open group discussion for  evaluations. </a:t>
            </a:r>
            <a:r>
              <a:rPr lang="en-US" sz="1100" dirty="0"/>
              <a:t>Parents and families have a voice, LISTEN.</a:t>
            </a:r>
          </a:p>
          <a:p>
            <a:endParaRPr lang="en-US" dirty="0"/>
          </a:p>
          <a:p>
            <a:r>
              <a:rPr lang="en-US" dirty="0"/>
              <a:t>The annual evaluation of the policy is not new-what is new is addressing the barriers, speaking to those things that deter participation, involvement, and engagement of all parents and families, including English Learner parents, parents with limited literacy, and parents with disabilities. </a:t>
            </a:r>
          </a:p>
        </p:txBody>
      </p:sp>
    </p:spTree>
    <p:extLst>
      <p:ext uri="{BB962C8B-B14F-4D97-AF65-F5344CB8AC3E}">
        <p14:creationId xmlns:p14="http://schemas.microsoft.com/office/powerpoint/2010/main" val="3649462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r>
              <a:rPr lang="en-US" dirty="0">
                <a:solidFill>
                  <a:srgbClr val="002060"/>
                </a:solidFill>
              </a:rPr>
              <a:t>The evaluations need to target at least three key areas: barriers, ability to assist learning, and successful interactions. </a:t>
            </a:r>
          </a:p>
          <a:p>
            <a:endParaRPr lang="en-US" dirty="0">
              <a:solidFill>
                <a:srgbClr val="002060"/>
              </a:solidFill>
            </a:endParaRPr>
          </a:p>
          <a:p>
            <a:r>
              <a:rPr lang="en-US" dirty="0">
                <a:solidFill>
                  <a:srgbClr val="002060"/>
                </a:solidFill>
              </a:rPr>
              <a:t>How will the district help parents and families engage with the schools to better help their children?</a:t>
            </a:r>
          </a:p>
          <a:p>
            <a:endParaRPr lang="en-US" dirty="0">
              <a:solidFill>
                <a:srgbClr val="002060"/>
              </a:solidFill>
            </a:endParaRPr>
          </a:p>
          <a:p>
            <a:r>
              <a:rPr lang="en-US" dirty="0">
                <a:solidFill>
                  <a:srgbClr val="002060"/>
                </a:solidFill>
              </a:rPr>
              <a:t>What tools will you use to evaluate, or does your </a:t>
            </a:r>
            <a:r>
              <a:rPr lang="en-US" sz="1100" dirty="0">
                <a:solidFill>
                  <a:srgbClr val="002060"/>
                </a:solidFill>
              </a:rPr>
              <a:t>evaluation tool identify the type and frequency of school-home interactions and the needs parents and families have to better support and assist their children in learning?</a:t>
            </a:r>
          </a:p>
          <a:p>
            <a:endParaRPr lang="en-US" sz="1100" dirty="0">
              <a:solidFill>
                <a:srgbClr val="002060"/>
              </a:solidFill>
            </a:endParaRPr>
          </a:p>
          <a:p>
            <a:r>
              <a:rPr lang="en-US" dirty="0">
                <a:solidFill>
                  <a:srgbClr val="002060"/>
                </a:solidFill>
              </a:rPr>
              <a:t>Does your evaluation tool offer strategies that parents and families can use?</a:t>
            </a:r>
          </a:p>
          <a:p>
            <a:endParaRPr lang="en-US"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Identifying the needs of parents is not just by surveys of parents.  It may consist of parents or families requests, noticeable need, teacher’s request, district level request.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Also, some strategies that can support successful school and family interactions are Improved communications, opportunities where teachers and parents learn together, and personalize the training or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endParaRPr lang="en-US" dirty="0"/>
          </a:p>
        </p:txBody>
      </p:sp>
    </p:spTree>
    <p:extLst>
      <p:ext uri="{BB962C8B-B14F-4D97-AF65-F5344CB8AC3E}">
        <p14:creationId xmlns:p14="http://schemas.microsoft.com/office/powerpoint/2010/main" val="3825240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rPr>
              <a:t>Use the findings from the evaluation to implement “evidence-based” strategies. Uncover best practices that are working and adapt those ideas to your LEA (and schools)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2060"/>
                </a:solidFill>
              </a:rPr>
              <a:t>For example, is transportation an issue.  How can the district overcome this barrier?  What about language? Time of day? Format of meeting or training?</a:t>
            </a:r>
          </a:p>
        </p:txBody>
      </p:sp>
    </p:spTree>
    <p:extLst>
      <p:ext uri="{BB962C8B-B14F-4D97-AF65-F5344CB8AC3E}">
        <p14:creationId xmlns:p14="http://schemas.microsoft.com/office/powerpoint/2010/main" val="4037378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002060"/>
                </a:solidFill>
              </a:rPr>
              <a:t>Although it is a “may” clause, LEAs are encouraged to develop a parent advisory board (PAB).  This PAB needs to be of adequate size and appropriate diversity to represent the demographic of the LEA.  The primary task of the PAB relates to the LEA.</a:t>
            </a:r>
          </a:p>
          <a:p>
            <a:r>
              <a:rPr lang="en-US" dirty="0">
                <a:solidFill>
                  <a:srgbClr val="002060"/>
                </a:solidFill>
              </a:rPr>
              <a:t>Historically, we have considered  Muffins for Mom, doughnuts for dads, granolas for granny's.. parent engagement activities.  ESSA has shifted our focus to those activities that are academically focused, that are goal oriented, that are measurable, and evidence-based.</a:t>
            </a:r>
            <a:endParaRPr lang="en-US" dirty="0"/>
          </a:p>
        </p:txBody>
      </p:sp>
    </p:spTree>
    <p:extLst>
      <p:ext uri="{BB962C8B-B14F-4D97-AF65-F5344CB8AC3E}">
        <p14:creationId xmlns:p14="http://schemas.microsoft.com/office/powerpoint/2010/main" val="692416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1723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Using one emoji, how are you REALLY feeling at this point?
https://www.polleverywhere.com/free_text_polls/VCAcPPLJSP30FA3</a:t>
            </a:r>
          </a:p>
        </p:txBody>
      </p:sp>
      <p:sp>
        <p:nvSpPr>
          <p:cNvPr id="4" name="TextBox 3">
            <a:extLst>
              <a:ext uri="{FF2B5EF4-FFF2-40B4-BE49-F238E27FC236}">
                <a16:creationId xmlns:a16="http://schemas.microsoft.com/office/drawing/2014/main" id="{DA5047AA-BFA6-4D3A-B465-488E7BC4A2A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6331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0262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61088" cy="3465513"/>
          </a:xfrm>
        </p:spPr>
      </p:sp>
      <p:sp>
        <p:nvSpPr>
          <p:cNvPr id="3" name="Notes Placeholder 2"/>
          <p:cNvSpPr>
            <a:spLocks noGrp="1"/>
          </p:cNvSpPr>
          <p:nvPr>
            <p:ph type="body" idx="1"/>
          </p:nvPr>
        </p:nvSpPr>
        <p:spPr/>
        <p:txBody>
          <a:bodyPr/>
          <a:lstStyle/>
          <a:p>
            <a:r>
              <a:rPr lang="en-US" dirty="0"/>
              <a:t>The school policy, just as the district policy must be developed jointly with, agreed upon…, must describe the annual meeting-flexible meeting schedules, dissemination of information, development of school compacts…</a:t>
            </a:r>
          </a:p>
          <a:p>
            <a:r>
              <a:rPr lang="en-US" dirty="0"/>
              <a:t>Also, the Parents and families need to be informed about achievement levels of the state academic standards.</a:t>
            </a:r>
          </a:p>
        </p:txBody>
      </p:sp>
    </p:spTree>
    <p:extLst>
      <p:ext uri="{BB962C8B-B14F-4D97-AF65-F5344CB8AC3E}">
        <p14:creationId xmlns:p14="http://schemas.microsoft.com/office/powerpoint/2010/main" val="2544001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remember that the School level PFE Plan/Policy must be inclusive.  A great way to ensure that that happens is by having a Common Agenda where everyone have a shared vision for change, including a common understanding of the problem and a joint approach to solving it through agreed-upon actions</a:t>
            </a:r>
          </a:p>
          <a:p>
            <a:endParaRPr lang="en-US" dirty="0"/>
          </a:p>
          <a:p>
            <a:r>
              <a:rPr lang="en-US" dirty="0"/>
              <a:t>Collecting data and measuring results consistently across all participants ensure efforts remain aligned and participants hold each other accountable</a:t>
            </a:r>
          </a:p>
          <a:p>
            <a:endParaRPr lang="en-US" dirty="0"/>
          </a:p>
          <a:p>
            <a:r>
              <a:rPr lang="en-US" dirty="0"/>
              <a:t>Activities must be differentiated while still being coordinated through fulfill the goals of the plan</a:t>
            </a:r>
          </a:p>
          <a:p>
            <a:endParaRPr lang="en-US" dirty="0"/>
          </a:p>
          <a:p>
            <a:r>
              <a:rPr lang="en-US" dirty="0"/>
              <a:t>Continuous Communication: Consistent and open communication is needed across the many players to build trust, ensure mutual objectives, and appreciate common motivation </a:t>
            </a:r>
          </a:p>
        </p:txBody>
      </p:sp>
    </p:spTree>
    <p:extLst>
      <p:ext uri="{BB962C8B-B14F-4D97-AF65-F5344CB8AC3E}">
        <p14:creationId xmlns:p14="http://schemas.microsoft.com/office/powerpoint/2010/main" val="56014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9224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0549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218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r>
              <a:rPr lang="en-US" dirty="0"/>
              <a:t>The school may use a team that is already in place to accomplish this goal, for example, they may include this as part of their school planning team activities.</a:t>
            </a:r>
          </a:p>
        </p:txBody>
      </p:sp>
    </p:spTree>
    <p:extLst>
      <p:ext uri="{BB962C8B-B14F-4D97-AF65-F5344CB8AC3E}">
        <p14:creationId xmlns:p14="http://schemas.microsoft.com/office/powerpoint/2010/main" val="3444814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4654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r>
              <a:rPr lang="en-US" dirty="0"/>
              <a:t>???How many of your policies provide opportunities for parents to offer suggestions of any kind?</a:t>
            </a:r>
          </a:p>
          <a:p>
            <a:r>
              <a:rPr lang="en-US" dirty="0"/>
              <a:t>How do you address comments of parents regarding your school plans?</a:t>
            </a:r>
          </a:p>
        </p:txBody>
      </p:sp>
    </p:spTree>
    <p:extLst>
      <p:ext uri="{BB962C8B-B14F-4D97-AF65-F5344CB8AC3E}">
        <p14:creationId xmlns:p14="http://schemas.microsoft.com/office/powerpoint/2010/main" val="3785172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r>
              <a:rPr lang="en-US" dirty="0"/>
              <a:t>We will go into further details on the specific components of the school-parent compacts</a:t>
            </a:r>
          </a:p>
        </p:txBody>
      </p:sp>
    </p:spTree>
    <p:extLst>
      <p:ext uri="{BB962C8B-B14F-4D97-AF65-F5344CB8AC3E}">
        <p14:creationId xmlns:p14="http://schemas.microsoft.com/office/powerpoint/2010/main" val="1800739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5045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r>
              <a:rPr lang="en-US" dirty="0"/>
              <a:t>School compacts are required for elementary schools but strongly suggested for all schools</a:t>
            </a:r>
          </a:p>
        </p:txBody>
      </p:sp>
    </p:spTree>
    <p:extLst>
      <p:ext uri="{BB962C8B-B14F-4D97-AF65-F5344CB8AC3E}">
        <p14:creationId xmlns:p14="http://schemas.microsoft.com/office/powerpoint/2010/main" val="2529638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0276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652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8352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8670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6230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4070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r>
              <a:rPr lang="en-US" dirty="0"/>
              <a:t>There are components of the district level policy and the school level policy/plan-</a:t>
            </a:r>
          </a:p>
        </p:txBody>
      </p:sp>
    </p:spTree>
    <p:extLst>
      <p:ext uri="{BB962C8B-B14F-4D97-AF65-F5344CB8AC3E}">
        <p14:creationId xmlns:p14="http://schemas.microsoft.com/office/powerpoint/2010/main" val="3870326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r>
              <a:rPr lang="en-US" dirty="0"/>
              <a:t>Included in this section-which is new-is the education about the harms of copyright piracy</a:t>
            </a:r>
          </a:p>
        </p:txBody>
      </p:sp>
    </p:spTree>
    <p:extLst>
      <p:ext uri="{BB962C8B-B14F-4D97-AF65-F5344CB8AC3E}">
        <p14:creationId xmlns:p14="http://schemas.microsoft.com/office/powerpoint/2010/main" val="2592615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86007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77915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65001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r>
              <a:rPr lang="en-US" dirty="0"/>
              <a:t>These activities are not required, however, they may be implement to demonstrate that the district and school level policies/plan meet ESSA requirements.  You could provide parents opportunities to sit in on professional development plans for teachers and other school staff.</a:t>
            </a:r>
          </a:p>
          <a:p>
            <a:endParaRPr lang="en-US" dirty="0"/>
          </a:p>
          <a:p>
            <a:r>
              <a:rPr lang="en-US" dirty="0"/>
              <a:t>Focus on literacy trainings for parents to help their children at home.  This applies to all grade levels, in turn providing parents the abilities to understand the complexities of what their children must accomplish.</a:t>
            </a:r>
          </a:p>
        </p:txBody>
      </p:sp>
    </p:spTree>
    <p:extLst>
      <p:ext uri="{BB962C8B-B14F-4D97-AF65-F5344CB8AC3E}">
        <p14:creationId xmlns:p14="http://schemas.microsoft.com/office/powerpoint/2010/main" val="32465926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r>
              <a:rPr lang="en-US" dirty="0"/>
              <a:t>The policy/plan may address providing REASONABLE and NECESSARY expenses so that parents and families can attend parent and family engagement activities.  You may pay to run a bus route to pick up parents and return them home in areas that are further away from the meeting site.  You may pay a school employee to provide child care while parents attend school-related meetings and training sessions.</a:t>
            </a:r>
          </a:p>
          <a:p>
            <a:endParaRPr lang="en-US" dirty="0"/>
          </a:p>
          <a:p>
            <a:r>
              <a:rPr lang="en-US" dirty="0"/>
              <a:t>You may offer training to train other parents in being the engager for the school or district.  To actually take information out to the community and get other parents engagement in the improvement of their child’s or the school as a whole.</a:t>
            </a:r>
          </a:p>
        </p:txBody>
      </p:sp>
    </p:spTree>
    <p:extLst>
      <p:ext uri="{BB962C8B-B14F-4D97-AF65-F5344CB8AC3E}">
        <p14:creationId xmlns:p14="http://schemas.microsoft.com/office/powerpoint/2010/main" val="269689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9296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3692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058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1038"/>
            <a:ext cx="6062662" cy="34099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12221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74781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9647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61088" cy="3465513"/>
          </a:xfrm>
        </p:spPr>
      </p:sp>
      <p:sp>
        <p:nvSpPr>
          <p:cNvPr id="3" name="Notes Placeholder 2"/>
          <p:cNvSpPr>
            <a:spLocks noGrp="1"/>
          </p:cNvSpPr>
          <p:nvPr>
            <p:ph type="body" idx="1"/>
          </p:nvPr>
        </p:nvSpPr>
        <p:spPr/>
        <p:txBody>
          <a:bodyPr/>
          <a:lstStyle/>
          <a:p>
            <a:r>
              <a:rPr lang="en-US" dirty="0"/>
              <a:t>The school compacts are required for elementary schools but strongly recommended high schools.</a:t>
            </a:r>
          </a:p>
          <a:p>
            <a:r>
              <a:rPr lang="en-US" dirty="0"/>
              <a:t>It serves as a clear reminder o fall stakeholders' responsibility to take action at school and at home so that children can attain the state’s academic achievement standards.</a:t>
            </a:r>
          </a:p>
          <a:p>
            <a:r>
              <a:rPr lang="en-US" dirty="0"/>
              <a:t>The compact can serve as a valuable tool to effectively and meaningfully engage the school ad the home in     supporting the academic developments and needs of the students,</a:t>
            </a:r>
          </a:p>
          <a:p>
            <a:r>
              <a:rPr lang="en-US" dirty="0"/>
              <a:t>Its like a compass  pointing to the destination of student success.</a:t>
            </a:r>
          </a:p>
        </p:txBody>
      </p:sp>
    </p:spTree>
    <p:extLst>
      <p:ext uri="{BB962C8B-B14F-4D97-AF65-F5344CB8AC3E}">
        <p14:creationId xmlns:p14="http://schemas.microsoft.com/office/powerpoint/2010/main" val="2509980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42807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30335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4169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702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2270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03068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99351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19267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20463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questions do you have concerning the requirements of the School-Parent Compact?
https://www.polleverywhere.com/free_text_polls/dghKYdiRZejvlNw</a:t>
            </a:r>
          </a:p>
        </p:txBody>
      </p:sp>
      <p:sp>
        <p:nvSpPr>
          <p:cNvPr id="4" name="TextBox 3">
            <a:extLst>
              <a:ext uri="{FF2B5EF4-FFF2-40B4-BE49-F238E27FC236}">
                <a16:creationId xmlns:a16="http://schemas.microsoft.com/office/drawing/2014/main" id="{92AC211D-4BB9-43CA-8FE5-6EDA13223CE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879040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01061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61088" cy="3465513"/>
          </a:xfrm>
        </p:spPr>
      </p:sp>
      <p:sp>
        <p:nvSpPr>
          <p:cNvPr id="3" name="Notes Placeholder 2"/>
          <p:cNvSpPr>
            <a:spLocks noGrp="1"/>
          </p:cNvSpPr>
          <p:nvPr>
            <p:ph type="body" idx="1"/>
          </p:nvPr>
        </p:nvSpPr>
        <p:spPr/>
        <p:txBody>
          <a:bodyPr/>
          <a:lstStyle/>
          <a:p>
            <a:r>
              <a:rPr lang="en-US" dirty="0"/>
              <a:t>During this meeting, schools should emphasize the rights of parents to be involved and share ways they can be involve-volunteering, observing classroom activities, assisting and reviewing policies, compacts, and school plans.  Also serve on advisory boards. </a:t>
            </a:r>
          </a:p>
        </p:txBody>
      </p:sp>
    </p:spTree>
    <p:extLst>
      <p:ext uri="{BB962C8B-B14F-4D97-AF65-F5344CB8AC3E}">
        <p14:creationId xmlns:p14="http://schemas.microsoft.com/office/powerpoint/2010/main" val="21063922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61088" cy="3465513"/>
          </a:xfrm>
        </p:spPr>
      </p:sp>
      <p:sp>
        <p:nvSpPr>
          <p:cNvPr id="3" name="Notes Placeholder 2"/>
          <p:cNvSpPr>
            <a:spLocks noGrp="1"/>
          </p:cNvSpPr>
          <p:nvPr>
            <p:ph type="body" idx="1"/>
          </p:nvPr>
        </p:nvSpPr>
        <p:spPr/>
        <p:txBody>
          <a:bodyPr/>
          <a:lstStyle/>
          <a:p>
            <a:r>
              <a:rPr lang="en-US" dirty="0"/>
              <a:t>These topics may be presented in various ways to ensure parents and families are equal partners in their child’s education</a:t>
            </a:r>
          </a:p>
        </p:txBody>
      </p:sp>
    </p:spTree>
    <p:extLst>
      <p:ext uri="{BB962C8B-B14F-4D97-AF65-F5344CB8AC3E}">
        <p14:creationId xmlns:p14="http://schemas.microsoft.com/office/powerpoint/2010/main" val="1385570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61088" cy="3465513"/>
          </a:xfrm>
        </p:spPr>
      </p:sp>
      <p:sp>
        <p:nvSpPr>
          <p:cNvPr id="3" name="Notes Placeholder 2"/>
          <p:cNvSpPr>
            <a:spLocks noGrp="1"/>
          </p:cNvSpPr>
          <p:nvPr>
            <p:ph type="body" idx="1"/>
          </p:nvPr>
        </p:nvSpPr>
        <p:spPr/>
        <p:txBody>
          <a:bodyPr/>
          <a:lstStyle/>
          <a:p>
            <a:r>
              <a:rPr lang="en-US" dirty="0"/>
              <a:t>These topics may be presented in various ways to ensure parents and families are equal partners in their child’s education</a:t>
            </a:r>
          </a:p>
        </p:txBody>
      </p:sp>
    </p:spTree>
    <p:extLst>
      <p:ext uri="{BB962C8B-B14F-4D97-AF65-F5344CB8AC3E}">
        <p14:creationId xmlns:p14="http://schemas.microsoft.com/office/powerpoint/2010/main" val="27304990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215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61088" cy="34655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a typeface="Georgia"/>
                <a:cs typeface="Georgia"/>
                <a:sym typeface="Georgia"/>
              </a:rPr>
              <a:t>Overall, ESSA changes to parent and family engagement Public Law 114-95 </a:t>
            </a:r>
            <a:r>
              <a:rPr lang="en-US" sz="1100" i="1" dirty="0">
                <a:ea typeface="Georgia"/>
                <a:cs typeface="Georgia"/>
                <a:sym typeface="Georgia"/>
              </a:rPr>
              <a:t>Section 1116</a:t>
            </a:r>
            <a:r>
              <a:rPr lang="en-US" sz="1100" dirty="0">
                <a:ea typeface="Georgia"/>
                <a:cs typeface="Georgia"/>
                <a:sym typeface="Georgia"/>
              </a:rPr>
              <a:t> are minimal. </a:t>
            </a:r>
          </a:p>
          <a:p>
            <a:endParaRPr lang="en-US" dirty="0"/>
          </a:p>
        </p:txBody>
      </p:sp>
    </p:spTree>
    <p:extLst>
      <p:ext uri="{BB962C8B-B14F-4D97-AF65-F5344CB8AC3E}">
        <p14:creationId xmlns:p14="http://schemas.microsoft.com/office/powerpoint/2010/main" val="4000905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81627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85140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20361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10215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78716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26675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04531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Using one emoji, NOW how are you REALLY feeling at this point?
https://www.polleverywhere.com/free_text_polls/IpDOCM4qkY4a8So</a:t>
            </a:r>
          </a:p>
        </p:txBody>
      </p:sp>
      <p:sp>
        <p:nvSpPr>
          <p:cNvPr id="4" name="TextBox 3">
            <a:extLst>
              <a:ext uri="{FF2B5EF4-FFF2-40B4-BE49-F238E27FC236}">
                <a16:creationId xmlns:a16="http://schemas.microsoft.com/office/drawing/2014/main" id="{39501F3E-43B9-4A6B-BF25-522CEBA7CF5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484916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71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223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61088" cy="3465513"/>
          </a:xfrm>
        </p:spPr>
      </p:sp>
      <p:sp>
        <p:nvSpPr>
          <p:cNvPr id="3" name="Notes Placeholder 2"/>
          <p:cNvSpPr>
            <a:spLocks noGrp="1"/>
          </p:cNvSpPr>
          <p:nvPr>
            <p:ph type="body" idx="1"/>
          </p:nvPr>
        </p:nvSpPr>
        <p:spPr/>
        <p:txBody>
          <a:bodyPr/>
          <a:lstStyle/>
          <a:p>
            <a:pPr>
              <a:defRPr/>
            </a:pPr>
            <a:r>
              <a:rPr lang="en-US" i="1" dirty="0"/>
              <a:t>Family engagement is a shared responsibility of families, schools, and communities for all student learning and achievement that continues from birth to young adulthood and occurs across multiple settings where children learn.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Family Engagement is the participation of parents and family members in regular, two-way, and meaningful communication involving student academic learning and other school activities, </a:t>
            </a:r>
            <a:r>
              <a:rPr lang="en-US" dirty="0"/>
              <a:t>that only happens when</a:t>
            </a:r>
            <a:r>
              <a:rPr lang="en-US" sz="11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53445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9"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grpSp>
        <p:nvGrpSpPr>
          <p:cNvPr id="4" name="Group 3"/>
          <p:cNvGrpSpPr/>
          <p:nvPr userDrawn="1"/>
        </p:nvGrpSpPr>
        <p:grpSpPr>
          <a:xfrm>
            <a:off x="1809800" y="1093072"/>
            <a:ext cx="5961600" cy="1462747"/>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dirty="0">
                  <a:solidFill>
                    <a:srgbClr val="0070C0"/>
                  </a:solidFill>
                  <a:latin typeface="Arial" charset="0"/>
                  <a:ea typeface="Arial" charset="0"/>
                  <a:cs typeface="Arial" charset="0"/>
                  <a:sym typeface="Open Sans"/>
                </a:rPr>
                <a:t>VISION</a:t>
              </a:r>
              <a:endParaRPr lang="en" sz="1800" b="1" dirty="0">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2827455"/>
            <a:ext cx="5762242" cy="1341924"/>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5" name="Shape 89"/>
          <p:cNvSpPr txBox="1"/>
          <p:nvPr userDrawn="1"/>
        </p:nvSpPr>
        <p:spPr>
          <a:xfrm>
            <a:off x="266675" y="67800"/>
            <a:ext cx="8397600" cy="400302"/>
          </a:xfrm>
          <a:prstGeom prst="rect">
            <a:avLst/>
          </a:prstGeom>
          <a:noFill/>
          <a:ln>
            <a:noFill/>
          </a:ln>
        </p:spPr>
        <p:txBody>
          <a:bodyPr lIns="91425" tIns="91425" rIns="91425" bIns="91425" anchor="ctr" anchorCtr="0">
            <a:noAutofit/>
          </a:bodyPr>
          <a:lstStyle/>
          <a:p>
            <a:pPr lvl="0">
              <a:spcBef>
                <a:spcPts val="0"/>
              </a:spcBef>
              <a:buNone/>
            </a:pPr>
            <a:r>
              <a:rPr lang="en-US" sz="2400" b="1" dirty="0">
                <a:solidFill>
                  <a:srgbClr val="0070C0"/>
                </a:solidFill>
                <a:latin typeface="+mj-lt"/>
                <a:ea typeface="Open Sans"/>
                <a:cs typeface="Open Sans"/>
                <a:sym typeface="Open Sans"/>
              </a:rPr>
              <a:t>Mississippi</a:t>
            </a:r>
            <a:r>
              <a:rPr lang="en-US" sz="2400" b="1" baseline="0" dirty="0">
                <a:solidFill>
                  <a:srgbClr val="0070C0"/>
                </a:solidFill>
                <a:latin typeface="+mj-lt"/>
                <a:ea typeface="Open Sans"/>
                <a:cs typeface="Open Sans"/>
                <a:sym typeface="Open Sans"/>
              </a:rPr>
              <a:t> Department of Education</a:t>
            </a:r>
            <a:endParaRPr lang="en" sz="2400" b="1" dirty="0">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8"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7484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E1CE9F-3E28-4B69-8BCE-AA68E1BD5FF5}"/>
              </a:ext>
            </a:extLst>
          </p:cNvPr>
          <p:cNvSpPr>
            <a:spLocks noGrp="1"/>
          </p:cNvSpPr>
          <p:nvPr>
            <p:ph type="sldNum" idx="10"/>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4891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2" r:id="rId3"/>
    <p:sldLayoutId id="2147483675" r:id="rId4"/>
    <p:sldLayoutId id="2147483650" r:id="rId5"/>
    <p:sldLayoutId id="2147483674" r:id="rId6"/>
    <p:sldLayoutId id="2147483673" r:id="rId7"/>
    <p:sldLayoutId id="2147483676" r:id="rId8"/>
    <p:sldLayoutId id="2147483677"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green@mdek12.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brroby@mdek12.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circleofdocs.com/evolution-of-the-immune-system-in-humans-from-infancy-to-old-ag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commons.wikimedia.org/wiki/file:new_icon_shiny_badge.sv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commons.wikimedia.org/wiki/file:new_icon_shiny_badge.sv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commons.wikimedia.org/wiki/file:new_icon_shiny_badge.sv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kcadp.org/2013/10/21/next-witness-to-innocence-tour-features-sabrina-butler-port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commons.wikimedia.org/wiki/file:new_icon_shiny_badge.sv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commons.wikimedia.org/wiki/file:new_icon_shiny_badge.sv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kcadp.org/2013/10/21/next-witness-to-innocence-tour-features-sabrina-butler-port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jamila250.wikispaces.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polleverywhere.com/free_text_polls/VCAcPPLJSP30FA3"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play.kahoot.it/#/lobby?quizId=b5a6b687-4353-43de-820a-41c130515bd9"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hyperlink" Target="http://fabiusmaximus.com/2012/12/31/internet-communities-47427/"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play.kahoot.it/#/lobby?quizId=f968fc66-8f54-474d-9baa-4252a9ec93b5"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https://www.polleverywhere.com/free_text_polls/dghKYdiRZejvlNw" TargetMode="External"/><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hyperlink" Target="http://www.justintarte.com/2014_08_01_archive.html" TargetMode="External"/><Relationship Id="rId4" Type="http://schemas.openxmlformats.org/officeDocument/2006/relationships/image" Target="../media/image21.jp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en.wikiversity.org/wiki/Visualisation_of_quantitative_information"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mdek12.org/docs/federal-programs/parent-student-teacher-compact.pdf?sfvrsn=2" TargetMode="External"/><Relationship Id="rId2" Type="http://schemas.openxmlformats.org/officeDocument/2006/relationships/notesSlide" Target="../notesSlides/notesSlide70.xml"/><Relationship Id="rId1" Type="http://schemas.openxmlformats.org/officeDocument/2006/relationships/slideLayout" Target="../slideLayouts/slideLayout5.xml"/><Relationship Id="rId5" Type="http://schemas.openxmlformats.org/officeDocument/2006/relationships/hyperlink" Target="http://mdek12.org/docs/federal-programs/family-engagement-best-practices-assessment-rubric-fillable-form.pdf?sfvrsn=2" TargetMode="External"/><Relationship Id="rId4" Type="http://schemas.openxmlformats.org/officeDocument/2006/relationships/hyperlink" Target="http://mdek12.org/docs/federal-programs/school-parent-traditional-compact.pdf?sfvrsn=2"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8" Type="http://schemas.openxmlformats.org/officeDocument/2006/relationships/hyperlink" Target="https://www.bing.com/search?q=Partal+Involvement:+Title+I+Part+A+Non-Regulatory+Guidance&amp;src=IE-SearchBox&amp;FORM=IESR4S" TargetMode="External"/><Relationship Id="rId3" Type="http://schemas.openxmlformats.org/officeDocument/2006/relationships/hyperlink" Target="http://www.communityschools.org/default.aspx" TargetMode="External"/><Relationship Id="rId7" Type="http://schemas.openxmlformats.org/officeDocument/2006/relationships/hyperlink" Target="http://civilrightsdocs.info/pdf/education/ESSA-Parent-Family-Engagement.pdf" TargetMode="External"/><Relationship Id="rId2" Type="http://schemas.openxmlformats.org/officeDocument/2006/relationships/notesSlide" Target="../notesSlides/notesSlide73.xml"/><Relationship Id="rId1" Type="http://schemas.openxmlformats.org/officeDocument/2006/relationships/slideLayout" Target="../slideLayouts/slideLayout5.xml"/><Relationship Id="rId6" Type="http://schemas.openxmlformats.org/officeDocument/2006/relationships/hyperlink" Target="https://www.ed.gov/parent-and-family-engagement" TargetMode="External"/><Relationship Id="rId5" Type="http://schemas.openxmlformats.org/officeDocument/2006/relationships/hyperlink" Target="http://dropoutprevention.org/" TargetMode="External"/><Relationship Id="rId4" Type="http://schemas.openxmlformats.org/officeDocument/2006/relationships/hyperlink" Target="https://www.pta.org/home/run-your-pta/National-Standards-for-Family-School-Partnerships"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esc16.net/upload/page/0367/PublicLaw%20.pdf" TargetMode="External"/><Relationship Id="rId2" Type="http://schemas.openxmlformats.org/officeDocument/2006/relationships/notesSlide" Target="../notesSlides/notesSlide74.xml"/><Relationship Id="rId1" Type="http://schemas.openxmlformats.org/officeDocument/2006/relationships/slideLayout" Target="../slideLayouts/slideLayout5.xml"/><Relationship Id="rId6" Type="http://schemas.openxmlformats.org/officeDocument/2006/relationships/hyperlink" Target="http://www.mde.k12.ms.us/ESE/links/response-to-intervention-teacher-support-team/family-guides-for-student-success" TargetMode="External"/><Relationship Id="rId5" Type="http://schemas.openxmlformats.org/officeDocument/2006/relationships/hyperlink" Target="http://www.mde.k12.ms.us/ESE/literacy/resources-for-parents" TargetMode="External"/><Relationship Id="rId4" Type="http://schemas.openxmlformats.org/officeDocument/2006/relationships/hyperlink" Target="http://ra.nea.org/wp-content/uploads/2016/06/FCE-in-ESSA-in-Brief.pd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readingrockets.org/article/evidence-based-practices-school-guide-parents" TargetMode="External"/><Relationship Id="rId7" Type="http://schemas.openxmlformats.org/officeDocument/2006/relationships/hyperlink" Target="http://www.esc16.net/upload/page/0351/Handbook%20Complete.pdf" TargetMode="External"/><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hyperlink" Target="http://ra.nea.org/wp-content/uploads/2016/06/FCE-in-ESSA-in-Brief.pdf" TargetMode="External"/><Relationship Id="rId5" Type="http://schemas.openxmlformats.org/officeDocument/2006/relationships/hyperlink" Target="https://www.nafsce.org/Login.aspx?returl=/404.aspx?404;http://nafsce.org:80/wp-content/uploads/2015/12/ESSA-Review.pdf" TargetMode="External"/><Relationship Id="rId4" Type="http://schemas.openxmlformats.org/officeDocument/2006/relationships/hyperlink" Target="https://www.expandinglearning.org/expandingminds/article/evidence-based-strategies-supporting-and-enhancing-family-engagement"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polleverywhere.com/free_text_polls/IpDOCM4qkY4a8So" TargetMode="External"/><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0BB129-D419-4E59-B82B-14BE8C1E740A}"/>
              </a:ext>
            </a:extLst>
          </p:cNvPr>
          <p:cNvSpPr>
            <a:spLocks noGrp="1"/>
          </p:cNvSpPr>
          <p:nvPr>
            <p:ph type="body" sz="quarter" idx="10"/>
          </p:nvPr>
        </p:nvSpPr>
        <p:spPr/>
        <p:txBody>
          <a:bodyPr/>
          <a:lstStyle/>
          <a:p>
            <a:r>
              <a:rPr lang="en-US" dirty="0"/>
              <a:t>Parent and Family Engagement</a:t>
            </a:r>
          </a:p>
        </p:txBody>
      </p:sp>
      <p:sp>
        <p:nvSpPr>
          <p:cNvPr id="3" name="Text Placeholder 2">
            <a:extLst>
              <a:ext uri="{FF2B5EF4-FFF2-40B4-BE49-F238E27FC236}">
                <a16:creationId xmlns:a16="http://schemas.microsoft.com/office/drawing/2014/main" id="{E5E8ACA1-B83A-4CF1-880E-98E793AACB6A}"/>
              </a:ext>
            </a:extLst>
          </p:cNvPr>
          <p:cNvSpPr>
            <a:spLocks noGrp="1"/>
          </p:cNvSpPr>
          <p:nvPr>
            <p:ph type="body" sz="quarter" idx="11"/>
          </p:nvPr>
        </p:nvSpPr>
        <p:spPr/>
        <p:txBody>
          <a:bodyPr/>
          <a:lstStyle/>
          <a:p>
            <a:pPr>
              <a:lnSpc>
                <a:spcPct val="100000"/>
              </a:lnSpc>
              <a:spcAft>
                <a:spcPts val="600"/>
              </a:spcAft>
            </a:pPr>
            <a:r>
              <a:rPr lang="en-US" dirty="0"/>
              <a:t>Public Law 114-95 </a:t>
            </a:r>
          </a:p>
          <a:p>
            <a:pPr>
              <a:lnSpc>
                <a:spcPct val="100000"/>
              </a:lnSpc>
              <a:spcAft>
                <a:spcPts val="600"/>
              </a:spcAft>
            </a:pPr>
            <a:r>
              <a:rPr lang="en-US" dirty="0"/>
              <a:t>ESSA Section 1116</a:t>
            </a:r>
          </a:p>
        </p:txBody>
      </p:sp>
      <p:sp>
        <p:nvSpPr>
          <p:cNvPr id="4" name="Text Placeholder 3">
            <a:extLst>
              <a:ext uri="{FF2B5EF4-FFF2-40B4-BE49-F238E27FC236}">
                <a16:creationId xmlns:a16="http://schemas.microsoft.com/office/drawing/2014/main" id="{2DAFC034-5868-40EF-A3B6-E572350FFF8B}"/>
              </a:ext>
            </a:extLst>
          </p:cNvPr>
          <p:cNvSpPr>
            <a:spLocks noGrp="1"/>
          </p:cNvSpPr>
          <p:nvPr>
            <p:ph type="body" sz="quarter" idx="12"/>
          </p:nvPr>
        </p:nvSpPr>
        <p:spPr/>
        <p:txBody>
          <a:bodyPr/>
          <a:lstStyle/>
          <a:p>
            <a:r>
              <a:rPr lang="en-US"/>
              <a:t>June 27, </a:t>
            </a:r>
            <a:r>
              <a:rPr lang="en-US" dirty="0"/>
              <a:t>2018</a:t>
            </a:r>
          </a:p>
        </p:txBody>
      </p:sp>
      <p:sp>
        <p:nvSpPr>
          <p:cNvPr id="5" name="Text Placeholder 4">
            <a:extLst>
              <a:ext uri="{FF2B5EF4-FFF2-40B4-BE49-F238E27FC236}">
                <a16:creationId xmlns:a16="http://schemas.microsoft.com/office/drawing/2014/main" id="{F79383AC-614B-4360-8D82-C1FF027E73EA}"/>
              </a:ext>
            </a:extLst>
          </p:cNvPr>
          <p:cNvSpPr>
            <a:spLocks noGrp="1"/>
          </p:cNvSpPr>
          <p:nvPr>
            <p:ph type="body" sz="quarter" idx="14"/>
          </p:nvPr>
        </p:nvSpPr>
        <p:spPr>
          <a:xfrm>
            <a:off x="2702660" y="3970650"/>
            <a:ext cx="5991067" cy="302899"/>
          </a:xfrm>
        </p:spPr>
        <p:txBody>
          <a:bodyPr/>
          <a:lstStyle/>
          <a:p>
            <a:r>
              <a:rPr lang="en-US" dirty="0"/>
              <a:t>Barbara Greene                            Brendsha A. Roby</a:t>
            </a:r>
          </a:p>
        </p:txBody>
      </p:sp>
      <p:sp>
        <p:nvSpPr>
          <p:cNvPr id="6" name="Text Placeholder 5">
            <a:extLst>
              <a:ext uri="{FF2B5EF4-FFF2-40B4-BE49-F238E27FC236}">
                <a16:creationId xmlns:a16="http://schemas.microsoft.com/office/drawing/2014/main" id="{108D9E83-098E-4BDB-921E-B25366C86022}"/>
              </a:ext>
            </a:extLst>
          </p:cNvPr>
          <p:cNvSpPr>
            <a:spLocks noGrp="1"/>
          </p:cNvSpPr>
          <p:nvPr>
            <p:ph type="body" sz="quarter" idx="15"/>
          </p:nvPr>
        </p:nvSpPr>
        <p:spPr>
          <a:xfrm>
            <a:off x="2701925" y="4221678"/>
            <a:ext cx="6227330" cy="566222"/>
          </a:xfrm>
        </p:spPr>
        <p:txBody>
          <a:bodyPr/>
          <a:lstStyle/>
          <a:p>
            <a:r>
              <a:rPr lang="en-US" sz="1200" dirty="0"/>
              <a:t>Parent and Family Engagement Coordinator            Director of Schoolwide Development</a:t>
            </a:r>
          </a:p>
          <a:p>
            <a:r>
              <a:rPr lang="en-US" sz="1200" dirty="0">
                <a:hlinkClick r:id="rId3"/>
              </a:rPr>
              <a:t>bgreene@mdek12.org</a:t>
            </a:r>
            <a:r>
              <a:rPr lang="en-US" sz="1200" dirty="0"/>
              <a:t> 		                  </a:t>
            </a:r>
            <a:r>
              <a:rPr lang="en-US" sz="1200" dirty="0">
                <a:hlinkClick r:id="rId4"/>
              </a:rPr>
              <a:t>brroby@mdek12.org</a:t>
            </a:r>
            <a:endParaRPr lang="en-US" sz="1200" dirty="0"/>
          </a:p>
          <a:p>
            <a:endParaRPr lang="en-US" sz="1200" dirty="0"/>
          </a:p>
          <a:p>
            <a:endParaRPr lang="en-US" sz="1200" dirty="0"/>
          </a:p>
        </p:txBody>
      </p:sp>
    </p:spTree>
    <p:extLst>
      <p:ext uri="{BB962C8B-B14F-4D97-AF65-F5344CB8AC3E}">
        <p14:creationId xmlns:p14="http://schemas.microsoft.com/office/powerpoint/2010/main" val="3806844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sz="2400" dirty="0"/>
          </a:p>
          <a:p>
            <a:r>
              <a:rPr lang="en-US" sz="2400" dirty="0"/>
              <a:t>What is Parent and Family Engagement (PFE)?</a:t>
            </a:r>
          </a:p>
          <a:p>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10</a:t>
            </a:fld>
            <a:endParaRPr lang="en" dirty="0"/>
          </a:p>
        </p:txBody>
      </p:sp>
      <p:sp>
        <p:nvSpPr>
          <p:cNvPr id="7" name="Text Placeholder 6"/>
          <p:cNvSpPr>
            <a:spLocks noGrp="1"/>
          </p:cNvSpPr>
          <p:nvPr>
            <p:ph type="body" sz="quarter" idx="14"/>
          </p:nvPr>
        </p:nvSpPr>
        <p:spPr>
          <a:xfrm>
            <a:off x="291867" y="934266"/>
            <a:ext cx="8294915" cy="3426402"/>
          </a:xfrm>
        </p:spPr>
        <p:txBody>
          <a:bodyPr/>
          <a:lstStyle/>
          <a:p>
            <a:pPr>
              <a:spcAft>
                <a:spcPts val="1200"/>
              </a:spcAft>
              <a:buFont typeface="Arial" panose="020B0604020202020204" pitchFamily="34" charset="0"/>
              <a:buChar char="•"/>
            </a:pPr>
            <a:r>
              <a:rPr lang="en-US" dirty="0"/>
              <a:t>When parents play an integral role in assisting in their children’s learning.</a:t>
            </a:r>
          </a:p>
          <a:p>
            <a:pPr>
              <a:spcAft>
                <a:spcPts val="1200"/>
              </a:spcAft>
              <a:buFont typeface="Arial" panose="020B0604020202020204" pitchFamily="34" charset="0"/>
              <a:buChar char="•"/>
            </a:pPr>
            <a:r>
              <a:rPr lang="en-US" dirty="0"/>
              <a:t>When parents are encouraged to be actively involved in their children’s  education.</a:t>
            </a:r>
          </a:p>
          <a:p>
            <a:pPr>
              <a:spcAft>
                <a:spcPts val="1200"/>
              </a:spcAft>
              <a:buFont typeface="Arial" panose="020B0604020202020204" pitchFamily="34" charset="0"/>
              <a:buChar char="•"/>
            </a:pPr>
            <a:r>
              <a:rPr lang="en-US" dirty="0"/>
              <a:t>When parents are full partners in their children’s education and are included, as appropriate, in decision-making and on advisory committees to assist in the education of their children.</a:t>
            </a:r>
          </a:p>
          <a:p>
            <a:pPr marL="0" indent="0">
              <a:buNone/>
              <a:tabLst/>
            </a:pPr>
            <a:endParaRPr lang="en-US" dirty="0"/>
          </a:p>
        </p:txBody>
      </p:sp>
    </p:spTree>
    <p:extLst>
      <p:ext uri="{BB962C8B-B14F-4D97-AF65-F5344CB8AC3E}">
        <p14:creationId xmlns:p14="http://schemas.microsoft.com/office/powerpoint/2010/main" val="59504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1638" y="1701800"/>
            <a:ext cx="5687435" cy="855663"/>
          </a:xfrm>
        </p:spPr>
        <p:txBody>
          <a:bodyPr/>
          <a:lstStyle/>
          <a:p>
            <a:r>
              <a:rPr lang="en-US" sz="3600" dirty="0"/>
              <a:t>Timelines</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333029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Timelines and Due Dates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12</a:t>
            </a:fld>
            <a:endParaRPr lang="en" dirty="0"/>
          </a:p>
        </p:txBody>
      </p:sp>
      <p:sp>
        <p:nvSpPr>
          <p:cNvPr id="7" name="Text Placeholder 6"/>
          <p:cNvSpPr>
            <a:spLocks noGrp="1"/>
          </p:cNvSpPr>
          <p:nvPr>
            <p:ph type="body" sz="quarter" idx="14"/>
          </p:nvPr>
        </p:nvSpPr>
        <p:spPr>
          <a:xfrm>
            <a:off x="415636" y="824345"/>
            <a:ext cx="8294915" cy="4075073"/>
          </a:xfrm>
        </p:spPr>
        <p:txBody>
          <a:bodyPr/>
          <a:lstStyle/>
          <a:p>
            <a:pPr marL="0" indent="0">
              <a:buNone/>
            </a:pPr>
            <a:r>
              <a:rPr lang="en-US" dirty="0"/>
              <a:t>Each Title I served district should develop a timeline to ensure that the district policy has been evaluated and revised (if necessary).               Section 1116(a)(2)(D)</a:t>
            </a:r>
          </a:p>
          <a:p>
            <a:pPr>
              <a:spcAft>
                <a:spcPts val="1200"/>
              </a:spcAft>
            </a:pPr>
            <a:r>
              <a:rPr lang="en-US" dirty="0"/>
              <a:t>Checkpoints throughout the year will ensure that:</a:t>
            </a:r>
          </a:p>
          <a:p>
            <a:pPr marL="574675" indent="-225425">
              <a:spcAft>
                <a:spcPts val="1200"/>
              </a:spcAft>
              <a:buFont typeface="Arial" panose="020B0604020202020204" pitchFamily="34" charset="0"/>
              <a:buChar char="-"/>
            </a:pPr>
            <a:r>
              <a:rPr lang="en-US" dirty="0"/>
              <a:t>parent and family needs are being met, and</a:t>
            </a:r>
          </a:p>
          <a:p>
            <a:pPr marL="574675" indent="-225425">
              <a:spcAft>
                <a:spcPts val="1200"/>
              </a:spcAft>
              <a:buFont typeface="Arial" panose="020B0604020202020204" pitchFamily="34" charset="0"/>
              <a:buChar char="-"/>
            </a:pPr>
            <a:r>
              <a:rPr lang="en-US" dirty="0"/>
              <a:t>schools are provided adequate support and technical assistance in implementing their PFE plans</a:t>
            </a:r>
          </a:p>
          <a:p>
            <a:pPr>
              <a:tabLst/>
            </a:pPr>
            <a:endParaRPr lang="en-US" dirty="0"/>
          </a:p>
        </p:txBody>
      </p:sp>
      <p:pic>
        <p:nvPicPr>
          <p:cNvPr id="5" name="Picture 4">
            <a:extLst>
              <a:ext uri="{FF2B5EF4-FFF2-40B4-BE49-F238E27FC236}">
                <a16:creationId xmlns:a16="http://schemas.microsoft.com/office/drawing/2014/main" id="{581724E8-D207-40E3-BB93-E9FB6D9B0E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35411" y="4279398"/>
            <a:ext cx="1745672" cy="608801"/>
          </a:xfrm>
          <a:prstGeom prst="rect">
            <a:avLst/>
          </a:prstGeom>
        </p:spPr>
      </p:pic>
    </p:spTree>
    <p:extLst>
      <p:ext uri="{BB962C8B-B14F-4D97-AF65-F5344CB8AC3E}">
        <p14:creationId xmlns:p14="http://schemas.microsoft.com/office/powerpoint/2010/main" val="413927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600" dirty="0"/>
              <a:t>ESSA PFE Updates</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13</a:t>
            </a:fld>
            <a:endParaRPr lang="en" dirty="0"/>
          </a:p>
        </p:txBody>
      </p:sp>
    </p:spTree>
    <p:extLst>
      <p:ext uri="{BB962C8B-B14F-4D97-AF65-F5344CB8AC3E}">
        <p14:creationId xmlns:p14="http://schemas.microsoft.com/office/powerpoint/2010/main" val="36358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Changes and Updates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14</a:t>
            </a:fld>
            <a:endParaRPr lang="en" dirty="0"/>
          </a:p>
        </p:txBody>
      </p:sp>
      <p:sp>
        <p:nvSpPr>
          <p:cNvPr id="7" name="Text Placeholder 6"/>
          <p:cNvSpPr>
            <a:spLocks noGrp="1"/>
          </p:cNvSpPr>
          <p:nvPr>
            <p:ph type="body" sz="quarter" idx="14"/>
          </p:nvPr>
        </p:nvSpPr>
        <p:spPr>
          <a:xfrm>
            <a:off x="415636" y="824345"/>
            <a:ext cx="8294915" cy="3858491"/>
          </a:xfrm>
        </p:spPr>
        <p:txBody>
          <a:bodyPr/>
          <a:lstStyle/>
          <a:p>
            <a:pPr marL="800100" lvl="1" indent="-342900">
              <a:spcAft>
                <a:spcPts val="600"/>
              </a:spcAft>
              <a:buSzPct val="100000"/>
              <a:buFont typeface="Arial" panose="020B0604020202020204" pitchFamily="34" charset="0"/>
              <a:buChar char="•"/>
            </a:pPr>
            <a:r>
              <a:rPr lang="en-US" sz="2400" dirty="0">
                <a:latin typeface="+mn-lt"/>
                <a:ea typeface="Georgia"/>
                <a:cs typeface="Georgia"/>
                <a:sym typeface="Georgia"/>
              </a:rPr>
              <a:t>Conducting outreach</a:t>
            </a:r>
          </a:p>
          <a:p>
            <a:pPr marL="800100" lvl="1" indent="-342900">
              <a:spcAft>
                <a:spcPts val="600"/>
              </a:spcAft>
              <a:buSzPct val="100000"/>
              <a:buFont typeface="Arial" panose="020B0604020202020204" pitchFamily="34" charset="0"/>
              <a:buChar char="•"/>
            </a:pPr>
            <a:r>
              <a:rPr lang="en-US" sz="2400" b="1" u="sng" dirty="0">
                <a:latin typeface="+mn-lt"/>
                <a:ea typeface="Georgia"/>
                <a:cs typeface="Georgia"/>
                <a:sym typeface="Georgia"/>
              </a:rPr>
              <a:t>Meaningful</a:t>
            </a:r>
            <a:r>
              <a:rPr lang="en-US" sz="2400" b="1" dirty="0">
                <a:latin typeface="+mn-lt"/>
                <a:ea typeface="Georgia"/>
                <a:cs typeface="Georgia"/>
                <a:sym typeface="Georgia"/>
              </a:rPr>
              <a:t> </a:t>
            </a:r>
            <a:r>
              <a:rPr lang="en-US" sz="2400" dirty="0">
                <a:latin typeface="+mn-lt"/>
                <a:ea typeface="Georgia"/>
                <a:cs typeface="Georgia"/>
                <a:sym typeface="Georgia"/>
              </a:rPr>
              <a:t>involvement of parents and families</a:t>
            </a:r>
          </a:p>
          <a:p>
            <a:pPr marL="800100" lvl="1" indent="-342900">
              <a:spcAft>
                <a:spcPts val="600"/>
              </a:spcAft>
              <a:buSzPct val="100000"/>
              <a:buFont typeface="Arial" panose="020B0604020202020204" pitchFamily="34" charset="0"/>
              <a:buChar char="•"/>
            </a:pPr>
            <a:r>
              <a:rPr lang="en-US" sz="2400" dirty="0">
                <a:latin typeface="+mn-lt"/>
                <a:ea typeface="Georgia"/>
                <a:cs typeface="Georgia"/>
                <a:sym typeface="Georgia"/>
              </a:rPr>
              <a:t>Consultation with parent and family engagement stakeholders</a:t>
            </a:r>
          </a:p>
          <a:p>
            <a:pPr marL="800100" lvl="1" indent="-342900">
              <a:spcAft>
                <a:spcPts val="600"/>
              </a:spcAft>
              <a:buSzPct val="100000"/>
              <a:buFont typeface="Arial" panose="020B0604020202020204" pitchFamily="34" charset="0"/>
              <a:buChar char="•"/>
            </a:pPr>
            <a:r>
              <a:rPr lang="en-US" sz="2400" dirty="0">
                <a:latin typeface="+mn-lt"/>
                <a:ea typeface="Georgia"/>
                <a:cs typeface="Georgia"/>
                <a:sym typeface="Georgia"/>
              </a:rPr>
              <a:t>Coordinating and integrating services</a:t>
            </a:r>
          </a:p>
          <a:p>
            <a:pPr marL="800100" lvl="1" indent="-342900">
              <a:spcAft>
                <a:spcPts val="600"/>
              </a:spcAft>
              <a:buSzPct val="100000"/>
              <a:buFont typeface="Arial" panose="020B0604020202020204" pitchFamily="34" charset="0"/>
              <a:buChar char="•"/>
            </a:pPr>
            <a:r>
              <a:rPr lang="en-US" sz="2400" dirty="0">
                <a:latin typeface="+mn-lt"/>
                <a:ea typeface="Georgia"/>
                <a:cs typeface="Georgia"/>
                <a:sym typeface="Georgia"/>
              </a:rPr>
              <a:t>Addressing the removal of  barriers</a:t>
            </a:r>
          </a:p>
          <a:p>
            <a:pPr marL="800100" lvl="1" indent="-342900">
              <a:spcAft>
                <a:spcPts val="600"/>
              </a:spcAft>
              <a:buSzPct val="100000"/>
              <a:buFont typeface="Arial" panose="020B0604020202020204" pitchFamily="34" charset="0"/>
              <a:buChar char="•"/>
            </a:pPr>
            <a:r>
              <a:rPr lang="en-US" sz="2400" dirty="0">
                <a:latin typeface="+mn-lt"/>
                <a:ea typeface="Georgia"/>
                <a:cs typeface="Georgia"/>
                <a:sym typeface="Georgia"/>
              </a:rPr>
              <a:t>Implementing evidence-based strategies</a:t>
            </a:r>
          </a:p>
          <a:p>
            <a:pPr marL="800100" lvl="1" indent="-342900">
              <a:spcAft>
                <a:spcPts val="600"/>
              </a:spcAft>
              <a:buSzPct val="100000"/>
              <a:buFont typeface="Arial" panose="020B0604020202020204" pitchFamily="34" charset="0"/>
              <a:buChar char="•"/>
            </a:pPr>
            <a:r>
              <a:rPr lang="en-US" sz="2400" dirty="0">
                <a:latin typeface="+mn-lt"/>
                <a:ea typeface="Georgia"/>
                <a:cs typeface="Georgia"/>
                <a:sym typeface="Georgia"/>
              </a:rPr>
              <a:t>Develop a Parent Advisory Board</a:t>
            </a:r>
          </a:p>
          <a:p>
            <a:pPr>
              <a:tabLst/>
            </a:pPr>
            <a:endParaRPr lang="en-US" dirty="0"/>
          </a:p>
        </p:txBody>
      </p:sp>
    </p:spTree>
    <p:extLst>
      <p:ext uri="{BB962C8B-B14F-4D97-AF65-F5344CB8AC3E}">
        <p14:creationId xmlns:p14="http://schemas.microsoft.com/office/powerpoint/2010/main" val="24760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600" dirty="0"/>
              <a:t>District Level Policy</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15</a:t>
            </a:fld>
            <a:endParaRPr lang="en" dirty="0"/>
          </a:p>
        </p:txBody>
      </p:sp>
    </p:spTree>
    <p:extLst>
      <p:ext uri="{BB962C8B-B14F-4D97-AF65-F5344CB8AC3E}">
        <p14:creationId xmlns:p14="http://schemas.microsoft.com/office/powerpoint/2010/main" val="328734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District Level Policy</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16</a:t>
            </a:fld>
            <a:endParaRPr lang="en" dirty="0"/>
          </a:p>
        </p:txBody>
      </p:sp>
      <p:sp>
        <p:nvSpPr>
          <p:cNvPr id="7" name="Text Placeholder 6"/>
          <p:cNvSpPr>
            <a:spLocks noGrp="1"/>
          </p:cNvSpPr>
          <p:nvPr>
            <p:ph type="body" sz="quarter" idx="14"/>
          </p:nvPr>
        </p:nvSpPr>
        <p:spPr>
          <a:xfrm>
            <a:off x="415636" y="854111"/>
            <a:ext cx="8294915" cy="3738672"/>
          </a:xfrm>
        </p:spPr>
        <p:txBody>
          <a:bodyPr/>
          <a:lstStyle/>
          <a:p>
            <a:pPr marL="0" indent="0">
              <a:buNone/>
            </a:pPr>
            <a:r>
              <a:rPr lang="en-US" dirty="0"/>
              <a:t>The district policy, </a:t>
            </a:r>
            <a:r>
              <a:rPr lang="en-US" dirty="0">
                <a:ea typeface="Georgia"/>
                <a:cs typeface="Georgia"/>
                <a:sym typeface="Georgia"/>
              </a:rPr>
              <a:t>which is incorporated into the school’s plan, </a:t>
            </a:r>
            <a:r>
              <a:rPr lang="en-US" dirty="0"/>
              <a:t>will explain how the district will support schools and families.  It will outline, through consultation and input from families, the expectations, goals and objectives the district will undertake to achieve meaningful involvement and engagement.  </a:t>
            </a:r>
            <a:r>
              <a:rPr lang="en-US" sz="1800" i="1" dirty="0">
                <a:ea typeface="Georgia"/>
                <a:cs typeface="Georgia"/>
                <a:sym typeface="Georgia"/>
              </a:rPr>
              <a:t>									Section 1116 (a)(2)</a:t>
            </a:r>
            <a:r>
              <a:rPr lang="en-US" sz="1800" dirty="0">
                <a:ea typeface="Georgia"/>
                <a:cs typeface="Georgia"/>
                <a:sym typeface="Georgia"/>
              </a:rPr>
              <a:t> </a:t>
            </a:r>
          </a:p>
          <a:p>
            <a:pPr marL="0" lvl="0" indent="0">
              <a:spcAft>
                <a:spcPts val="0"/>
              </a:spcAft>
              <a:buSzPct val="25000"/>
              <a:buNone/>
            </a:pPr>
            <a:endParaRPr lang="en-US" sz="1800" dirty="0">
              <a:solidFill>
                <a:schemeClr val="bg2">
                  <a:lumMod val="50000"/>
                </a:schemeClr>
              </a:solidFill>
              <a:latin typeface="+mn-lt"/>
              <a:ea typeface="Georgia"/>
              <a:cs typeface="Georgia"/>
              <a:sym typeface="Georgia"/>
            </a:endParaRPr>
          </a:p>
          <a:p>
            <a:pPr marL="0" lvl="0" indent="0">
              <a:spcAft>
                <a:spcPts val="0"/>
              </a:spcAft>
              <a:buSzPct val="25000"/>
              <a:buNone/>
            </a:pPr>
            <a:r>
              <a:rPr lang="en-US" sz="1800" dirty="0">
                <a:solidFill>
                  <a:schemeClr val="dk2"/>
                </a:solidFill>
                <a:latin typeface="+mn-lt"/>
                <a:ea typeface="Georgia"/>
                <a:cs typeface="Georgia"/>
                <a:sym typeface="Georgia"/>
              </a:rPr>
              <a:t> </a:t>
            </a:r>
          </a:p>
          <a:p>
            <a:pPr marL="0" indent="0">
              <a:buNone/>
              <a:tabLst/>
            </a:pPr>
            <a:endParaRPr lang="en-US" dirty="0"/>
          </a:p>
        </p:txBody>
      </p:sp>
      <p:pic>
        <p:nvPicPr>
          <p:cNvPr id="3" name="Picture 2">
            <a:extLst>
              <a:ext uri="{FF2B5EF4-FFF2-40B4-BE49-F238E27FC236}">
                <a16:creationId xmlns:a16="http://schemas.microsoft.com/office/drawing/2014/main" id="{93126201-BE87-497C-B5D8-357655E1CE56}"/>
              </a:ext>
            </a:extLst>
          </p:cNvPr>
          <p:cNvPicPr>
            <a:picLocks noChangeAspect="1"/>
          </p:cNvPicPr>
          <p:nvPr/>
        </p:nvPicPr>
        <p:blipFill>
          <a:blip r:embed="rId3"/>
          <a:stretch>
            <a:fillRect/>
          </a:stretch>
        </p:blipFill>
        <p:spPr>
          <a:xfrm>
            <a:off x="3394363" y="3405888"/>
            <a:ext cx="1625823" cy="1062204"/>
          </a:xfrm>
          <a:prstGeom prst="ellipse">
            <a:avLst/>
          </a:prstGeom>
          <a:ln>
            <a:noFill/>
          </a:ln>
          <a:effectLst>
            <a:softEdge rad="112500"/>
          </a:effectLst>
        </p:spPr>
      </p:pic>
    </p:spTree>
    <p:extLst>
      <p:ext uri="{BB962C8B-B14F-4D97-AF65-F5344CB8AC3E}">
        <p14:creationId xmlns:p14="http://schemas.microsoft.com/office/powerpoint/2010/main" val="3481723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District Level PFE Policy</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17</a:t>
            </a:fld>
            <a:endParaRPr lang="en" dirty="0"/>
          </a:p>
        </p:txBody>
      </p:sp>
      <p:sp>
        <p:nvSpPr>
          <p:cNvPr id="7" name="Text Placeholder 6"/>
          <p:cNvSpPr>
            <a:spLocks noGrp="1"/>
          </p:cNvSpPr>
          <p:nvPr>
            <p:ph type="body" sz="quarter" idx="14"/>
          </p:nvPr>
        </p:nvSpPr>
        <p:spPr>
          <a:xfrm>
            <a:off x="424542" y="852459"/>
            <a:ext cx="8294915" cy="3761105"/>
          </a:xfrm>
        </p:spPr>
        <p:txBody>
          <a:bodyPr/>
          <a:lstStyle/>
          <a:p>
            <a:pPr marL="0" indent="0">
              <a:buNone/>
            </a:pPr>
            <a:r>
              <a:rPr lang="en-US" dirty="0"/>
              <a:t>Each Title I served district must:</a:t>
            </a:r>
          </a:p>
          <a:p>
            <a:pPr>
              <a:spcAft>
                <a:spcPts val="1200"/>
              </a:spcAft>
            </a:pPr>
            <a:r>
              <a:rPr lang="en-US" dirty="0"/>
              <a:t>Reach out to </a:t>
            </a:r>
            <a:r>
              <a:rPr lang="en-US" b="1" dirty="0"/>
              <a:t>ALL</a:t>
            </a:r>
            <a:r>
              <a:rPr lang="en-US" dirty="0"/>
              <a:t> parents and family members and implement programs, activities, and procedures to involve all parents and family members of participating children.                                                       </a:t>
            </a:r>
            <a:r>
              <a:rPr lang="en-US" sz="1800" dirty="0"/>
              <a:t>Section 1116(a)(1)</a:t>
            </a:r>
          </a:p>
          <a:p>
            <a:pPr>
              <a:spcAft>
                <a:spcPts val="1200"/>
              </a:spcAft>
            </a:pPr>
            <a:r>
              <a:rPr lang="en-US" dirty="0"/>
              <a:t>Establish the district expectation for parent and family engagement.                                                </a:t>
            </a:r>
            <a:r>
              <a:rPr lang="en-US" sz="1800" dirty="0"/>
              <a:t>Section 1116(a)(2)</a:t>
            </a:r>
          </a:p>
          <a:p>
            <a:pPr marL="0" indent="0">
              <a:buNone/>
            </a:pPr>
            <a:endParaRPr lang="en-US" dirty="0"/>
          </a:p>
          <a:p>
            <a:endParaRPr lang="en-US" dirty="0"/>
          </a:p>
          <a:p>
            <a:pPr>
              <a:tabLst/>
            </a:pPr>
            <a:endParaRPr lang="en-US" dirty="0"/>
          </a:p>
        </p:txBody>
      </p:sp>
      <p:pic>
        <p:nvPicPr>
          <p:cNvPr id="3" name="Picture 2">
            <a:extLst>
              <a:ext uri="{FF2B5EF4-FFF2-40B4-BE49-F238E27FC236}">
                <a16:creationId xmlns:a16="http://schemas.microsoft.com/office/drawing/2014/main" id="{57AFC77B-0403-4C11-8D3E-79D32B66F4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10145" y="1021335"/>
            <a:ext cx="756805" cy="707963"/>
          </a:xfrm>
          <a:prstGeom prst="rect">
            <a:avLst/>
          </a:prstGeom>
        </p:spPr>
      </p:pic>
    </p:spTree>
    <p:extLst>
      <p:ext uri="{BB962C8B-B14F-4D97-AF65-F5344CB8AC3E}">
        <p14:creationId xmlns:p14="http://schemas.microsoft.com/office/powerpoint/2010/main" val="76441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District Level PFE Policy</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18</a:t>
            </a:fld>
            <a:endParaRPr lang="en" dirty="0"/>
          </a:p>
        </p:txBody>
      </p:sp>
      <p:sp>
        <p:nvSpPr>
          <p:cNvPr id="7" name="Text Placeholder 6"/>
          <p:cNvSpPr>
            <a:spLocks noGrp="1"/>
          </p:cNvSpPr>
          <p:nvPr>
            <p:ph type="body" sz="quarter" idx="14"/>
          </p:nvPr>
        </p:nvSpPr>
        <p:spPr>
          <a:xfrm>
            <a:off x="424542" y="962818"/>
            <a:ext cx="8294915" cy="3217863"/>
          </a:xfrm>
        </p:spPr>
        <p:txBody>
          <a:bodyPr/>
          <a:lstStyle/>
          <a:p>
            <a:pPr marL="0" indent="0">
              <a:buNone/>
            </a:pPr>
            <a:r>
              <a:rPr lang="en-US" dirty="0"/>
              <a:t>Each Title I served district must:</a:t>
            </a:r>
          </a:p>
          <a:p>
            <a:pPr>
              <a:spcAft>
                <a:spcPts val="1200"/>
              </a:spcAft>
            </a:pPr>
            <a:r>
              <a:rPr lang="en-US" dirty="0"/>
              <a:t>Involve parents and families in:</a:t>
            </a:r>
          </a:p>
          <a:p>
            <a:pPr marL="741363" lvl="2" indent="-392113">
              <a:spcAft>
                <a:spcPts val="1200"/>
              </a:spcAft>
              <a:buFont typeface="Arial" panose="020B0604020202020204" pitchFamily="34" charset="0"/>
              <a:buChar char="-"/>
            </a:pPr>
            <a:r>
              <a:rPr lang="en-US" sz="2400" dirty="0"/>
              <a:t>The joint development of the district’s Title I, Part A plan and</a:t>
            </a:r>
          </a:p>
          <a:p>
            <a:pPr marL="741363" lvl="2" indent="-392113">
              <a:spcAft>
                <a:spcPts val="1200"/>
              </a:spcAft>
              <a:buFont typeface="Arial" panose="020B0604020202020204" pitchFamily="34" charset="0"/>
              <a:buChar char="-"/>
            </a:pPr>
            <a:r>
              <a:rPr lang="en-US" sz="2400" dirty="0"/>
              <a:t>The development of supports and improvement plans.</a:t>
            </a:r>
          </a:p>
          <a:p>
            <a:pPr marL="349250" lvl="2" algn="r">
              <a:spcAft>
                <a:spcPts val="0"/>
              </a:spcAft>
              <a:buClr>
                <a:srgbClr val="797979"/>
              </a:buClr>
            </a:pPr>
            <a:r>
              <a:rPr lang="en-US" sz="1800" dirty="0">
                <a:solidFill>
                  <a:srgbClr val="78909C">
                    <a:lumMod val="50000"/>
                  </a:srgbClr>
                </a:solidFill>
              </a:rPr>
              <a:t>Section 1116(a)(2)(A)</a:t>
            </a:r>
            <a:endParaRPr lang="en-US" sz="2000" dirty="0"/>
          </a:p>
          <a:p>
            <a:pPr marL="0" indent="0">
              <a:buNone/>
            </a:pPr>
            <a:endParaRPr lang="en-US" dirty="0"/>
          </a:p>
          <a:p>
            <a:endParaRPr lang="en-US" dirty="0"/>
          </a:p>
          <a:p>
            <a:pPr>
              <a:tabLst/>
            </a:pPr>
            <a:endParaRPr lang="en-US" dirty="0"/>
          </a:p>
        </p:txBody>
      </p:sp>
      <p:pic>
        <p:nvPicPr>
          <p:cNvPr id="5" name="Picture 4">
            <a:extLst>
              <a:ext uri="{FF2B5EF4-FFF2-40B4-BE49-F238E27FC236}">
                <a16:creationId xmlns:a16="http://schemas.microsoft.com/office/drawing/2014/main" id="{F87F2045-32B0-4723-AA6A-D5E14BB7EE2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10145" y="1021335"/>
            <a:ext cx="756805" cy="707963"/>
          </a:xfrm>
          <a:prstGeom prst="rect">
            <a:avLst/>
          </a:prstGeom>
        </p:spPr>
      </p:pic>
    </p:spTree>
    <p:extLst>
      <p:ext uri="{BB962C8B-B14F-4D97-AF65-F5344CB8AC3E}">
        <p14:creationId xmlns:p14="http://schemas.microsoft.com/office/powerpoint/2010/main" val="3360664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District Level PFE Policy</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19</a:t>
            </a:fld>
            <a:endParaRPr lang="en" dirty="0"/>
          </a:p>
        </p:txBody>
      </p:sp>
      <p:sp>
        <p:nvSpPr>
          <p:cNvPr id="7" name="Text Placeholder 6"/>
          <p:cNvSpPr>
            <a:spLocks noGrp="1"/>
          </p:cNvSpPr>
          <p:nvPr>
            <p:ph type="body" sz="quarter" idx="14"/>
          </p:nvPr>
        </p:nvSpPr>
        <p:spPr>
          <a:xfrm>
            <a:off x="424542" y="962818"/>
            <a:ext cx="8294915" cy="3636891"/>
          </a:xfrm>
        </p:spPr>
        <p:txBody>
          <a:bodyPr/>
          <a:lstStyle/>
          <a:p>
            <a:pPr marL="0" indent="0">
              <a:buNone/>
            </a:pPr>
            <a:r>
              <a:rPr lang="en-US" dirty="0"/>
              <a:t>Each Title I served district must:</a:t>
            </a:r>
          </a:p>
          <a:p>
            <a:r>
              <a:rPr lang="en-US" dirty="0"/>
              <a:t>Provide the </a:t>
            </a:r>
            <a:r>
              <a:rPr lang="en-US" b="1" dirty="0"/>
              <a:t>coordination, technical assistance, and other support </a:t>
            </a:r>
            <a:r>
              <a:rPr lang="en-US" dirty="0"/>
              <a:t>necessary to assist participating schools in the planning and implementation of effective family engagement activities to improve student academic achievement and school performance.</a:t>
            </a:r>
          </a:p>
          <a:p>
            <a:pPr marL="349250" lvl="2" algn="r">
              <a:spcAft>
                <a:spcPts val="0"/>
              </a:spcAft>
              <a:buClr>
                <a:srgbClr val="797979"/>
              </a:buClr>
            </a:pPr>
            <a:r>
              <a:rPr lang="en-US" sz="1800" dirty="0">
                <a:solidFill>
                  <a:srgbClr val="78909C">
                    <a:lumMod val="50000"/>
                  </a:srgbClr>
                </a:solidFill>
              </a:rPr>
              <a:t>Section 1116(a)(2)(B)</a:t>
            </a:r>
            <a:endParaRPr lang="en-US" sz="2400" dirty="0">
              <a:solidFill>
                <a:srgbClr val="78909C">
                  <a:lumMod val="50000"/>
                </a:srgbClr>
              </a:solidFill>
            </a:endParaRPr>
          </a:p>
          <a:p>
            <a:pPr marL="0" indent="0" algn="r">
              <a:buNone/>
            </a:pPr>
            <a:endParaRPr lang="en-US" sz="2400" dirty="0"/>
          </a:p>
          <a:p>
            <a:pPr marL="0" indent="0">
              <a:buNone/>
            </a:pPr>
            <a:endParaRPr lang="en-US" dirty="0"/>
          </a:p>
          <a:p>
            <a:endParaRPr lang="en-US" dirty="0"/>
          </a:p>
          <a:p>
            <a:pPr>
              <a:tabLst/>
            </a:pPr>
            <a:endParaRPr lang="en-US" dirty="0"/>
          </a:p>
        </p:txBody>
      </p:sp>
      <p:pic>
        <p:nvPicPr>
          <p:cNvPr id="5" name="Picture 4">
            <a:extLst>
              <a:ext uri="{FF2B5EF4-FFF2-40B4-BE49-F238E27FC236}">
                <a16:creationId xmlns:a16="http://schemas.microsoft.com/office/drawing/2014/main" id="{151EEFF3-E766-479D-B15E-ECC20F945CA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10145" y="1021335"/>
            <a:ext cx="756805" cy="707963"/>
          </a:xfrm>
          <a:prstGeom prst="rect">
            <a:avLst/>
          </a:prstGeom>
        </p:spPr>
      </p:pic>
    </p:spTree>
    <p:extLst>
      <p:ext uri="{BB962C8B-B14F-4D97-AF65-F5344CB8AC3E}">
        <p14:creationId xmlns:p14="http://schemas.microsoft.com/office/powerpoint/2010/main" val="315751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481083" y="4887306"/>
            <a:ext cx="548700" cy="233671"/>
          </a:xfrm>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62232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District Level PFE Policy</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20</a:t>
            </a:fld>
            <a:endParaRPr lang="en" dirty="0"/>
          </a:p>
        </p:txBody>
      </p:sp>
      <p:sp>
        <p:nvSpPr>
          <p:cNvPr id="7" name="Text Placeholder 6"/>
          <p:cNvSpPr>
            <a:spLocks noGrp="1"/>
          </p:cNvSpPr>
          <p:nvPr>
            <p:ph type="body" sz="quarter" idx="14"/>
          </p:nvPr>
        </p:nvSpPr>
        <p:spPr>
          <a:xfrm>
            <a:off x="424542" y="962818"/>
            <a:ext cx="8294915" cy="3217863"/>
          </a:xfrm>
        </p:spPr>
        <p:txBody>
          <a:bodyPr/>
          <a:lstStyle/>
          <a:p>
            <a:pPr marL="0" indent="0">
              <a:buNone/>
            </a:pPr>
            <a:r>
              <a:rPr lang="en-US" dirty="0"/>
              <a:t>Each Title I served district must:</a:t>
            </a:r>
          </a:p>
          <a:p>
            <a:r>
              <a:rPr lang="en-US" dirty="0"/>
              <a:t>Coordinate and integrate parent and family engagement strategies, to the extent feasible, across other relevant Federal, State, and local laws and programs.</a:t>
            </a:r>
          </a:p>
          <a:p>
            <a:pPr marL="349250" lvl="2" algn="r">
              <a:spcAft>
                <a:spcPts val="0"/>
              </a:spcAft>
              <a:buClr>
                <a:srgbClr val="797979"/>
              </a:buClr>
            </a:pPr>
            <a:r>
              <a:rPr lang="en-US" sz="1800" dirty="0">
                <a:solidFill>
                  <a:srgbClr val="78909C">
                    <a:lumMod val="50000"/>
                  </a:srgbClr>
                </a:solidFill>
              </a:rPr>
              <a:t>Section 1116(a)(2)(C)</a:t>
            </a:r>
            <a:endParaRPr lang="en-US" sz="2400" dirty="0">
              <a:solidFill>
                <a:srgbClr val="78909C">
                  <a:lumMod val="50000"/>
                </a:srgbClr>
              </a:solidFill>
            </a:endParaRPr>
          </a:p>
          <a:p>
            <a:pPr marL="0" indent="0" algn="r">
              <a:buNone/>
            </a:pPr>
            <a:endParaRPr lang="en-US" sz="2400" dirty="0"/>
          </a:p>
          <a:p>
            <a:pPr marL="0" indent="0">
              <a:buNone/>
            </a:pPr>
            <a:endParaRPr lang="en-US" dirty="0"/>
          </a:p>
          <a:p>
            <a:endParaRPr lang="en-US" dirty="0"/>
          </a:p>
          <a:p>
            <a:pPr>
              <a:tabLst/>
            </a:pPr>
            <a:endParaRPr lang="en-US" dirty="0"/>
          </a:p>
        </p:txBody>
      </p:sp>
      <p:pic>
        <p:nvPicPr>
          <p:cNvPr id="15" name="Picture 14">
            <a:extLst>
              <a:ext uri="{FF2B5EF4-FFF2-40B4-BE49-F238E27FC236}">
                <a16:creationId xmlns:a16="http://schemas.microsoft.com/office/drawing/2014/main" id="{F88712B9-0169-4164-944A-FEF5560FD48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87140" y="962818"/>
            <a:ext cx="701176" cy="701176"/>
          </a:xfrm>
          <a:prstGeom prst="rect">
            <a:avLst/>
          </a:prstGeom>
        </p:spPr>
      </p:pic>
    </p:spTree>
    <p:extLst>
      <p:ext uri="{BB962C8B-B14F-4D97-AF65-F5344CB8AC3E}">
        <p14:creationId xmlns:p14="http://schemas.microsoft.com/office/powerpoint/2010/main" val="2469755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District Level PFE Policy</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21</a:t>
            </a:fld>
            <a:endParaRPr lang="en" dirty="0"/>
          </a:p>
        </p:txBody>
      </p:sp>
      <p:sp>
        <p:nvSpPr>
          <p:cNvPr id="7" name="Text Placeholder 6"/>
          <p:cNvSpPr>
            <a:spLocks noGrp="1"/>
          </p:cNvSpPr>
          <p:nvPr>
            <p:ph type="body" sz="quarter" idx="14"/>
          </p:nvPr>
        </p:nvSpPr>
        <p:spPr>
          <a:xfrm>
            <a:off x="424542" y="718453"/>
            <a:ext cx="8294915" cy="4180965"/>
          </a:xfrm>
        </p:spPr>
        <p:txBody>
          <a:bodyPr/>
          <a:lstStyle/>
          <a:p>
            <a:pPr marL="0" indent="0">
              <a:buNone/>
            </a:pPr>
            <a:r>
              <a:rPr lang="en-US" dirty="0"/>
              <a:t>Each Title I served district must:</a:t>
            </a:r>
          </a:p>
          <a:p>
            <a:pPr>
              <a:lnSpc>
                <a:spcPct val="100000"/>
              </a:lnSpc>
              <a:spcAft>
                <a:spcPts val="0"/>
              </a:spcAft>
            </a:pPr>
            <a:r>
              <a:rPr lang="en-US" sz="2000" dirty="0"/>
              <a:t>Conduct, with the involvement of families, an annual evaluation of the content and effectiveness of the parent and family engagement policy in improving the academic quality of the school served, including:</a:t>
            </a:r>
          </a:p>
          <a:p>
            <a:pPr marL="0" indent="0">
              <a:lnSpc>
                <a:spcPct val="100000"/>
              </a:lnSpc>
              <a:spcAft>
                <a:spcPts val="0"/>
              </a:spcAft>
              <a:buNone/>
            </a:pPr>
            <a:endParaRPr lang="en-US" sz="1400" dirty="0"/>
          </a:p>
          <a:p>
            <a:pPr marL="630238" indent="-284163">
              <a:lnSpc>
                <a:spcPct val="100000"/>
              </a:lnSpc>
              <a:spcAft>
                <a:spcPts val="0"/>
              </a:spcAft>
              <a:buFont typeface="Arial" panose="020B0604020202020204" pitchFamily="34" charset="0"/>
              <a:buChar char="-"/>
            </a:pPr>
            <a:r>
              <a:rPr lang="en-US" sz="2000" dirty="0"/>
              <a:t>Identifying barriers to greater participation of families in Title I related activities, with particular attention to families who are economically disadvantaged or disabled, and families who have limited English proficiency, limited literacy, or any racial or ethnic minority background;</a:t>
            </a:r>
          </a:p>
          <a:p>
            <a:pPr marL="349250" lvl="2" algn="r">
              <a:spcAft>
                <a:spcPts val="0"/>
              </a:spcAft>
              <a:buClr>
                <a:srgbClr val="797979"/>
              </a:buClr>
            </a:pPr>
            <a:r>
              <a:rPr lang="en-US" sz="1800" dirty="0">
                <a:solidFill>
                  <a:srgbClr val="78909C">
                    <a:lumMod val="50000"/>
                  </a:srgbClr>
                </a:solidFill>
              </a:rPr>
              <a:t>Section 1116(a)(2)(D)(i)</a:t>
            </a:r>
          </a:p>
          <a:p>
            <a:pPr marL="346075" indent="0" algn="r">
              <a:lnSpc>
                <a:spcPct val="100000"/>
              </a:lnSpc>
              <a:spcAft>
                <a:spcPts val="0"/>
              </a:spcAft>
              <a:buNone/>
            </a:pPr>
            <a:endParaRPr lang="en-US" sz="2200" dirty="0"/>
          </a:p>
          <a:p>
            <a:pPr marL="346075" indent="0">
              <a:buNone/>
            </a:pPr>
            <a:endParaRPr lang="en-US" sz="2400" dirty="0"/>
          </a:p>
          <a:p>
            <a:pPr marL="0" indent="0">
              <a:buNone/>
            </a:pPr>
            <a:endParaRPr lang="en-US" dirty="0"/>
          </a:p>
          <a:p>
            <a:endParaRPr lang="en-US" dirty="0"/>
          </a:p>
          <a:p>
            <a:pPr>
              <a:tabLst/>
            </a:pPr>
            <a:endParaRPr lang="en-US" dirty="0"/>
          </a:p>
        </p:txBody>
      </p:sp>
      <p:pic>
        <p:nvPicPr>
          <p:cNvPr id="10" name="Picture 9">
            <a:extLst>
              <a:ext uri="{FF2B5EF4-FFF2-40B4-BE49-F238E27FC236}">
                <a16:creationId xmlns:a16="http://schemas.microsoft.com/office/drawing/2014/main" id="{413BB6E9-4360-49C5-B5CA-30B6DFAE5A7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31938" y="762294"/>
            <a:ext cx="756805" cy="707963"/>
          </a:xfrm>
          <a:prstGeom prst="rect">
            <a:avLst/>
          </a:prstGeom>
        </p:spPr>
      </p:pic>
    </p:spTree>
    <p:extLst>
      <p:ext uri="{BB962C8B-B14F-4D97-AF65-F5344CB8AC3E}">
        <p14:creationId xmlns:p14="http://schemas.microsoft.com/office/powerpoint/2010/main" val="3345983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District Level PFE Policy</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22</a:t>
            </a:fld>
            <a:endParaRPr lang="en" dirty="0"/>
          </a:p>
        </p:txBody>
      </p:sp>
      <p:sp>
        <p:nvSpPr>
          <p:cNvPr id="7" name="Text Placeholder 6"/>
          <p:cNvSpPr>
            <a:spLocks noGrp="1"/>
          </p:cNvSpPr>
          <p:nvPr>
            <p:ph type="body" sz="quarter" idx="14"/>
          </p:nvPr>
        </p:nvSpPr>
        <p:spPr>
          <a:xfrm>
            <a:off x="424542" y="718453"/>
            <a:ext cx="8294915" cy="3997596"/>
          </a:xfrm>
        </p:spPr>
        <p:txBody>
          <a:bodyPr/>
          <a:lstStyle/>
          <a:p>
            <a:pPr marL="0" indent="0">
              <a:buNone/>
            </a:pPr>
            <a:r>
              <a:rPr lang="en-US" dirty="0"/>
              <a:t>Each Title I served district must:</a:t>
            </a:r>
          </a:p>
          <a:p>
            <a:pPr marL="630238" indent="-284163">
              <a:lnSpc>
                <a:spcPct val="100000"/>
              </a:lnSpc>
              <a:spcAft>
                <a:spcPts val="0"/>
              </a:spcAft>
              <a:buFont typeface="Arial" panose="020B0604020202020204" pitchFamily="34" charset="0"/>
              <a:buChar char="-"/>
            </a:pPr>
            <a:r>
              <a:rPr lang="en-US" dirty="0"/>
              <a:t>Identifying needs of parents and families to assist their children ability to learn, including engaging with school personnel and teachers; and</a:t>
            </a:r>
          </a:p>
          <a:p>
            <a:pPr marL="346075" indent="0" algn="r">
              <a:lnSpc>
                <a:spcPct val="100000"/>
              </a:lnSpc>
              <a:spcAft>
                <a:spcPts val="0"/>
              </a:spcAft>
              <a:buNone/>
            </a:pPr>
            <a:r>
              <a:rPr lang="en-US" sz="1800" dirty="0">
                <a:solidFill>
                  <a:srgbClr val="78909C">
                    <a:lumMod val="50000"/>
                  </a:srgbClr>
                </a:solidFill>
              </a:rPr>
              <a:t>Section 1116(a)(2)(D)(ii)</a:t>
            </a:r>
          </a:p>
          <a:p>
            <a:pPr marL="346075" indent="0" algn="r">
              <a:lnSpc>
                <a:spcPct val="100000"/>
              </a:lnSpc>
              <a:spcAft>
                <a:spcPts val="0"/>
              </a:spcAft>
              <a:buNone/>
            </a:pPr>
            <a:endParaRPr lang="en-US" dirty="0"/>
          </a:p>
          <a:p>
            <a:pPr marL="630238" indent="-284163">
              <a:lnSpc>
                <a:spcPct val="100000"/>
              </a:lnSpc>
              <a:spcAft>
                <a:spcPts val="0"/>
              </a:spcAft>
              <a:buFont typeface="Arial" panose="020B0604020202020204" pitchFamily="34" charset="0"/>
              <a:buChar char="-"/>
            </a:pPr>
            <a:r>
              <a:rPr lang="en-US" dirty="0"/>
              <a:t>Identifying strategies to support successful school and family interaction.</a:t>
            </a:r>
          </a:p>
          <a:p>
            <a:pPr marL="346075" lvl="0" indent="0" algn="r">
              <a:lnSpc>
                <a:spcPct val="100000"/>
              </a:lnSpc>
              <a:spcAft>
                <a:spcPts val="0"/>
              </a:spcAft>
              <a:buClr>
                <a:srgbClr val="797979"/>
              </a:buClr>
              <a:buNone/>
            </a:pPr>
            <a:r>
              <a:rPr lang="en-US" sz="1800" dirty="0">
                <a:solidFill>
                  <a:srgbClr val="78909C">
                    <a:lumMod val="50000"/>
                  </a:srgbClr>
                </a:solidFill>
              </a:rPr>
              <a:t>Section 1116(a)(2)(D)(iii)</a:t>
            </a:r>
          </a:p>
          <a:p>
            <a:pPr marL="346075" indent="0" algn="r">
              <a:lnSpc>
                <a:spcPct val="100000"/>
              </a:lnSpc>
              <a:spcAft>
                <a:spcPts val="0"/>
              </a:spcAft>
              <a:buNone/>
            </a:pPr>
            <a:endParaRPr lang="en-US" dirty="0"/>
          </a:p>
          <a:p>
            <a:pPr marL="0" indent="0">
              <a:buNone/>
            </a:pPr>
            <a:endParaRPr lang="en-US" dirty="0"/>
          </a:p>
          <a:p>
            <a:endParaRPr lang="en-US" dirty="0"/>
          </a:p>
          <a:p>
            <a:pPr>
              <a:tabLst/>
            </a:pPr>
            <a:endParaRPr lang="en-US" dirty="0"/>
          </a:p>
        </p:txBody>
      </p:sp>
      <p:pic>
        <p:nvPicPr>
          <p:cNvPr id="8" name="Picture 7">
            <a:extLst>
              <a:ext uri="{FF2B5EF4-FFF2-40B4-BE49-F238E27FC236}">
                <a16:creationId xmlns:a16="http://schemas.microsoft.com/office/drawing/2014/main" id="{67C07C3C-0895-4F32-A1D9-B1552E55A29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82386" y="718453"/>
            <a:ext cx="756805" cy="707963"/>
          </a:xfrm>
          <a:prstGeom prst="rect">
            <a:avLst/>
          </a:prstGeom>
        </p:spPr>
      </p:pic>
    </p:spTree>
    <p:extLst>
      <p:ext uri="{BB962C8B-B14F-4D97-AF65-F5344CB8AC3E}">
        <p14:creationId xmlns:p14="http://schemas.microsoft.com/office/powerpoint/2010/main" val="58190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District Level PFE Policy</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23</a:t>
            </a:fld>
            <a:endParaRPr lang="en" dirty="0"/>
          </a:p>
        </p:txBody>
      </p:sp>
      <p:sp>
        <p:nvSpPr>
          <p:cNvPr id="7" name="Text Placeholder 6"/>
          <p:cNvSpPr>
            <a:spLocks noGrp="1"/>
          </p:cNvSpPr>
          <p:nvPr>
            <p:ph type="body" sz="quarter" idx="14"/>
          </p:nvPr>
        </p:nvSpPr>
        <p:spPr>
          <a:xfrm>
            <a:off x="184189" y="872763"/>
            <a:ext cx="8294915" cy="3217863"/>
          </a:xfrm>
        </p:spPr>
        <p:txBody>
          <a:bodyPr/>
          <a:lstStyle/>
          <a:p>
            <a:pPr marL="0" indent="0">
              <a:buNone/>
            </a:pPr>
            <a:r>
              <a:rPr lang="en-US" dirty="0"/>
              <a:t>Each Title I served district must:</a:t>
            </a:r>
          </a:p>
          <a:p>
            <a:pPr marL="631825" indent="-293688">
              <a:buNone/>
            </a:pPr>
            <a:r>
              <a:rPr lang="en-US" dirty="0"/>
              <a:t>-  Use the findings of the evaluation to design evidence based strategies for more effective family engagement; 								and </a:t>
            </a:r>
          </a:p>
          <a:p>
            <a:pPr marL="630238" indent="-284163">
              <a:lnSpc>
                <a:spcPct val="100000"/>
              </a:lnSpc>
              <a:spcAft>
                <a:spcPts val="0"/>
              </a:spcAft>
              <a:buFont typeface="Arial" panose="020B0604020202020204" pitchFamily="34" charset="0"/>
              <a:buChar char="-"/>
            </a:pPr>
            <a:r>
              <a:rPr lang="en-US" dirty="0"/>
              <a:t>Revise the policy, where necessary, to address ways to overcome identified barriers.</a:t>
            </a:r>
          </a:p>
          <a:p>
            <a:pPr marL="346075" indent="0" algn="r">
              <a:lnSpc>
                <a:spcPct val="100000"/>
              </a:lnSpc>
              <a:spcAft>
                <a:spcPts val="0"/>
              </a:spcAft>
              <a:buNone/>
            </a:pPr>
            <a:r>
              <a:rPr lang="en-US" dirty="0"/>
              <a:t>Section 1116(a)(2)(E)</a:t>
            </a:r>
          </a:p>
          <a:p>
            <a:pPr marL="0" indent="0" algn="r">
              <a:buNone/>
            </a:pPr>
            <a:endParaRPr lang="en-US" sz="2400" dirty="0"/>
          </a:p>
          <a:p>
            <a:pPr marL="0" indent="0">
              <a:buNone/>
            </a:pPr>
            <a:endParaRPr lang="en-US" dirty="0"/>
          </a:p>
          <a:p>
            <a:endParaRPr lang="en-US" dirty="0"/>
          </a:p>
          <a:p>
            <a:pPr>
              <a:tabLst/>
            </a:pPr>
            <a:endParaRPr lang="en-US" dirty="0"/>
          </a:p>
        </p:txBody>
      </p:sp>
      <p:pic>
        <p:nvPicPr>
          <p:cNvPr id="15" name="Picture 14">
            <a:extLst>
              <a:ext uri="{FF2B5EF4-FFF2-40B4-BE49-F238E27FC236}">
                <a16:creationId xmlns:a16="http://schemas.microsoft.com/office/drawing/2014/main" id="{F88712B9-0169-4164-944A-FEF5560FD48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87140" y="962818"/>
            <a:ext cx="701176" cy="701176"/>
          </a:xfrm>
          <a:prstGeom prst="rect">
            <a:avLst/>
          </a:prstGeom>
        </p:spPr>
      </p:pic>
    </p:spTree>
    <p:extLst>
      <p:ext uri="{BB962C8B-B14F-4D97-AF65-F5344CB8AC3E}">
        <p14:creationId xmlns:p14="http://schemas.microsoft.com/office/powerpoint/2010/main" val="1427998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District Level PFE Policy</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24</a:t>
            </a:fld>
            <a:endParaRPr lang="en" dirty="0"/>
          </a:p>
        </p:txBody>
      </p:sp>
      <p:sp>
        <p:nvSpPr>
          <p:cNvPr id="7" name="Text Placeholder 6"/>
          <p:cNvSpPr>
            <a:spLocks noGrp="1"/>
          </p:cNvSpPr>
          <p:nvPr>
            <p:ph type="body" sz="quarter" idx="14"/>
          </p:nvPr>
        </p:nvSpPr>
        <p:spPr>
          <a:xfrm>
            <a:off x="424542" y="718453"/>
            <a:ext cx="8294915" cy="4019802"/>
          </a:xfrm>
        </p:spPr>
        <p:txBody>
          <a:bodyPr/>
          <a:lstStyle/>
          <a:p>
            <a:pPr marL="0" indent="0">
              <a:buNone/>
            </a:pPr>
            <a:r>
              <a:rPr lang="en-US" dirty="0"/>
              <a:t>Each Title I served district must:</a:t>
            </a:r>
          </a:p>
          <a:p>
            <a:pPr>
              <a:lnSpc>
                <a:spcPct val="100000"/>
              </a:lnSpc>
              <a:spcAft>
                <a:spcPts val="0"/>
              </a:spcAft>
              <a:buFont typeface="Arial" panose="020B0604020202020204" pitchFamily="34" charset="0"/>
              <a:buChar char="•"/>
            </a:pPr>
            <a:r>
              <a:rPr lang="en-US" sz="2400" dirty="0"/>
              <a:t>Involve families in the activities of the schools, which may include establishing Parent Advisory Boards representative of the parents in the district.</a:t>
            </a:r>
          </a:p>
          <a:p>
            <a:pPr marL="346075" lvl="0" indent="0" algn="r">
              <a:lnSpc>
                <a:spcPct val="100000"/>
              </a:lnSpc>
              <a:spcAft>
                <a:spcPts val="0"/>
              </a:spcAft>
              <a:buClr>
                <a:srgbClr val="797979"/>
              </a:buClr>
              <a:buNone/>
            </a:pPr>
            <a:r>
              <a:rPr lang="en-US" sz="1800" dirty="0">
                <a:solidFill>
                  <a:srgbClr val="78909C">
                    <a:lumMod val="50000"/>
                  </a:srgbClr>
                </a:solidFill>
              </a:rPr>
              <a:t>Section 1116(a)(2)(F)</a:t>
            </a:r>
          </a:p>
          <a:p>
            <a:pPr marL="0" indent="0" algn="r">
              <a:lnSpc>
                <a:spcPct val="100000"/>
              </a:lnSpc>
              <a:spcAft>
                <a:spcPts val="0"/>
              </a:spcAft>
              <a:buNone/>
            </a:pPr>
            <a:endParaRPr lang="en-US" sz="2400" dirty="0"/>
          </a:p>
          <a:p>
            <a:pPr marL="0" indent="0">
              <a:buNone/>
            </a:pPr>
            <a:endParaRPr lang="en-US" dirty="0"/>
          </a:p>
          <a:p>
            <a:endParaRPr lang="en-US" dirty="0"/>
          </a:p>
          <a:p>
            <a:pPr>
              <a:tabLst/>
            </a:pPr>
            <a:endParaRPr lang="en-US" dirty="0"/>
          </a:p>
        </p:txBody>
      </p:sp>
      <p:pic>
        <p:nvPicPr>
          <p:cNvPr id="3" name="Picture 2">
            <a:extLst>
              <a:ext uri="{FF2B5EF4-FFF2-40B4-BE49-F238E27FC236}">
                <a16:creationId xmlns:a16="http://schemas.microsoft.com/office/drawing/2014/main" id="{8B3AB1A6-E9A2-40EB-AC15-B1B8FA425D5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02056" y="2976743"/>
            <a:ext cx="3939762" cy="1473876"/>
          </a:xfrm>
          <a:prstGeom prst="rect">
            <a:avLst/>
          </a:prstGeom>
        </p:spPr>
      </p:pic>
    </p:spTree>
    <p:extLst>
      <p:ext uri="{BB962C8B-B14F-4D97-AF65-F5344CB8AC3E}">
        <p14:creationId xmlns:p14="http://schemas.microsoft.com/office/powerpoint/2010/main" val="414304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Progress Check</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25</a:t>
            </a:fld>
            <a:endParaRPr lang="en" dirty="0"/>
          </a:p>
        </p:txBody>
      </p:sp>
      <p:sp>
        <p:nvSpPr>
          <p:cNvPr id="7" name="Text Placeholder 6"/>
          <p:cNvSpPr>
            <a:spLocks noGrp="1"/>
          </p:cNvSpPr>
          <p:nvPr>
            <p:ph type="body" sz="quarter" idx="14"/>
          </p:nvPr>
        </p:nvSpPr>
        <p:spPr>
          <a:xfrm>
            <a:off x="415636" y="774236"/>
            <a:ext cx="8294915" cy="3791089"/>
          </a:xfrm>
        </p:spPr>
        <p:txBody>
          <a:bodyPr/>
          <a:lstStyle/>
          <a:p>
            <a:pPr lvl="3">
              <a:spcAft>
                <a:spcPts val="1000"/>
              </a:spcAft>
            </a:pPr>
            <a:endParaRPr lang="en-US" dirty="0"/>
          </a:p>
          <a:p>
            <a:pPr lvl="1">
              <a:spcAft>
                <a:spcPts val="1000"/>
              </a:spcAft>
            </a:pPr>
            <a:r>
              <a:rPr lang="en-US" dirty="0"/>
              <a:t>	</a:t>
            </a:r>
          </a:p>
          <a:p>
            <a:pPr marL="0" indent="0">
              <a:buNone/>
            </a:pPr>
            <a:endParaRPr lang="en-US" dirty="0"/>
          </a:p>
          <a:p>
            <a:pPr>
              <a:tabLst/>
            </a:pPr>
            <a:endParaRPr lang="en-US" dirty="0"/>
          </a:p>
        </p:txBody>
      </p:sp>
      <p:pic>
        <p:nvPicPr>
          <p:cNvPr id="1026" name="Picture 2" descr="Image result for pictures of communicating">
            <a:hlinkClick r:id="rId3"/>
            <a:extLst>
              <a:ext uri="{FF2B5EF4-FFF2-40B4-BE49-F238E27FC236}">
                <a16:creationId xmlns:a16="http://schemas.microsoft.com/office/drawing/2014/main" id="{7CE89E95-CD6D-415C-83EA-25A11EA77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877" y="874460"/>
            <a:ext cx="4340895" cy="339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34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77D99-A272-43FD-A844-ECEAC0E868B9}"/>
              </a:ext>
            </a:extLst>
          </p:cNvPr>
          <p:cNvSpPr>
            <a:spLocks noGrp="1"/>
          </p:cNvSpPr>
          <p:nvPr>
            <p:ph type="sldNum" idx="10"/>
          </p:nvPr>
        </p:nvSpPr>
        <p:spPr/>
        <p:txBody>
          <a:bodyPr/>
          <a:lstStyle/>
          <a:p>
            <a:pPr lvl="0" algn="r">
              <a:spcBef>
                <a:spcPts val="0"/>
              </a:spcBef>
              <a:buNone/>
            </a:pPr>
            <a:fld id="{00000000-1234-1234-1234-123412341234}" type="slidenum">
              <a:rPr lang="en" sz="1000" smtClean="0">
                <a:solidFill>
                  <a:schemeClr val="dk2"/>
                </a:solidFill>
              </a:rPr>
              <a:t>26</a:t>
            </a:fld>
            <a:endParaRPr lang="en" sz="1000">
              <a:solidFill>
                <a:schemeClr val="dk2"/>
              </a:solidFill>
            </a:endParaRPr>
          </a:p>
        </p:txBody>
      </p:sp>
      <p:pic>
        <p:nvPicPr>
          <p:cNvPr id="4" name="Picture 3">
            <a:extLst>
              <a:ext uri="{FF2B5EF4-FFF2-40B4-BE49-F238E27FC236}">
                <a16:creationId xmlns:a16="http://schemas.microsoft.com/office/drawing/2014/main" id="{A8A46920-D6D6-46DD-8FE2-C7E61AB13F67}"/>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2849880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A7849-124B-4BCA-AAB9-9AAC03C4B238}"/>
              </a:ext>
            </a:extLst>
          </p:cNvPr>
          <p:cNvSpPr>
            <a:spLocks noGrp="1"/>
          </p:cNvSpPr>
          <p:nvPr>
            <p:ph type="body" sz="quarter" idx="13"/>
          </p:nvPr>
        </p:nvSpPr>
        <p:spPr/>
        <p:txBody>
          <a:bodyPr/>
          <a:lstStyle/>
          <a:p>
            <a:r>
              <a:rPr lang="en-US" sz="3200" dirty="0"/>
              <a:t>School Level Policy/Plan</a:t>
            </a:r>
          </a:p>
        </p:txBody>
      </p:sp>
      <p:sp>
        <p:nvSpPr>
          <p:cNvPr id="5" name="Slide Number Placeholder 4">
            <a:extLst>
              <a:ext uri="{FF2B5EF4-FFF2-40B4-BE49-F238E27FC236}">
                <a16:creationId xmlns:a16="http://schemas.microsoft.com/office/drawing/2014/main" id="{153EE5CF-DD8E-4F80-879F-CD191CF94FBB}"/>
              </a:ext>
            </a:extLst>
          </p:cNvPr>
          <p:cNvSpPr>
            <a:spLocks noGrp="1"/>
          </p:cNvSpPr>
          <p:nvPr>
            <p:ph type="sldNum" idx="12"/>
          </p:nvPr>
        </p:nvSpPr>
        <p:spPr/>
        <p:txBody>
          <a:bodyPr/>
          <a:lstStyle/>
          <a:p>
            <a:fld id="{00000000-1234-1234-1234-123412341234}" type="slidenum">
              <a:rPr lang="en" smtClean="0"/>
              <a:pPr/>
              <a:t>27</a:t>
            </a:fld>
            <a:endParaRPr lang="en" dirty="0"/>
          </a:p>
        </p:txBody>
      </p:sp>
    </p:spTree>
    <p:extLst>
      <p:ext uri="{BB962C8B-B14F-4D97-AF65-F5344CB8AC3E}">
        <p14:creationId xmlns:p14="http://schemas.microsoft.com/office/powerpoint/2010/main" val="2179435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School Level Policy/Plan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28</a:t>
            </a:fld>
            <a:endParaRPr lang="en" dirty="0"/>
          </a:p>
        </p:txBody>
      </p:sp>
      <p:sp>
        <p:nvSpPr>
          <p:cNvPr id="7" name="Text Placeholder 6"/>
          <p:cNvSpPr>
            <a:spLocks noGrp="1"/>
          </p:cNvSpPr>
          <p:nvPr>
            <p:ph type="body" sz="quarter" idx="14"/>
          </p:nvPr>
        </p:nvSpPr>
        <p:spPr>
          <a:xfrm>
            <a:off x="415636" y="970567"/>
            <a:ext cx="8294915" cy="3809251"/>
          </a:xfrm>
        </p:spPr>
        <p:txBody>
          <a:bodyPr/>
          <a:lstStyle/>
          <a:p>
            <a:pPr marL="0" lvl="0" indent="0">
              <a:spcAft>
                <a:spcPts val="0"/>
              </a:spcAft>
              <a:buNone/>
            </a:pPr>
            <a:r>
              <a:rPr lang="en-US" dirty="0">
                <a:latin typeface="+mn-lt"/>
                <a:ea typeface="Georgia"/>
                <a:cs typeface="Georgia"/>
                <a:sym typeface="Georgia"/>
              </a:rPr>
              <a:t>Each school shall develop jointly with, agree on with, and distribute to parents and families a written parent and family engagement policy. This policy will describe how the school will carry out the requirements of sub-sections (c) through (f). </a:t>
            </a:r>
          </a:p>
          <a:p>
            <a:pPr marL="0" lvl="0" indent="0" algn="r">
              <a:spcAft>
                <a:spcPts val="0"/>
              </a:spcAft>
              <a:buSzPct val="25000"/>
              <a:buNone/>
            </a:pPr>
            <a:r>
              <a:rPr lang="en-US" dirty="0">
                <a:latin typeface="+mn-lt"/>
                <a:ea typeface="Georgia"/>
                <a:cs typeface="Georgia"/>
                <a:sym typeface="Georgia"/>
              </a:rPr>
              <a:t> </a:t>
            </a:r>
            <a:r>
              <a:rPr lang="en-US" i="1" dirty="0">
                <a:latin typeface="+mn-lt"/>
                <a:ea typeface="Georgia"/>
                <a:cs typeface="Georgia"/>
                <a:sym typeface="Georgia"/>
              </a:rPr>
              <a:t>Section 1116 (b)(1)</a:t>
            </a:r>
            <a:r>
              <a:rPr lang="en-US" dirty="0">
                <a:latin typeface="+mn-lt"/>
                <a:ea typeface="Georgia"/>
                <a:cs typeface="Georgia"/>
                <a:sym typeface="Georgia"/>
              </a:rPr>
              <a:t> </a:t>
            </a:r>
          </a:p>
          <a:p>
            <a:pPr marL="0" indent="0">
              <a:buNone/>
              <a:tabLst/>
            </a:pPr>
            <a:endParaRPr lang="en-US" dirty="0"/>
          </a:p>
        </p:txBody>
      </p:sp>
      <p:pic>
        <p:nvPicPr>
          <p:cNvPr id="3" name="Picture 2">
            <a:extLst>
              <a:ext uri="{FF2B5EF4-FFF2-40B4-BE49-F238E27FC236}">
                <a16:creationId xmlns:a16="http://schemas.microsoft.com/office/drawing/2014/main" id="{71B23952-E41B-453A-95B7-AA29A0F87352}"/>
              </a:ext>
            </a:extLst>
          </p:cNvPr>
          <p:cNvPicPr>
            <a:picLocks noChangeAspect="1"/>
          </p:cNvPicPr>
          <p:nvPr/>
        </p:nvPicPr>
        <p:blipFill>
          <a:blip r:embed="rId3"/>
          <a:stretch>
            <a:fillRect/>
          </a:stretch>
        </p:blipFill>
        <p:spPr>
          <a:xfrm>
            <a:off x="3754128" y="3203874"/>
            <a:ext cx="1635744" cy="1635744"/>
          </a:xfrm>
          <a:prstGeom prst="rect">
            <a:avLst/>
          </a:prstGeom>
        </p:spPr>
      </p:pic>
    </p:spTree>
    <p:extLst>
      <p:ext uri="{BB962C8B-B14F-4D97-AF65-F5344CB8AC3E}">
        <p14:creationId xmlns:p14="http://schemas.microsoft.com/office/powerpoint/2010/main" val="2260182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School Level PFE 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29</a:t>
            </a:fld>
            <a:endParaRPr lang="en" dirty="0"/>
          </a:p>
        </p:txBody>
      </p:sp>
      <p:sp>
        <p:nvSpPr>
          <p:cNvPr id="7" name="Text Placeholder 6"/>
          <p:cNvSpPr>
            <a:spLocks noGrp="1"/>
          </p:cNvSpPr>
          <p:nvPr>
            <p:ph type="body" sz="quarter" idx="14"/>
          </p:nvPr>
        </p:nvSpPr>
        <p:spPr>
          <a:xfrm>
            <a:off x="424542" y="720437"/>
            <a:ext cx="8294915" cy="3913908"/>
          </a:xfrm>
        </p:spPr>
        <p:txBody>
          <a:bodyPr/>
          <a:lstStyle/>
          <a:p>
            <a:pPr marL="0" indent="0">
              <a:spcAft>
                <a:spcPts val="1200"/>
              </a:spcAft>
              <a:buNone/>
            </a:pPr>
            <a:r>
              <a:rPr lang="en-US" dirty="0"/>
              <a:t>Each Title I served school must:</a:t>
            </a:r>
          </a:p>
          <a:p>
            <a:pPr>
              <a:spcAft>
                <a:spcPts val="1200"/>
              </a:spcAft>
            </a:pPr>
            <a:r>
              <a:rPr lang="en-US" dirty="0"/>
              <a:t>Develop jointly, agree on with, and distribute to families of Title I served students a written parent and family engagement plan that describes the activities that will be carried out.  </a:t>
            </a:r>
          </a:p>
          <a:p>
            <a:pPr>
              <a:spcAft>
                <a:spcPts val="1200"/>
              </a:spcAft>
            </a:pPr>
            <a:r>
              <a:rPr lang="en-US" dirty="0"/>
              <a:t>The plan will be written in an understandable and uniform format and, to the extent feasible, in a language the parents can understand.                              </a:t>
            </a:r>
            <a:r>
              <a:rPr lang="en-US" sz="1800" dirty="0"/>
              <a:t>Section 1116(b)(1)</a:t>
            </a:r>
            <a:endParaRPr lang="en-US" dirty="0"/>
          </a:p>
          <a:p>
            <a:pPr>
              <a:tabLst/>
            </a:pPr>
            <a:endParaRPr lang="en-US" dirty="0"/>
          </a:p>
        </p:txBody>
      </p:sp>
    </p:spTree>
    <p:extLst>
      <p:ext uri="{BB962C8B-B14F-4D97-AF65-F5344CB8AC3E}">
        <p14:creationId xmlns:p14="http://schemas.microsoft.com/office/powerpoint/2010/main" val="5455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42041"/>
            <a:ext cx="8255250" cy="439933"/>
          </a:xfrm>
        </p:spPr>
        <p:txBody>
          <a:bodyPr/>
          <a:lstStyle/>
          <a:p>
            <a:r>
              <a:rPr lang="en-US" sz="2400" dirty="0"/>
              <a:t>State Board of Education Goals  </a:t>
            </a:r>
            <a:r>
              <a:rPr lang="en-US" sz="1200" dirty="0"/>
              <a:t>FIVE-YEAR STRATEGIC PLAN FOR 2016-2020</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a:t>
            </a:fld>
            <a:endParaRPr lang="en" dirty="0"/>
          </a:p>
        </p:txBody>
      </p:sp>
      <p:sp>
        <p:nvSpPr>
          <p:cNvPr id="7" name="Text Placeholder 6"/>
          <p:cNvSpPr>
            <a:spLocks noGrp="1"/>
          </p:cNvSpPr>
          <p:nvPr>
            <p:ph type="body" sz="quarter" idx="14"/>
          </p:nvPr>
        </p:nvSpPr>
        <p:spPr>
          <a:xfrm>
            <a:off x="225833" y="891052"/>
            <a:ext cx="8627221" cy="3361396"/>
          </a:xfrm>
        </p:spPr>
        <p:txBody>
          <a:bodyPr/>
          <a:lstStyle/>
          <a:p>
            <a:pPr marL="457200" lvl="0">
              <a:spcBef>
                <a:spcPts val="500"/>
              </a:spcBef>
              <a:spcAft>
                <a:spcPts val="600"/>
              </a:spcAft>
              <a:buFont typeface="+mj-lt"/>
              <a:buAutoNum type="arabicPeriod"/>
            </a:pPr>
            <a:r>
              <a:rPr lang="en" sz="2000" dirty="0">
                <a:ea typeface="Open Sans"/>
                <a:cs typeface="Open Sans"/>
                <a:sym typeface="Open Sans"/>
              </a:rPr>
              <a:t>All Students Proficient and Showing Growth in All Assessed Areas</a:t>
            </a:r>
          </a:p>
          <a:p>
            <a:pPr marL="457200" lvl="0">
              <a:spcBef>
                <a:spcPts val="500"/>
              </a:spcBef>
              <a:spcAft>
                <a:spcPts val="600"/>
              </a:spcAft>
              <a:buFont typeface="+mj-lt"/>
              <a:buAutoNum type="arabicPeriod"/>
            </a:pPr>
            <a:r>
              <a:rPr lang="en" sz="2000" dirty="0">
                <a:ea typeface="Open Sans"/>
                <a:cs typeface="Open Sans"/>
                <a:sym typeface="Open Sans"/>
              </a:rPr>
              <a:t>Every Student Graduates from High School and is Ready for College and Career</a:t>
            </a:r>
          </a:p>
          <a:p>
            <a:pPr marL="457200" lvl="0">
              <a:spcBef>
                <a:spcPts val="500"/>
              </a:spcBef>
              <a:spcAft>
                <a:spcPts val="600"/>
              </a:spcAft>
              <a:buFont typeface="+mj-lt"/>
              <a:buAutoNum type="arabicPeriod"/>
            </a:pPr>
            <a:r>
              <a:rPr lang="en" sz="2000" dirty="0">
                <a:ea typeface="Open Sans"/>
                <a:cs typeface="Open Sans"/>
                <a:sym typeface="Open Sans"/>
              </a:rPr>
              <a:t>Every Child Has Access to a High-Quality Early Childhood Program</a:t>
            </a:r>
          </a:p>
          <a:p>
            <a:pPr marL="457200" lvl="0">
              <a:spcBef>
                <a:spcPts val="500"/>
              </a:spcBef>
              <a:spcAft>
                <a:spcPts val="600"/>
              </a:spcAft>
              <a:buFont typeface="+mj-lt"/>
              <a:buAutoNum type="arabicPeriod"/>
            </a:pPr>
            <a:r>
              <a:rPr lang="en" sz="2000" dirty="0">
                <a:ea typeface="Open Sans"/>
                <a:cs typeface="Open Sans"/>
                <a:sym typeface="Open Sans"/>
              </a:rPr>
              <a:t>Every School Has Effective Teachers and Leaders</a:t>
            </a:r>
          </a:p>
          <a:p>
            <a:pPr marL="457200" lvl="0">
              <a:spcBef>
                <a:spcPts val="500"/>
              </a:spcBef>
              <a:spcAft>
                <a:spcPts val="600"/>
              </a:spcAft>
              <a:buFont typeface="+mj-lt"/>
              <a:buAutoNum type="arabicPeriod"/>
            </a:pPr>
            <a:r>
              <a:rPr lang="en" sz="2000" dirty="0">
                <a:ea typeface="Open Sans"/>
                <a:cs typeface="Open Sans"/>
                <a:sym typeface="Open Sans"/>
              </a:rPr>
              <a:t>Every Community Effectively Uses a World-Class Data System to Improve Student Outcomes</a:t>
            </a:r>
            <a:endParaRPr lang="en-US" sz="2000" dirty="0">
              <a:ea typeface="Open Sans"/>
              <a:cs typeface="Open Sans"/>
              <a:sym typeface="Open Sans"/>
            </a:endParaRPr>
          </a:p>
          <a:p>
            <a:pPr marL="457200">
              <a:spcBef>
                <a:spcPts val="500"/>
              </a:spcBef>
              <a:spcAft>
                <a:spcPts val="600"/>
              </a:spcAft>
              <a:buFont typeface="+mj-lt"/>
              <a:buAutoNum type="arabicPeriod"/>
            </a:pPr>
            <a:r>
              <a:rPr lang="en-US" sz="2000" dirty="0"/>
              <a:t>Every School and District is Rated “C” or Higher </a:t>
            </a:r>
          </a:p>
          <a:p>
            <a:pPr>
              <a:tabLst/>
            </a:pPr>
            <a:endParaRPr lang="en-US" dirty="0"/>
          </a:p>
        </p:txBody>
      </p:sp>
    </p:spTree>
    <p:extLst>
      <p:ext uri="{BB962C8B-B14F-4D97-AF65-F5344CB8AC3E}">
        <p14:creationId xmlns:p14="http://schemas.microsoft.com/office/powerpoint/2010/main" val="68415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School Level PFE 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30</a:t>
            </a:fld>
            <a:endParaRPr lang="en" dirty="0"/>
          </a:p>
        </p:txBody>
      </p:sp>
      <p:sp>
        <p:nvSpPr>
          <p:cNvPr id="7" name="Text Placeholder 6"/>
          <p:cNvSpPr>
            <a:spLocks noGrp="1"/>
          </p:cNvSpPr>
          <p:nvPr>
            <p:ph type="body" sz="quarter" idx="14"/>
          </p:nvPr>
        </p:nvSpPr>
        <p:spPr>
          <a:xfrm>
            <a:off x="424542" y="852459"/>
            <a:ext cx="8294915" cy="3217863"/>
          </a:xfrm>
        </p:spPr>
        <p:txBody>
          <a:bodyPr/>
          <a:lstStyle/>
          <a:p>
            <a:pPr marL="0" indent="0">
              <a:spcAft>
                <a:spcPts val="0"/>
              </a:spcAft>
              <a:buNone/>
            </a:pPr>
            <a:r>
              <a:rPr lang="en-US" dirty="0"/>
              <a:t>Each Title I served school must:</a:t>
            </a:r>
          </a:p>
          <a:p>
            <a:pPr marL="0" indent="0">
              <a:spcAft>
                <a:spcPts val="0"/>
              </a:spcAft>
              <a:buNone/>
            </a:pPr>
            <a:endParaRPr lang="en-US" sz="1000" dirty="0"/>
          </a:p>
          <a:p>
            <a:pPr>
              <a:spcAft>
                <a:spcPts val="0"/>
              </a:spcAft>
            </a:pPr>
            <a:r>
              <a:rPr lang="en-US" dirty="0"/>
              <a:t>Update the plan periodically to meet the changing needs of the parents and school.</a:t>
            </a:r>
          </a:p>
          <a:p>
            <a:pPr marL="0" indent="0" algn="r">
              <a:spcAft>
                <a:spcPts val="0"/>
              </a:spcAft>
              <a:buNone/>
            </a:pPr>
            <a:r>
              <a:rPr lang="en-US" sz="1800" dirty="0"/>
              <a:t>Section 1116(b)(1)</a:t>
            </a:r>
          </a:p>
          <a:p>
            <a:pPr marL="0" indent="0">
              <a:buNone/>
            </a:pPr>
            <a:endParaRPr lang="en-US" dirty="0"/>
          </a:p>
          <a:p>
            <a:endParaRPr lang="en-US" dirty="0"/>
          </a:p>
          <a:p>
            <a:pPr>
              <a:tabLst/>
            </a:pPr>
            <a:endParaRPr lang="en-US" dirty="0"/>
          </a:p>
        </p:txBody>
      </p:sp>
      <p:pic>
        <p:nvPicPr>
          <p:cNvPr id="1026" name="Picture 2" descr="Image result for Continuous pictures">
            <a:extLst>
              <a:ext uri="{FF2B5EF4-FFF2-40B4-BE49-F238E27FC236}">
                <a16:creationId xmlns:a16="http://schemas.microsoft.com/office/drawing/2014/main" id="{DD40EF8E-2B62-44D1-A494-E363636C7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869" y="2498111"/>
            <a:ext cx="2590261" cy="194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271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School Level PFE 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31</a:t>
            </a:fld>
            <a:endParaRPr lang="en" dirty="0"/>
          </a:p>
        </p:txBody>
      </p:sp>
      <p:sp>
        <p:nvSpPr>
          <p:cNvPr id="7" name="Text Placeholder 6"/>
          <p:cNvSpPr>
            <a:spLocks noGrp="1"/>
          </p:cNvSpPr>
          <p:nvPr>
            <p:ph type="body" sz="quarter" idx="14"/>
          </p:nvPr>
        </p:nvSpPr>
        <p:spPr>
          <a:xfrm>
            <a:off x="424542" y="852459"/>
            <a:ext cx="8294915" cy="3830377"/>
          </a:xfrm>
        </p:spPr>
        <p:txBody>
          <a:bodyPr/>
          <a:lstStyle/>
          <a:p>
            <a:pPr marL="0" indent="0">
              <a:buNone/>
            </a:pPr>
            <a:r>
              <a:rPr lang="en-US" dirty="0"/>
              <a:t>Each Title I served school will:</a:t>
            </a:r>
          </a:p>
          <a:p>
            <a:pPr>
              <a:spcAft>
                <a:spcPts val="0"/>
              </a:spcAft>
            </a:pPr>
            <a:r>
              <a:rPr lang="en-US" dirty="0"/>
              <a:t>Convene an annual meeting at a convenient time to inform families of their school’s participation in Title I, the requirements of the program, and their rights to be involved.</a:t>
            </a:r>
          </a:p>
          <a:p>
            <a:pPr marL="0" indent="0" algn="r">
              <a:spcAft>
                <a:spcPts val="0"/>
              </a:spcAft>
              <a:buNone/>
            </a:pPr>
            <a:r>
              <a:rPr lang="en-US" sz="1800" dirty="0"/>
              <a:t>Section 1116(c)(1)</a:t>
            </a:r>
          </a:p>
          <a:p>
            <a:r>
              <a:rPr lang="en-US" dirty="0"/>
              <a:t>Offer flexible number of meeting times.</a:t>
            </a:r>
          </a:p>
          <a:p>
            <a:pPr marL="0" indent="0" algn="r">
              <a:buNone/>
            </a:pPr>
            <a:r>
              <a:rPr lang="en-US" sz="1800" dirty="0"/>
              <a:t>Section 1116(c)(2)</a:t>
            </a:r>
          </a:p>
          <a:p>
            <a:pPr marL="0" indent="0" algn="r">
              <a:buNone/>
            </a:pPr>
            <a:endParaRPr lang="en-US" sz="1800" dirty="0"/>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2606962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School Level PFE 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32</a:t>
            </a:fld>
            <a:endParaRPr lang="en" dirty="0"/>
          </a:p>
        </p:txBody>
      </p:sp>
      <p:sp>
        <p:nvSpPr>
          <p:cNvPr id="7" name="Text Placeholder 6"/>
          <p:cNvSpPr>
            <a:spLocks noGrp="1"/>
          </p:cNvSpPr>
          <p:nvPr>
            <p:ph type="body" sz="quarter" idx="14"/>
          </p:nvPr>
        </p:nvSpPr>
        <p:spPr>
          <a:xfrm>
            <a:off x="424542" y="852459"/>
            <a:ext cx="8294915" cy="3217863"/>
          </a:xfrm>
        </p:spPr>
        <p:txBody>
          <a:bodyPr/>
          <a:lstStyle/>
          <a:p>
            <a:pPr marL="0" indent="0">
              <a:spcAft>
                <a:spcPts val="0"/>
              </a:spcAft>
              <a:buNone/>
            </a:pPr>
            <a:r>
              <a:rPr lang="en-US" sz="2300" dirty="0"/>
              <a:t>Each Title I served school will:</a:t>
            </a:r>
          </a:p>
          <a:p>
            <a:pPr>
              <a:spcAft>
                <a:spcPts val="0"/>
              </a:spcAft>
            </a:pPr>
            <a:r>
              <a:rPr lang="en-US" sz="2300" dirty="0"/>
              <a:t>Involve families in the planning, review, and improvement of the Title I programs including:</a:t>
            </a:r>
          </a:p>
          <a:p>
            <a:pPr marL="574675" indent="-228600">
              <a:spcAft>
                <a:spcPts val="0"/>
              </a:spcAft>
              <a:buFont typeface="Arial" panose="020B0604020202020204" pitchFamily="34" charset="0"/>
              <a:buChar char="-"/>
            </a:pPr>
            <a:r>
              <a:rPr lang="en-US" sz="2300" dirty="0"/>
              <a:t>Parent and Family Engagement Plan and School Plan through:</a:t>
            </a:r>
          </a:p>
          <a:p>
            <a:pPr marL="803275" indent="-228600">
              <a:spcAft>
                <a:spcPts val="0"/>
              </a:spcAft>
              <a:buFont typeface="Wingdings" panose="05000000000000000000" pitchFamily="2" charset="2"/>
              <a:buChar char="§"/>
            </a:pPr>
            <a:r>
              <a:rPr lang="en-US" sz="2300" dirty="0"/>
              <a:t>Planning</a:t>
            </a:r>
          </a:p>
          <a:p>
            <a:pPr marL="803275" indent="-228600">
              <a:spcAft>
                <a:spcPts val="0"/>
              </a:spcAft>
              <a:buFont typeface="Wingdings" panose="05000000000000000000" pitchFamily="2" charset="2"/>
              <a:buChar char="§"/>
            </a:pPr>
            <a:r>
              <a:rPr lang="en-US" sz="2300" dirty="0"/>
              <a:t>Reviewing</a:t>
            </a:r>
          </a:p>
          <a:p>
            <a:pPr marL="803275" indent="-228600">
              <a:spcAft>
                <a:spcPts val="0"/>
              </a:spcAft>
              <a:buFont typeface="Wingdings" panose="05000000000000000000" pitchFamily="2" charset="2"/>
              <a:buChar char="§"/>
            </a:pPr>
            <a:r>
              <a:rPr lang="en-US" sz="2300" dirty="0"/>
              <a:t>Evaluating</a:t>
            </a:r>
          </a:p>
          <a:p>
            <a:pPr marL="803275" indent="-228600">
              <a:spcAft>
                <a:spcPts val="0"/>
              </a:spcAft>
              <a:buFont typeface="Wingdings" panose="05000000000000000000" pitchFamily="2" charset="2"/>
              <a:buChar char="§"/>
            </a:pPr>
            <a:r>
              <a:rPr lang="en-US" sz="2300" dirty="0"/>
              <a:t>Revising                                                  </a:t>
            </a:r>
            <a:r>
              <a:rPr lang="en-US" sz="1800" dirty="0"/>
              <a:t>Section 1116(c)(3)</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3843756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School Level PFE 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33</a:t>
            </a:fld>
            <a:endParaRPr lang="en" dirty="0"/>
          </a:p>
        </p:txBody>
      </p:sp>
      <p:sp>
        <p:nvSpPr>
          <p:cNvPr id="7" name="Text Placeholder 6"/>
          <p:cNvSpPr>
            <a:spLocks noGrp="1"/>
          </p:cNvSpPr>
          <p:nvPr>
            <p:ph type="body" sz="quarter" idx="14"/>
          </p:nvPr>
        </p:nvSpPr>
        <p:spPr>
          <a:xfrm>
            <a:off x="424542" y="852459"/>
            <a:ext cx="8294915" cy="3726468"/>
          </a:xfrm>
        </p:spPr>
        <p:txBody>
          <a:bodyPr/>
          <a:lstStyle/>
          <a:p>
            <a:pPr marL="0" indent="0">
              <a:spcAft>
                <a:spcPts val="0"/>
              </a:spcAft>
              <a:buNone/>
            </a:pPr>
            <a:r>
              <a:rPr lang="en-US" dirty="0"/>
              <a:t>Each Title I served school will:</a:t>
            </a:r>
          </a:p>
          <a:p>
            <a:pPr>
              <a:spcAft>
                <a:spcPts val="0"/>
              </a:spcAft>
            </a:pPr>
            <a:r>
              <a:rPr lang="en-US" dirty="0"/>
              <a:t>Provide families of participating children:</a:t>
            </a:r>
          </a:p>
          <a:p>
            <a:pPr marL="574675" indent="-228600">
              <a:spcAft>
                <a:spcPts val="0"/>
              </a:spcAft>
              <a:buFont typeface="Arial" panose="020B0604020202020204" pitchFamily="34" charset="0"/>
              <a:buChar char="-"/>
            </a:pPr>
            <a:r>
              <a:rPr lang="en-US" dirty="0"/>
              <a:t>Timely information about Title I programs</a:t>
            </a:r>
          </a:p>
          <a:p>
            <a:pPr marL="574675" indent="-228600">
              <a:spcAft>
                <a:spcPts val="0"/>
              </a:spcAft>
              <a:buFont typeface="Arial" panose="020B0604020202020204" pitchFamily="34" charset="0"/>
              <a:buChar char="-"/>
            </a:pPr>
            <a:r>
              <a:rPr lang="en-US" dirty="0"/>
              <a:t>Description and explanation of the curriculum used </a:t>
            </a:r>
          </a:p>
          <a:p>
            <a:pPr marL="574675" indent="-228600">
              <a:spcAft>
                <a:spcPts val="0"/>
              </a:spcAft>
              <a:buFont typeface="Arial" panose="020B0604020202020204" pitchFamily="34" charset="0"/>
              <a:buChar char="-"/>
            </a:pPr>
            <a:r>
              <a:rPr lang="en-US" dirty="0"/>
              <a:t>What academic assessments are used to determine student progress?</a:t>
            </a:r>
          </a:p>
          <a:p>
            <a:pPr marL="574675" indent="-228600">
              <a:spcAft>
                <a:spcPts val="0"/>
              </a:spcAft>
              <a:buFont typeface="Arial" panose="020B0604020202020204" pitchFamily="34" charset="0"/>
              <a:buChar char="-"/>
            </a:pPr>
            <a:r>
              <a:rPr lang="en-US" dirty="0"/>
              <a:t>The proficiency levels students are expected to meet</a:t>
            </a:r>
          </a:p>
          <a:p>
            <a:pPr marL="0" indent="0" algn="r">
              <a:spcAft>
                <a:spcPts val="0"/>
              </a:spcAft>
              <a:buNone/>
            </a:pPr>
            <a:r>
              <a:rPr lang="en-US" sz="1800" dirty="0"/>
              <a:t>Section 1116(c)(4)</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4291318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School Level PFE 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34</a:t>
            </a:fld>
            <a:endParaRPr lang="en" dirty="0"/>
          </a:p>
        </p:txBody>
      </p:sp>
      <p:sp>
        <p:nvSpPr>
          <p:cNvPr id="7" name="Text Placeholder 6"/>
          <p:cNvSpPr>
            <a:spLocks noGrp="1"/>
          </p:cNvSpPr>
          <p:nvPr>
            <p:ph type="body" sz="quarter" idx="14"/>
          </p:nvPr>
        </p:nvSpPr>
        <p:spPr>
          <a:xfrm>
            <a:off x="424542" y="852459"/>
            <a:ext cx="8294915" cy="4046959"/>
          </a:xfrm>
        </p:spPr>
        <p:txBody>
          <a:bodyPr/>
          <a:lstStyle/>
          <a:p>
            <a:pPr marL="574675" indent="-228600">
              <a:spcAft>
                <a:spcPts val="0"/>
              </a:spcAft>
              <a:buFont typeface="Arial" panose="020B0604020202020204" pitchFamily="34" charset="0"/>
              <a:buChar char="-"/>
            </a:pPr>
            <a:r>
              <a:rPr lang="en-US" dirty="0"/>
              <a:t>IF requested by families, opportunities for regular meetings to provide suggestions and to participate (if appropriate) in decisions relating to the education of their children and respond to any suggestions.</a:t>
            </a:r>
          </a:p>
          <a:p>
            <a:pPr marL="346075" indent="0" algn="r">
              <a:spcAft>
                <a:spcPts val="0"/>
              </a:spcAft>
              <a:buNone/>
            </a:pPr>
            <a:r>
              <a:rPr lang="en-US" sz="1800" dirty="0"/>
              <a:t>Section 1116(c)(3)</a:t>
            </a:r>
          </a:p>
          <a:p>
            <a:pPr marL="574675" indent="-228600">
              <a:spcAft>
                <a:spcPts val="0"/>
              </a:spcAft>
              <a:buFont typeface="Arial" panose="020B0604020202020204" pitchFamily="34" charset="0"/>
              <a:buChar char="-"/>
            </a:pPr>
            <a:r>
              <a:rPr lang="en-US" dirty="0"/>
              <a:t>Provide families the opportunity to submit comments if the school plan is unsatisfactory, and must include all parent comments in the plan when it is submitted to the district for approval.                                   </a:t>
            </a:r>
            <a:r>
              <a:rPr lang="en-US" sz="1800" dirty="0"/>
              <a:t>Section 1116(b)(5)</a:t>
            </a:r>
            <a:endParaRPr lang="en-US" dirty="0"/>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3823923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School Level PFE 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35</a:t>
            </a:fld>
            <a:endParaRPr lang="en" dirty="0"/>
          </a:p>
        </p:txBody>
      </p:sp>
      <p:sp>
        <p:nvSpPr>
          <p:cNvPr id="7" name="Text Placeholder 6"/>
          <p:cNvSpPr>
            <a:spLocks noGrp="1"/>
          </p:cNvSpPr>
          <p:nvPr>
            <p:ph type="body" sz="quarter" idx="14"/>
          </p:nvPr>
        </p:nvSpPr>
        <p:spPr>
          <a:xfrm>
            <a:off x="424542" y="852459"/>
            <a:ext cx="8294915" cy="3788814"/>
          </a:xfrm>
        </p:spPr>
        <p:txBody>
          <a:bodyPr/>
          <a:lstStyle/>
          <a:p>
            <a:pPr marL="0" indent="0">
              <a:spcAft>
                <a:spcPts val="0"/>
              </a:spcAft>
              <a:buNone/>
            </a:pPr>
            <a:r>
              <a:rPr lang="en-US" dirty="0"/>
              <a:t>Each Title I served school will:</a:t>
            </a:r>
          </a:p>
          <a:p>
            <a:pPr>
              <a:spcAft>
                <a:spcPts val="0"/>
              </a:spcAft>
            </a:pPr>
            <a:r>
              <a:rPr lang="en-US" dirty="0"/>
              <a:t>Jointly develop with families of served children a </a:t>
            </a:r>
            <a:r>
              <a:rPr lang="en-US" b="1" dirty="0"/>
              <a:t>school-parent compact that outlines how:</a:t>
            </a:r>
          </a:p>
          <a:p>
            <a:pPr marL="574675" indent="-228600">
              <a:spcAft>
                <a:spcPts val="0"/>
              </a:spcAft>
              <a:buFont typeface="Arial" panose="020B0604020202020204" pitchFamily="34" charset="0"/>
              <a:buChar char="-"/>
            </a:pPr>
            <a:r>
              <a:rPr lang="en-US" dirty="0"/>
              <a:t>Families, the entire staff, and students will share responsibility for improved student academic achievement and how the school and families will build and develop a partnership to assist children in meeting the State’s challenging standards.</a:t>
            </a:r>
          </a:p>
          <a:p>
            <a:pPr marL="346075" indent="0" algn="r">
              <a:spcAft>
                <a:spcPts val="0"/>
              </a:spcAft>
              <a:buNone/>
            </a:pPr>
            <a:r>
              <a:rPr lang="en-US" sz="1800" dirty="0"/>
              <a:t>Section 1116(d)(1)</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3431158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School Level PFE 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36</a:t>
            </a:fld>
            <a:endParaRPr lang="en" dirty="0"/>
          </a:p>
        </p:txBody>
      </p:sp>
      <p:sp>
        <p:nvSpPr>
          <p:cNvPr id="7" name="Text Placeholder 6"/>
          <p:cNvSpPr>
            <a:spLocks noGrp="1"/>
          </p:cNvSpPr>
          <p:nvPr>
            <p:ph type="body" sz="quarter" idx="14"/>
          </p:nvPr>
        </p:nvSpPr>
        <p:spPr>
          <a:xfrm>
            <a:off x="424542" y="852459"/>
            <a:ext cx="8294915" cy="4046959"/>
          </a:xfrm>
        </p:spPr>
        <p:txBody>
          <a:bodyPr/>
          <a:lstStyle/>
          <a:p>
            <a:pPr marL="574675" indent="-228600">
              <a:spcAft>
                <a:spcPts val="0"/>
              </a:spcAft>
              <a:buFont typeface="Arial" panose="020B0604020202020204" pitchFamily="34" charset="0"/>
              <a:buChar char="-"/>
            </a:pPr>
            <a:r>
              <a:rPr lang="en-US" dirty="0"/>
              <a:t>The school will provide high-quality curriculum and instruction in a supportive and effective learning environment that enables the children served to meet the State’s academic standards; and</a:t>
            </a:r>
          </a:p>
          <a:p>
            <a:pPr marL="346075" indent="0" algn="r">
              <a:spcAft>
                <a:spcPts val="0"/>
              </a:spcAft>
              <a:buNone/>
            </a:pPr>
            <a:r>
              <a:rPr lang="en-US" sz="1800" dirty="0"/>
              <a:t>Section 1116(d)(1)</a:t>
            </a:r>
          </a:p>
          <a:p>
            <a:pPr marL="574675" indent="-228600">
              <a:spcAft>
                <a:spcPts val="0"/>
              </a:spcAft>
              <a:buFont typeface="Arial" panose="020B0604020202020204" pitchFamily="34" charset="0"/>
              <a:buChar char="-"/>
            </a:pPr>
            <a:r>
              <a:rPr lang="en-US" dirty="0"/>
              <a:t>Each family will be responsible for supporting their children’s learning and participating, as appropriate, in decisions relating to the education of their children and positive extracurricular time.</a:t>
            </a:r>
          </a:p>
          <a:p>
            <a:pPr marL="346075" indent="0" algn="r">
              <a:spcAft>
                <a:spcPts val="0"/>
              </a:spcAft>
              <a:buNone/>
            </a:pPr>
            <a:r>
              <a:rPr lang="en-US" sz="1800" dirty="0"/>
              <a:t>Section 1116(d)(1)</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2301668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School Level PFE 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37</a:t>
            </a:fld>
            <a:endParaRPr lang="en" dirty="0"/>
          </a:p>
        </p:txBody>
      </p:sp>
      <p:sp>
        <p:nvSpPr>
          <p:cNvPr id="7" name="Text Placeholder 6"/>
          <p:cNvSpPr>
            <a:spLocks noGrp="1"/>
          </p:cNvSpPr>
          <p:nvPr>
            <p:ph type="body" sz="quarter" idx="14"/>
          </p:nvPr>
        </p:nvSpPr>
        <p:spPr>
          <a:xfrm>
            <a:off x="424542" y="852459"/>
            <a:ext cx="8294915" cy="3449377"/>
          </a:xfrm>
        </p:spPr>
        <p:txBody>
          <a:bodyPr/>
          <a:lstStyle/>
          <a:p>
            <a:pPr marL="0" indent="0">
              <a:spcAft>
                <a:spcPts val="0"/>
              </a:spcAft>
              <a:buNone/>
            </a:pPr>
            <a:r>
              <a:rPr lang="en-US" dirty="0"/>
              <a:t>Each Title I served school will:</a:t>
            </a:r>
          </a:p>
          <a:p>
            <a:pPr>
              <a:spcAft>
                <a:spcPts val="0"/>
              </a:spcAft>
            </a:pPr>
            <a:r>
              <a:rPr lang="en-US" dirty="0"/>
              <a:t>Create a school-parent compact that addresses the importance of communication between teachers and families on an ongoing basis through, at a minimum:</a:t>
            </a:r>
          </a:p>
          <a:p>
            <a:pPr marL="574675" indent="-228600">
              <a:spcAft>
                <a:spcPts val="0"/>
              </a:spcAft>
              <a:buFont typeface="Arial" panose="020B0604020202020204" pitchFamily="34" charset="0"/>
              <a:buChar char="-"/>
            </a:pPr>
            <a:r>
              <a:rPr lang="en-US" dirty="0"/>
              <a:t>Parent-teacher conferences in the elementary school at least annually, during which the compact must be discussed;</a:t>
            </a:r>
          </a:p>
          <a:p>
            <a:pPr marL="346075" indent="0" algn="r">
              <a:spcAft>
                <a:spcPts val="0"/>
              </a:spcAft>
              <a:buNone/>
            </a:pPr>
            <a:r>
              <a:rPr lang="en-US" sz="1800" dirty="0"/>
              <a:t>Section 1116(d)(2)(A)</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3980912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School Level PFE 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38</a:t>
            </a:fld>
            <a:endParaRPr lang="en" dirty="0"/>
          </a:p>
        </p:txBody>
      </p:sp>
      <p:sp>
        <p:nvSpPr>
          <p:cNvPr id="7" name="Text Placeholder 6"/>
          <p:cNvSpPr>
            <a:spLocks noGrp="1"/>
          </p:cNvSpPr>
          <p:nvPr>
            <p:ph type="body" sz="quarter" idx="14"/>
          </p:nvPr>
        </p:nvSpPr>
        <p:spPr>
          <a:xfrm>
            <a:off x="424542" y="685800"/>
            <a:ext cx="8294915" cy="4149435"/>
          </a:xfrm>
        </p:spPr>
        <p:txBody>
          <a:bodyPr/>
          <a:lstStyle/>
          <a:p>
            <a:pPr marL="574675" indent="-228600">
              <a:spcAft>
                <a:spcPts val="0"/>
              </a:spcAft>
              <a:buFont typeface="Arial" panose="020B0604020202020204" pitchFamily="34" charset="0"/>
              <a:buChar char="-"/>
            </a:pPr>
            <a:r>
              <a:rPr lang="en-US" sz="2300" dirty="0"/>
              <a:t>Frequent reports to families concerning their children’s academic progress;</a:t>
            </a:r>
          </a:p>
          <a:p>
            <a:pPr marL="346075" indent="0" algn="r">
              <a:spcAft>
                <a:spcPts val="0"/>
              </a:spcAft>
              <a:buNone/>
            </a:pPr>
            <a:r>
              <a:rPr lang="en-US" sz="1800" dirty="0"/>
              <a:t>Section 1116(d)(2)(B)</a:t>
            </a:r>
          </a:p>
          <a:p>
            <a:pPr marL="346075" indent="0" algn="r">
              <a:spcAft>
                <a:spcPts val="0"/>
              </a:spcAft>
              <a:buNone/>
            </a:pPr>
            <a:endParaRPr lang="en-US" sz="400" dirty="0"/>
          </a:p>
          <a:p>
            <a:pPr marL="574675" indent="-228600">
              <a:spcAft>
                <a:spcPts val="0"/>
              </a:spcAft>
              <a:buFont typeface="Arial" panose="020B0604020202020204" pitchFamily="34" charset="0"/>
              <a:buChar char="-"/>
            </a:pPr>
            <a:r>
              <a:rPr lang="en-US" sz="2300" dirty="0"/>
              <a:t>Opportunities to volunteer and participate in their children’s class and observe classroom activities;</a:t>
            </a:r>
          </a:p>
          <a:p>
            <a:pPr marL="346075" indent="0" algn="r">
              <a:spcAft>
                <a:spcPts val="0"/>
              </a:spcAft>
              <a:buNone/>
            </a:pPr>
            <a:r>
              <a:rPr lang="en-US" sz="1800" dirty="0"/>
              <a:t>Section 1116(d)(2)(C)</a:t>
            </a:r>
          </a:p>
          <a:p>
            <a:pPr marL="346075" indent="0" algn="r">
              <a:spcAft>
                <a:spcPts val="0"/>
              </a:spcAft>
              <a:buNone/>
            </a:pPr>
            <a:endParaRPr lang="en-US" sz="400" dirty="0"/>
          </a:p>
          <a:p>
            <a:pPr marL="574675" indent="-228600">
              <a:spcAft>
                <a:spcPts val="0"/>
              </a:spcAft>
              <a:buFont typeface="Arial" panose="020B0604020202020204" pitchFamily="34" charset="0"/>
              <a:buChar char="-"/>
            </a:pPr>
            <a:r>
              <a:rPr lang="en-US" sz="2300" dirty="0"/>
              <a:t>Regular, meaningful two-way communication between families and the school (and, to the extent practicable, in a language families can understand).</a:t>
            </a:r>
          </a:p>
          <a:p>
            <a:pPr marL="346075" indent="0" algn="r">
              <a:spcAft>
                <a:spcPts val="0"/>
              </a:spcAft>
              <a:buNone/>
            </a:pPr>
            <a:r>
              <a:rPr lang="en-US" sz="1800" dirty="0"/>
              <a:t>Section 1116(d)(2)(D)</a:t>
            </a:r>
          </a:p>
          <a:p>
            <a:pPr marL="0" indent="0">
              <a:buNone/>
            </a:pPr>
            <a:endParaRPr lang="en-US" dirty="0"/>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4094186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3000" dirty="0"/>
              <a:t>Components of the School Level PFE Plan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39</a:t>
            </a:fld>
            <a:endParaRPr lang="en" dirty="0"/>
          </a:p>
        </p:txBody>
      </p:sp>
      <p:sp>
        <p:nvSpPr>
          <p:cNvPr id="7" name="Text Placeholder 6"/>
          <p:cNvSpPr>
            <a:spLocks noGrp="1"/>
          </p:cNvSpPr>
          <p:nvPr>
            <p:ph type="body" sz="quarter" idx="14"/>
          </p:nvPr>
        </p:nvSpPr>
        <p:spPr>
          <a:xfrm>
            <a:off x="424542" y="852459"/>
            <a:ext cx="8294915" cy="3217863"/>
          </a:xfrm>
        </p:spPr>
        <p:txBody>
          <a:bodyPr/>
          <a:lstStyle/>
          <a:p>
            <a:pPr marL="574675" indent="-228600">
              <a:spcAft>
                <a:spcPts val="0"/>
              </a:spcAft>
              <a:buFont typeface="Arial" panose="020B0604020202020204" pitchFamily="34" charset="0"/>
              <a:buChar char="-"/>
            </a:pPr>
            <a:r>
              <a:rPr lang="en-US" sz="2300" dirty="0"/>
              <a:t>Opportunities for parents to be involved in the activities of the school (such as, parent advisory councils).                </a:t>
            </a:r>
          </a:p>
          <a:p>
            <a:pPr marL="346075" indent="0" algn="r">
              <a:spcAft>
                <a:spcPts val="0"/>
              </a:spcAft>
              <a:buNone/>
            </a:pPr>
            <a:r>
              <a:rPr lang="en-US" sz="2300" dirty="0"/>
              <a:t>Section 1116(a)(2)(F)</a:t>
            </a:r>
            <a:endParaRPr lang="en-US" sz="1800" dirty="0"/>
          </a:p>
          <a:p>
            <a:pPr marL="0" indent="0">
              <a:buNone/>
            </a:pPr>
            <a:endParaRPr lang="en-US" dirty="0"/>
          </a:p>
          <a:p>
            <a:pPr marL="0" indent="0">
              <a:buNone/>
            </a:pPr>
            <a:endParaRPr lang="en-US" dirty="0"/>
          </a:p>
          <a:p>
            <a:endParaRPr lang="en-US" dirty="0"/>
          </a:p>
          <a:p>
            <a:pPr>
              <a:tabLst/>
            </a:pPr>
            <a:endParaRPr lang="en-US" dirty="0"/>
          </a:p>
        </p:txBody>
      </p:sp>
      <p:pic>
        <p:nvPicPr>
          <p:cNvPr id="2050" name="Picture 2" descr="Related image">
            <a:extLst>
              <a:ext uri="{FF2B5EF4-FFF2-40B4-BE49-F238E27FC236}">
                <a16:creationId xmlns:a16="http://schemas.microsoft.com/office/drawing/2014/main" id="{190EA55D-7F79-4C37-8105-5417F76FD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770" y="2069090"/>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1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sz="4400" dirty="0"/>
              <a:t>Agenda</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3876838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Progress Check</a:t>
            </a:r>
          </a:p>
        </p:txBody>
      </p:sp>
      <p:sp>
        <p:nvSpPr>
          <p:cNvPr id="7" name="Text Placeholder 6"/>
          <p:cNvSpPr>
            <a:spLocks noGrp="1"/>
          </p:cNvSpPr>
          <p:nvPr>
            <p:ph type="body" sz="quarter" idx="14"/>
          </p:nvPr>
        </p:nvSpPr>
        <p:spPr/>
        <p:txBody>
          <a:bodyPr/>
          <a:lstStyle/>
          <a:p>
            <a:pPr lvl="3">
              <a:spcAft>
                <a:spcPts val="1000"/>
              </a:spcAft>
            </a:pPr>
            <a:endParaRPr lang="en-US" dirty="0"/>
          </a:p>
          <a:p>
            <a:pPr lvl="1">
              <a:spcAft>
                <a:spcPts val="1000"/>
              </a:spcAft>
            </a:pPr>
            <a:r>
              <a:rPr lang="en-US" dirty="0"/>
              <a:t>	</a:t>
            </a:r>
          </a:p>
          <a:p>
            <a:pPr marL="0" indent="0">
              <a:buNone/>
            </a:pPr>
            <a:endParaRPr lang="en-US" dirty="0"/>
          </a:p>
          <a:p>
            <a:pPr>
              <a:tabLst/>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40</a:t>
            </a:fld>
            <a:endParaRPr lang="en" dirty="0"/>
          </a:p>
        </p:txBody>
      </p:sp>
      <p:sp>
        <p:nvSpPr>
          <p:cNvPr id="2" name="TextBox 1">
            <a:extLst>
              <a:ext uri="{FF2B5EF4-FFF2-40B4-BE49-F238E27FC236}">
                <a16:creationId xmlns:a16="http://schemas.microsoft.com/office/drawing/2014/main" id="{2EC918E2-8EEF-40EC-82B8-15F4C5D65841}"/>
              </a:ext>
            </a:extLst>
          </p:cNvPr>
          <p:cNvSpPr txBox="1"/>
          <p:nvPr/>
        </p:nvSpPr>
        <p:spPr>
          <a:xfrm>
            <a:off x="311700" y="907473"/>
            <a:ext cx="8416664" cy="3416320"/>
          </a:xfrm>
          <a:prstGeom prst="rect">
            <a:avLst/>
          </a:prstGeom>
          <a:noFill/>
        </p:spPr>
        <p:txBody>
          <a:bodyPr wrap="square" rtlCol="0">
            <a:spAutoFit/>
          </a:bodyPr>
          <a:lstStyle/>
          <a:p>
            <a:pPr algn="ctr"/>
            <a:r>
              <a:rPr lang="en-US" sz="5400" dirty="0"/>
              <a:t>Join with the </a:t>
            </a:r>
          </a:p>
          <a:p>
            <a:pPr algn="ctr"/>
            <a:r>
              <a:rPr lang="en-US" sz="5400" b="1" dirty="0"/>
              <a:t>Kahoot! app</a:t>
            </a:r>
            <a:r>
              <a:rPr lang="en-US" sz="5400" dirty="0"/>
              <a:t> </a:t>
            </a:r>
          </a:p>
          <a:p>
            <a:pPr algn="ctr"/>
            <a:r>
              <a:rPr lang="en-US" sz="5400" dirty="0"/>
              <a:t>or at </a:t>
            </a:r>
          </a:p>
          <a:p>
            <a:pPr algn="ctr"/>
            <a:r>
              <a:rPr lang="en-US" sz="5400" b="1" dirty="0"/>
              <a:t>kahoot.it</a:t>
            </a:r>
            <a:endParaRPr lang="en-US" sz="5400" dirty="0"/>
          </a:p>
        </p:txBody>
      </p:sp>
    </p:spTree>
    <p:extLst>
      <p:ext uri="{BB962C8B-B14F-4D97-AF65-F5344CB8AC3E}">
        <p14:creationId xmlns:p14="http://schemas.microsoft.com/office/powerpoint/2010/main" val="444794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Progress Check</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41</a:t>
            </a:fld>
            <a:endParaRPr lang="en" dirty="0"/>
          </a:p>
        </p:txBody>
      </p:sp>
      <p:sp>
        <p:nvSpPr>
          <p:cNvPr id="7" name="Text Placeholder 6"/>
          <p:cNvSpPr>
            <a:spLocks noGrp="1"/>
          </p:cNvSpPr>
          <p:nvPr>
            <p:ph type="body" sz="quarter" idx="14"/>
          </p:nvPr>
        </p:nvSpPr>
        <p:spPr>
          <a:xfrm>
            <a:off x="415636" y="774236"/>
            <a:ext cx="8294915" cy="3791089"/>
          </a:xfrm>
        </p:spPr>
        <p:txBody>
          <a:bodyPr/>
          <a:lstStyle/>
          <a:p>
            <a:pPr lvl="3">
              <a:spcAft>
                <a:spcPts val="1000"/>
              </a:spcAft>
            </a:pPr>
            <a:endParaRPr lang="en-US" dirty="0"/>
          </a:p>
          <a:p>
            <a:pPr lvl="1">
              <a:spcAft>
                <a:spcPts val="1000"/>
              </a:spcAft>
            </a:pPr>
            <a:r>
              <a:rPr lang="en-US" dirty="0"/>
              <a:t>	</a:t>
            </a:r>
          </a:p>
          <a:p>
            <a:pPr marL="0" indent="0">
              <a:buNone/>
            </a:pPr>
            <a:endParaRPr lang="en-US" dirty="0"/>
          </a:p>
          <a:p>
            <a:pPr>
              <a:tabLst/>
            </a:pPr>
            <a:endParaRPr lang="en-US" dirty="0"/>
          </a:p>
        </p:txBody>
      </p:sp>
      <p:pic>
        <p:nvPicPr>
          <p:cNvPr id="2050" name="Picture 2" descr="Image result for schools cartoons">
            <a:hlinkClick r:id="rId3"/>
            <a:extLst>
              <a:ext uri="{FF2B5EF4-FFF2-40B4-BE49-F238E27FC236}">
                <a16:creationId xmlns:a16="http://schemas.microsoft.com/office/drawing/2014/main" id="{C4255DA7-3377-4721-85A0-F9B00BBF8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189" y="1025788"/>
            <a:ext cx="6197808" cy="387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7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A7849-124B-4BCA-AAB9-9AAC03C4B238}"/>
              </a:ext>
            </a:extLst>
          </p:cNvPr>
          <p:cNvSpPr>
            <a:spLocks noGrp="1"/>
          </p:cNvSpPr>
          <p:nvPr>
            <p:ph type="body" sz="quarter" idx="13"/>
          </p:nvPr>
        </p:nvSpPr>
        <p:spPr>
          <a:xfrm>
            <a:off x="401637" y="1641765"/>
            <a:ext cx="5602287" cy="929986"/>
          </a:xfrm>
        </p:spPr>
        <p:txBody>
          <a:bodyPr/>
          <a:lstStyle/>
          <a:p>
            <a:r>
              <a:rPr lang="en-US" sz="2800" dirty="0"/>
              <a:t>District Policy and School Policy/Plan</a:t>
            </a:r>
          </a:p>
        </p:txBody>
      </p:sp>
      <p:sp>
        <p:nvSpPr>
          <p:cNvPr id="5" name="Slide Number Placeholder 4">
            <a:extLst>
              <a:ext uri="{FF2B5EF4-FFF2-40B4-BE49-F238E27FC236}">
                <a16:creationId xmlns:a16="http://schemas.microsoft.com/office/drawing/2014/main" id="{153EE5CF-DD8E-4F80-879F-CD191CF94FBB}"/>
              </a:ext>
            </a:extLst>
          </p:cNvPr>
          <p:cNvSpPr>
            <a:spLocks noGrp="1"/>
          </p:cNvSpPr>
          <p:nvPr>
            <p:ph type="sldNum" idx="12"/>
          </p:nvPr>
        </p:nvSpPr>
        <p:spPr/>
        <p:txBody>
          <a:bodyPr/>
          <a:lstStyle/>
          <a:p>
            <a:fld id="{00000000-1234-1234-1234-123412341234}" type="slidenum">
              <a:rPr lang="en" smtClean="0"/>
              <a:pPr/>
              <a:t>42</a:t>
            </a:fld>
            <a:endParaRPr lang="en" dirty="0"/>
          </a:p>
        </p:txBody>
      </p:sp>
    </p:spTree>
    <p:extLst>
      <p:ext uri="{BB962C8B-B14F-4D97-AF65-F5344CB8AC3E}">
        <p14:creationId xmlns:p14="http://schemas.microsoft.com/office/powerpoint/2010/main" val="2899485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Components of Both District and School Level</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43</a:t>
            </a:fld>
            <a:endParaRPr lang="en" dirty="0"/>
          </a:p>
        </p:txBody>
      </p:sp>
      <p:sp>
        <p:nvSpPr>
          <p:cNvPr id="7" name="Text Placeholder 6"/>
          <p:cNvSpPr>
            <a:spLocks noGrp="1"/>
          </p:cNvSpPr>
          <p:nvPr>
            <p:ph type="body" sz="quarter" idx="14"/>
          </p:nvPr>
        </p:nvSpPr>
        <p:spPr>
          <a:xfrm>
            <a:off x="424542" y="727364"/>
            <a:ext cx="8294915" cy="4288889"/>
          </a:xfrm>
        </p:spPr>
        <p:txBody>
          <a:bodyPr/>
          <a:lstStyle/>
          <a:p>
            <a:pPr marL="0" indent="0">
              <a:spcAft>
                <a:spcPts val="0"/>
              </a:spcAft>
              <a:buNone/>
            </a:pPr>
            <a:r>
              <a:rPr lang="en-US" dirty="0"/>
              <a:t>Each Title I served district and school will build capacity for involvement by:</a:t>
            </a:r>
          </a:p>
          <a:p>
            <a:pPr>
              <a:spcAft>
                <a:spcPts val="0"/>
              </a:spcAft>
            </a:pPr>
            <a:r>
              <a:rPr lang="en-US" dirty="0"/>
              <a:t>Providing assistance to parents of Title I students in understanding the State’s challenging academic standards, State and local assessment requirements, and how to monitor their children’s progress while working with school staff to improve academic success.</a:t>
            </a:r>
          </a:p>
          <a:p>
            <a:pPr marL="346075" indent="0" algn="r">
              <a:spcAft>
                <a:spcPts val="0"/>
              </a:spcAft>
              <a:buNone/>
            </a:pPr>
            <a:r>
              <a:rPr lang="en-US" sz="1800" dirty="0"/>
              <a:t>Section 1116(e)(1)</a:t>
            </a:r>
          </a:p>
          <a:p>
            <a:pPr marL="0" indent="0">
              <a:buNone/>
            </a:pPr>
            <a:endParaRPr lang="en-US" dirty="0"/>
          </a:p>
          <a:p>
            <a:endParaRPr lang="en-US" dirty="0"/>
          </a:p>
          <a:p>
            <a:pPr>
              <a:tabLst/>
            </a:pPr>
            <a:endParaRPr lang="en-US" dirty="0"/>
          </a:p>
        </p:txBody>
      </p:sp>
      <p:pic>
        <p:nvPicPr>
          <p:cNvPr id="5" name="Picture 4">
            <a:extLst>
              <a:ext uri="{FF2B5EF4-FFF2-40B4-BE49-F238E27FC236}">
                <a16:creationId xmlns:a16="http://schemas.microsoft.com/office/drawing/2014/main" id="{493619C5-B177-4509-9118-14D62DFDE8BB}"/>
              </a:ext>
            </a:extLst>
          </p:cNvPr>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10025" y="3849124"/>
            <a:ext cx="1123950" cy="1167130"/>
          </a:xfrm>
          <a:prstGeom prst="rect">
            <a:avLst/>
          </a:prstGeom>
        </p:spPr>
      </p:pic>
    </p:spTree>
    <p:extLst>
      <p:ext uri="{BB962C8B-B14F-4D97-AF65-F5344CB8AC3E}">
        <p14:creationId xmlns:p14="http://schemas.microsoft.com/office/powerpoint/2010/main" val="4046906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Components of Both District and School Level</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44</a:t>
            </a:fld>
            <a:endParaRPr lang="en" dirty="0"/>
          </a:p>
        </p:txBody>
      </p:sp>
      <p:sp>
        <p:nvSpPr>
          <p:cNvPr id="7" name="Text Placeholder 6"/>
          <p:cNvSpPr>
            <a:spLocks noGrp="1"/>
          </p:cNvSpPr>
          <p:nvPr>
            <p:ph type="body" sz="quarter" idx="14"/>
          </p:nvPr>
        </p:nvSpPr>
        <p:spPr>
          <a:xfrm>
            <a:off x="424542" y="962818"/>
            <a:ext cx="8294915" cy="3217863"/>
          </a:xfrm>
        </p:spPr>
        <p:txBody>
          <a:bodyPr/>
          <a:lstStyle/>
          <a:p>
            <a:pPr>
              <a:spcAft>
                <a:spcPts val="0"/>
              </a:spcAft>
            </a:pPr>
            <a:r>
              <a:rPr lang="en-US" dirty="0"/>
              <a:t>Providing materials and training to help parents with their children to improve student achievement in areas such as literacy training or the use of technology.</a:t>
            </a:r>
          </a:p>
          <a:p>
            <a:pPr marL="346075" indent="0" algn="r">
              <a:spcAft>
                <a:spcPts val="0"/>
              </a:spcAft>
              <a:buNone/>
            </a:pPr>
            <a:r>
              <a:rPr lang="en-US" sz="1800" dirty="0"/>
              <a:t>Section 1116(e)(2)</a:t>
            </a:r>
          </a:p>
          <a:p>
            <a:pPr marL="0" indent="0">
              <a:buNone/>
            </a:pPr>
            <a:endParaRPr lang="en-US" dirty="0"/>
          </a:p>
          <a:p>
            <a:pPr>
              <a:tabLst/>
            </a:pPr>
            <a:endParaRPr lang="en-US" dirty="0"/>
          </a:p>
        </p:txBody>
      </p:sp>
      <p:pic>
        <p:nvPicPr>
          <p:cNvPr id="3074" name="Picture 2" descr="Image result for using technology pictures">
            <a:extLst>
              <a:ext uri="{FF2B5EF4-FFF2-40B4-BE49-F238E27FC236}">
                <a16:creationId xmlns:a16="http://schemas.microsoft.com/office/drawing/2014/main" id="{AFFFEDAC-31F6-4A04-8E42-D0A55E01C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988" y="2606748"/>
            <a:ext cx="3655194" cy="205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34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Components of Both District and School Level</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45</a:t>
            </a:fld>
            <a:endParaRPr lang="en" dirty="0"/>
          </a:p>
        </p:txBody>
      </p:sp>
      <p:sp>
        <p:nvSpPr>
          <p:cNvPr id="7" name="Text Placeholder 6"/>
          <p:cNvSpPr>
            <a:spLocks noGrp="1"/>
          </p:cNvSpPr>
          <p:nvPr>
            <p:ph type="body" sz="quarter" idx="14"/>
          </p:nvPr>
        </p:nvSpPr>
        <p:spPr>
          <a:xfrm>
            <a:off x="424542" y="962818"/>
            <a:ext cx="8294915" cy="3217863"/>
          </a:xfrm>
        </p:spPr>
        <p:txBody>
          <a:bodyPr/>
          <a:lstStyle/>
          <a:p>
            <a:pPr>
              <a:spcAft>
                <a:spcPts val="600"/>
              </a:spcAft>
            </a:pPr>
            <a:r>
              <a:rPr lang="en-US" dirty="0"/>
              <a:t>Educating teachers, instructional support personnel, principals, and other staff about:</a:t>
            </a:r>
          </a:p>
          <a:p>
            <a:pPr marL="576263" indent="-242888">
              <a:spcAft>
                <a:spcPts val="600"/>
              </a:spcAft>
              <a:buFont typeface="Arial" panose="020B0604020202020204" pitchFamily="34" charset="0"/>
              <a:buChar char="-"/>
            </a:pPr>
            <a:r>
              <a:rPr lang="en-US" dirty="0"/>
              <a:t>Valuing and utilizing contributions of parents</a:t>
            </a:r>
          </a:p>
          <a:p>
            <a:pPr marL="576263" indent="-242888">
              <a:spcAft>
                <a:spcPts val="600"/>
              </a:spcAft>
              <a:buFont typeface="Arial" panose="020B0604020202020204" pitchFamily="34" charset="0"/>
              <a:buChar char="-"/>
            </a:pPr>
            <a:r>
              <a:rPr lang="en-US" dirty="0"/>
              <a:t>Reaching out to, communicating with, and working with parents as equal partners</a:t>
            </a:r>
          </a:p>
          <a:p>
            <a:pPr marL="576263" indent="-242888">
              <a:spcAft>
                <a:spcPts val="600"/>
              </a:spcAft>
              <a:buFont typeface="Arial" panose="020B0604020202020204" pitchFamily="34" charset="0"/>
              <a:buChar char="-"/>
            </a:pPr>
            <a:r>
              <a:rPr lang="en-US" dirty="0"/>
              <a:t>Implementing and coordinating parent programs</a:t>
            </a:r>
          </a:p>
          <a:p>
            <a:pPr marL="576263" indent="-242888">
              <a:spcAft>
                <a:spcPts val="600"/>
              </a:spcAft>
              <a:buFont typeface="Arial" panose="020B0604020202020204" pitchFamily="34" charset="0"/>
              <a:buChar char="-"/>
            </a:pPr>
            <a:r>
              <a:rPr lang="en-US" dirty="0"/>
              <a:t>Building ties between parents and the school</a:t>
            </a:r>
          </a:p>
          <a:p>
            <a:pPr marL="333375" indent="0" algn="r">
              <a:spcAft>
                <a:spcPts val="0"/>
              </a:spcAft>
              <a:buNone/>
            </a:pPr>
            <a:r>
              <a:rPr lang="en-US" sz="1800" dirty="0"/>
              <a:t>Section 1116(e)(3)</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1417509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sz="2800" dirty="0"/>
          </a:p>
          <a:p>
            <a:r>
              <a:rPr lang="en-US" sz="2800" dirty="0"/>
              <a:t>Components of Both District and School Level</a:t>
            </a:r>
          </a:p>
          <a:p>
            <a:endParaRPr lang="en-US" sz="2800"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46</a:t>
            </a:fld>
            <a:endParaRPr lang="en" dirty="0"/>
          </a:p>
        </p:txBody>
      </p:sp>
      <p:sp>
        <p:nvSpPr>
          <p:cNvPr id="7" name="Text Placeholder 6"/>
          <p:cNvSpPr>
            <a:spLocks noGrp="1"/>
          </p:cNvSpPr>
          <p:nvPr>
            <p:ph type="body" sz="quarter" idx="14"/>
          </p:nvPr>
        </p:nvSpPr>
        <p:spPr>
          <a:xfrm>
            <a:off x="424542" y="962818"/>
            <a:ext cx="8294915" cy="3217863"/>
          </a:xfrm>
        </p:spPr>
        <p:txBody>
          <a:bodyPr/>
          <a:lstStyle/>
          <a:p>
            <a:pPr>
              <a:spcAft>
                <a:spcPts val="600"/>
              </a:spcAft>
            </a:pPr>
            <a:r>
              <a:rPr lang="en-US" dirty="0"/>
              <a:t>To the extent feasible and appropriate:</a:t>
            </a:r>
          </a:p>
          <a:p>
            <a:pPr marL="576263" indent="-238125">
              <a:spcAft>
                <a:spcPts val="600"/>
              </a:spcAft>
              <a:buFont typeface="Arial" panose="020B0604020202020204" pitchFamily="34" charset="0"/>
              <a:buChar char="-"/>
            </a:pPr>
            <a:r>
              <a:rPr lang="en-US" dirty="0"/>
              <a:t>Coordinating and integrate parent involvement programs and activities with other Federal, State, and local programs (including public preschools)</a:t>
            </a:r>
          </a:p>
          <a:p>
            <a:pPr marL="576263" indent="-242888">
              <a:spcAft>
                <a:spcPts val="600"/>
              </a:spcAft>
              <a:buFont typeface="Arial" panose="020B0604020202020204" pitchFamily="34" charset="0"/>
              <a:buChar char="-"/>
            </a:pPr>
            <a:r>
              <a:rPr lang="en-US" dirty="0"/>
              <a:t>Conducting other activities, such as parent resource centers, that encourage and support parents in fully participating in their children’s education</a:t>
            </a:r>
          </a:p>
          <a:p>
            <a:pPr marL="333375" indent="0" algn="r">
              <a:spcAft>
                <a:spcPts val="0"/>
              </a:spcAft>
              <a:buNone/>
            </a:pPr>
            <a:r>
              <a:rPr lang="en-US" sz="1800" dirty="0"/>
              <a:t>Section 1116(e)(4)</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3417276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Components of Both District and School Level</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47</a:t>
            </a:fld>
            <a:endParaRPr lang="en" dirty="0"/>
          </a:p>
        </p:txBody>
      </p:sp>
      <p:sp>
        <p:nvSpPr>
          <p:cNvPr id="7" name="Text Placeholder 6"/>
          <p:cNvSpPr>
            <a:spLocks noGrp="1"/>
          </p:cNvSpPr>
          <p:nvPr>
            <p:ph type="body" sz="quarter" idx="14"/>
          </p:nvPr>
        </p:nvSpPr>
        <p:spPr>
          <a:xfrm>
            <a:off x="424542" y="962818"/>
            <a:ext cx="8294915" cy="3217863"/>
          </a:xfrm>
        </p:spPr>
        <p:txBody>
          <a:bodyPr/>
          <a:lstStyle/>
          <a:p>
            <a:pPr>
              <a:spcAft>
                <a:spcPts val="0"/>
              </a:spcAft>
            </a:pPr>
            <a:r>
              <a:rPr lang="en-US" dirty="0"/>
              <a:t>Ensuring that information related to school and parent programs, meetings, and other activities is sent to the parents of participating children in a format and, to the extent practicable, in a language the parents can understand, and providing opportunities for the informed participation of parents and family  members.</a:t>
            </a:r>
          </a:p>
          <a:p>
            <a:pPr marL="333375" indent="0" algn="r">
              <a:spcAft>
                <a:spcPts val="0"/>
              </a:spcAft>
              <a:buNone/>
            </a:pPr>
            <a:r>
              <a:rPr lang="en-US" sz="1800" dirty="0"/>
              <a:t>Section 1116(e)(5) and Section 1116(f)</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2739899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Components of Both District and School Level</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48</a:t>
            </a:fld>
            <a:endParaRPr lang="en" dirty="0"/>
          </a:p>
        </p:txBody>
      </p:sp>
      <p:sp>
        <p:nvSpPr>
          <p:cNvPr id="7" name="Text Placeholder 6"/>
          <p:cNvSpPr>
            <a:spLocks noGrp="1"/>
          </p:cNvSpPr>
          <p:nvPr>
            <p:ph type="body" sz="quarter" idx="14"/>
          </p:nvPr>
        </p:nvSpPr>
        <p:spPr>
          <a:xfrm>
            <a:off x="424542" y="852459"/>
            <a:ext cx="8294915" cy="3217863"/>
          </a:xfrm>
        </p:spPr>
        <p:txBody>
          <a:bodyPr/>
          <a:lstStyle/>
          <a:p>
            <a:pPr marL="0" indent="0">
              <a:spcAft>
                <a:spcPts val="0"/>
              </a:spcAft>
              <a:buNone/>
            </a:pPr>
            <a:r>
              <a:rPr lang="en-US" sz="2300" dirty="0"/>
              <a:t>Each Title I served district and school </a:t>
            </a:r>
            <a:r>
              <a:rPr lang="en-US" sz="2300" b="1" i="1" u="sng" dirty="0"/>
              <a:t>may</a:t>
            </a:r>
            <a:r>
              <a:rPr lang="en-US" sz="2300" dirty="0"/>
              <a:t> build capacity for involvement by:</a:t>
            </a:r>
          </a:p>
          <a:p>
            <a:pPr>
              <a:spcAft>
                <a:spcPts val="0"/>
              </a:spcAft>
            </a:pPr>
            <a:r>
              <a:rPr lang="en-US" sz="2300" dirty="0"/>
              <a:t>Involving parents in the development of training for teachers, principals, and other educators to improve the effectiveness of such trainings.                       </a:t>
            </a:r>
            <a:r>
              <a:rPr lang="en-US" sz="1800" dirty="0"/>
              <a:t>Section 1116(e)(6)</a:t>
            </a:r>
          </a:p>
          <a:p>
            <a:pPr marL="0" indent="0">
              <a:spcAft>
                <a:spcPts val="0"/>
              </a:spcAft>
              <a:buNone/>
            </a:pPr>
            <a:endParaRPr lang="en-US" sz="600" dirty="0"/>
          </a:p>
          <a:p>
            <a:pPr>
              <a:spcAft>
                <a:spcPts val="0"/>
              </a:spcAft>
            </a:pPr>
            <a:r>
              <a:rPr lang="en-US" sz="2300" dirty="0"/>
              <a:t>Providing necessary literacy training from funds received from Title I, Part A  if the district has exhausted all other reasonably available sources of funding for training for parents.                                                           </a:t>
            </a:r>
            <a:r>
              <a:rPr lang="en-US" sz="1800" dirty="0"/>
              <a:t>Section 1116(e)(7)</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2236627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Components of Both District and School Level</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49</a:t>
            </a:fld>
            <a:endParaRPr lang="en" dirty="0"/>
          </a:p>
        </p:txBody>
      </p:sp>
      <p:sp>
        <p:nvSpPr>
          <p:cNvPr id="7" name="Text Placeholder 6"/>
          <p:cNvSpPr>
            <a:spLocks noGrp="1"/>
          </p:cNvSpPr>
          <p:nvPr>
            <p:ph type="body" sz="quarter" idx="14"/>
          </p:nvPr>
        </p:nvSpPr>
        <p:spPr>
          <a:xfrm>
            <a:off x="424542" y="852459"/>
            <a:ext cx="8294915" cy="3217863"/>
          </a:xfrm>
        </p:spPr>
        <p:txBody>
          <a:bodyPr/>
          <a:lstStyle/>
          <a:p>
            <a:pPr>
              <a:spcAft>
                <a:spcPts val="0"/>
              </a:spcAft>
            </a:pPr>
            <a:r>
              <a:rPr lang="en-US" dirty="0"/>
              <a:t>Paying reasonable and necessary expenses associated with parental engagement activities, including transportation and child care costs that will enable parents to participate in school-related meetings and training sessions.                       </a:t>
            </a:r>
          </a:p>
          <a:p>
            <a:pPr marL="0" indent="0" algn="r">
              <a:spcAft>
                <a:spcPts val="0"/>
              </a:spcAft>
              <a:buNone/>
            </a:pPr>
            <a:r>
              <a:rPr lang="en-US" sz="1800" dirty="0"/>
              <a:t>Section 1116(e)(8)</a:t>
            </a:r>
          </a:p>
          <a:p>
            <a:pPr marL="0" indent="0">
              <a:spcAft>
                <a:spcPts val="0"/>
              </a:spcAft>
              <a:buNone/>
            </a:pPr>
            <a:endParaRPr lang="en-US" sz="600" dirty="0"/>
          </a:p>
          <a:p>
            <a:pPr>
              <a:spcAft>
                <a:spcPts val="0"/>
              </a:spcAft>
            </a:pPr>
            <a:r>
              <a:rPr lang="en-US" dirty="0"/>
              <a:t>Training parents to enhance the involvement of other parents.                                                        </a:t>
            </a:r>
            <a:r>
              <a:rPr lang="en-US" sz="1800" dirty="0"/>
              <a:t>Section 1116(e)(9)</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21176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Today’s Training Will Cover:</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a:t>
            </a:fld>
            <a:endParaRPr lang="en" dirty="0"/>
          </a:p>
        </p:txBody>
      </p:sp>
      <p:sp>
        <p:nvSpPr>
          <p:cNvPr id="7" name="Text Placeholder 6"/>
          <p:cNvSpPr>
            <a:spLocks noGrp="1"/>
          </p:cNvSpPr>
          <p:nvPr>
            <p:ph type="body" sz="quarter" idx="14"/>
          </p:nvPr>
        </p:nvSpPr>
        <p:spPr/>
        <p:txBody>
          <a:bodyPr/>
          <a:lstStyle/>
          <a:p>
            <a:endParaRPr lang="en-US" dirty="0"/>
          </a:p>
          <a:p>
            <a:endParaRPr lang="en-US" dirty="0"/>
          </a:p>
          <a:p>
            <a:pPr>
              <a:tabLst/>
            </a:pPr>
            <a:endParaRPr lang="en-US" dirty="0"/>
          </a:p>
        </p:txBody>
      </p:sp>
      <p:sp>
        <p:nvSpPr>
          <p:cNvPr id="5" name="Text Placeholder 6">
            <a:extLst>
              <a:ext uri="{FF2B5EF4-FFF2-40B4-BE49-F238E27FC236}">
                <a16:creationId xmlns:a16="http://schemas.microsoft.com/office/drawing/2014/main" id="{2F836D01-1F60-48DA-84EC-A4FF4A8D0E15}"/>
              </a:ext>
            </a:extLst>
          </p:cNvPr>
          <p:cNvSpPr txBox="1">
            <a:spLocks/>
          </p:cNvSpPr>
          <p:nvPr/>
        </p:nvSpPr>
        <p:spPr>
          <a:xfrm>
            <a:off x="588818" y="692727"/>
            <a:ext cx="7978132" cy="39970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342900" algn="l" defTabSz="457200" rtl="0" eaLnBrk="1" hangingPunct="1">
              <a:lnSpc>
                <a:spcPct val="115000"/>
              </a:lnSpc>
              <a:spcBef>
                <a:spcPts val="0"/>
              </a:spcBef>
              <a:spcAft>
                <a:spcPts val="1600"/>
              </a:spcAft>
              <a:buClr>
                <a:schemeClr val="dk2"/>
              </a:buClr>
              <a:buSzPct val="100000"/>
              <a:buFont typeface="Arial" charset="0"/>
              <a:buChar char="•"/>
              <a:tabLst>
                <a:tab pos="457200" algn="l"/>
              </a:tabLst>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a:spcAft>
                <a:spcPts val="0"/>
              </a:spcAft>
            </a:pPr>
            <a:r>
              <a:rPr lang="en-US" sz="2300" dirty="0"/>
              <a:t>Overview of Parent and Family Engagement</a:t>
            </a:r>
          </a:p>
          <a:p>
            <a:pPr>
              <a:spcAft>
                <a:spcPts val="0"/>
              </a:spcAft>
            </a:pPr>
            <a:r>
              <a:rPr lang="en-US" sz="2300" dirty="0"/>
              <a:t>Timelines for Development</a:t>
            </a:r>
          </a:p>
          <a:p>
            <a:pPr>
              <a:spcAft>
                <a:spcPts val="0"/>
              </a:spcAft>
            </a:pPr>
            <a:r>
              <a:rPr lang="en-US" sz="2300" dirty="0"/>
              <a:t>ESSA Parent and Family Engagement Changes</a:t>
            </a:r>
          </a:p>
          <a:p>
            <a:pPr>
              <a:spcAft>
                <a:spcPts val="0"/>
              </a:spcAft>
            </a:pPr>
            <a:r>
              <a:rPr lang="en-US" sz="2300" dirty="0"/>
              <a:t>District Level Policy</a:t>
            </a:r>
          </a:p>
          <a:p>
            <a:pPr>
              <a:spcAft>
                <a:spcPts val="0"/>
              </a:spcAft>
            </a:pPr>
            <a:r>
              <a:rPr lang="en-US" sz="2300" dirty="0"/>
              <a:t>School Level Policy</a:t>
            </a:r>
          </a:p>
          <a:p>
            <a:pPr>
              <a:spcAft>
                <a:spcPts val="0"/>
              </a:spcAft>
            </a:pPr>
            <a:r>
              <a:rPr lang="en-US" sz="2300" dirty="0"/>
              <a:t>Building Capacity</a:t>
            </a:r>
          </a:p>
          <a:p>
            <a:pPr>
              <a:spcAft>
                <a:spcPts val="0"/>
              </a:spcAft>
            </a:pPr>
            <a:r>
              <a:rPr lang="en-US" sz="2300" dirty="0"/>
              <a:t>School-Parent Compact</a:t>
            </a:r>
          </a:p>
          <a:p>
            <a:pPr>
              <a:spcAft>
                <a:spcPts val="0"/>
              </a:spcAft>
            </a:pPr>
            <a:r>
              <a:rPr lang="en-US" sz="2300" dirty="0"/>
              <a:t>Annual Title I Meeting</a:t>
            </a:r>
          </a:p>
          <a:p>
            <a:pPr>
              <a:spcAft>
                <a:spcPts val="0"/>
              </a:spcAft>
            </a:pPr>
            <a:r>
              <a:rPr lang="en-US" sz="2300" dirty="0"/>
              <a:t>Resources Available</a:t>
            </a:r>
          </a:p>
          <a:p>
            <a:endParaRPr lang="en-US" dirty="0"/>
          </a:p>
          <a:p>
            <a:pPr>
              <a:tabLst/>
            </a:pPr>
            <a:endParaRPr lang="en-US" dirty="0"/>
          </a:p>
        </p:txBody>
      </p:sp>
    </p:spTree>
    <p:extLst>
      <p:ext uri="{BB962C8B-B14F-4D97-AF65-F5344CB8AC3E}">
        <p14:creationId xmlns:p14="http://schemas.microsoft.com/office/powerpoint/2010/main" val="1350765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Components of Both District and School Level</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50</a:t>
            </a:fld>
            <a:endParaRPr lang="en" dirty="0"/>
          </a:p>
        </p:txBody>
      </p:sp>
      <p:sp>
        <p:nvSpPr>
          <p:cNvPr id="7" name="Text Placeholder 6"/>
          <p:cNvSpPr>
            <a:spLocks noGrp="1"/>
          </p:cNvSpPr>
          <p:nvPr>
            <p:ph type="body" sz="quarter" idx="14"/>
          </p:nvPr>
        </p:nvSpPr>
        <p:spPr>
          <a:xfrm>
            <a:off x="424542" y="692727"/>
            <a:ext cx="8294915" cy="3962400"/>
          </a:xfrm>
        </p:spPr>
        <p:txBody>
          <a:bodyPr/>
          <a:lstStyle/>
          <a:p>
            <a:pPr>
              <a:spcAft>
                <a:spcPts val="600"/>
              </a:spcAft>
            </a:pPr>
            <a:r>
              <a:rPr lang="en-US" sz="2300" dirty="0"/>
              <a:t>Arranging school meetings at a variety of times, or conducting in-home conferences between teachers or other educators who work directly with the participating children, with parents who are unable to attend such conferences at school, in order to maximize parental involvement and participation.                                                  </a:t>
            </a:r>
            <a:r>
              <a:rPr lang="en-US" sz="1800" dirty="0"/>
              <a:t>Section 1116(e)(10)</a:t>
            </a:r>
          </a:p>
          <a:p>
            <a:pPr marL="0" indent="0">
              <a:spcAft>
                <a:spcPts val="600"/>
              </a:spcAft>
              <a:buNone/>
            </a:pPr>
            <a:endParaRPr lang="en-US" sz="600" dirty="0"/>
          </a:p>
          <a:p>
            <a:pPr>
              <a:spcAft>
                <a:spcPts val="600"/>
              </a:spcAft>
            </a:pPr>
            <a:r>
              <a:rPr lang="en-US" sz="2300" dirty="0"/>
              <a:t>Adopting and implementing model approaches to improve parental involvement.                                    </a:t>
            </a:r>
            <a:r>
              <a:rPr lang="en-US" sz="1800" dirty="0"/>
              <a:t>Section 1116(e)(11)</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1244862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Components of Both District and School Level</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51</a:t>
            </a:fld>
            <a:endParaRPr lang="en" dirty="0"/>
          </a:p>
        </p:txBody>
      </p:sp>
      <p:sp>
        <p:nvSpPr>
          <p:cNvPr id="7" name="Text Placeholder 6"/>
          <p:cNvSpPr>
            <a:spLocks noGrp="1"/>
          </p:cNvSpPr>
          <p:nvPr>
            <p:ph type="body" sz="quarter" idx="14"/>
          </p:nvPr>
        </p:nvSpPr>
        <p:spPr>
          <a:xfrm>
            <a:off x="424542" y="630382"/>
            <a:ext cx="8294915" cy="4100945"/>
          </a:xfrm>
        </p:spPr>
        <p:txBody>
          <a:bodyPr/>
          <a:lstStyle/>
          <a:p>
            <a:pPr>
              <a:spcAft>
                <a:spcPts val="600"/>
              </a:spcAft>
            </a:pPr>
            <a:r>
              <a:rPr lang="en-US" sz="2300" dirty="0"/>
              <a:t>Establishing a district wide parent advisory council to provide advice on all matters related to parental involvement in programs supported by Title I, Part A.                       </a:t>
            </a:r>
          </a:p>
          <a:p>
            <a:pPr marL="0" indent="0" algn="r">
              <a:spcAft>
                <a:spcPts val="600"/>
              </a:spcAft>
              <a:buNone/>
            </a:pPr>
            <a:r>
              <a:rPr lang="en-US" sz="1800" dirty="0"/>
              <a:t>Section 1116(e)(12)</a:t>
            </a:r>
          </a:p>
          <a:p>
            <a:pPr>
              <a:spcAft>
                <a:spcPts val="600"/>
              </a:spcAft>
            </a:pPr>
            <a:r>
              <a:rPr lang="en-US" sz="2300" dirty="0"/>
              <a:t>Developing appropriate roles for community-based organizations and businesses in parent involvement activities.                                                        </a:t>
            </a:r>
            <a:r>
              <a:rPr lang="en-US" sz="1800" dirty="0"/>
              <a:t>Section 1116(e)(13)</a:t>
            </a:r>
          </a:p>
          <a:p>
            <a:pPr lvl="0">
              <a:spcAft>
                <a:spcPts val="600"/>
              </a:spcAft>
              <a:buClr>
                <a:srgbClr val="797979"/>
              </a:buClr>
            </a:pPr>
            <a:r>
              <a:rPr lang="en-US" sz="2300" dirty="0">
                <a:solidFill>
                  <a:srgbClr val="78909C">
                    <a:lumMod val="50000"/>
                  </a:srgbClr>
                </a:solidFill>
              </a:rPr>
              <a:t>Providing other reasonable supports for parental involvement requested by parents.               </a:t>
            </a:r>
            <a:r>
              <a:rPr lang="en-US" sz="1800" dirty="0">
                <a:solidFill>
                  <a:srgbClr val="78909C">
                    <a:lumMod val="50000"/>
                  </a:srgbClr>
                </a:solidFill>
              </a:rPr>
              <a:t>Section 1116(e)(14)</a:t>
            </a:r>
          </a:p>
          <a:p>
            <a:pPr marL="0" indent="0">
              <a:buNone/>
            </a:pPr>
            <a:endParaRPr lang="en-US" dirty="0"/>
          </a:p>
          <a:p>
            <a:endParaRPr lang="en-US" dirty="0"/>
          </a:p>
          <a:p>
            <a:pPr>
              <a:tabLst/>
            </a:pPr>
            <a:endParaRPr lang="en-US" dirty="0"/>
          </a:p>
        </p:txBody>
      </p:sp>
    </p:spTree>
    <p:extLst>
      <p:ext uri="{BB962C8B-B14F-4D97-AF65-F5344CB8AC3E}">
        <p14:creationId xmlns:p14="http://schemas.microsoft.com/office/powerpoint/2010/main" val="1256779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Components of Both District and School Level</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52</a:t>
            </a:fld>
            <a:endParaRPr lang="en" dirty="0"/>
          </a:p>
        </p:txBody>
      </p:sp>
      <p:sp>
        <p:nvSpPr>
          <p:cNvPr id="7" name="Text Placeholder 6"/>
          <p:cNvSpPr>
            <a:spLocks noGrp="1"/>
          </p:cNvSpPr>
          <p:nvPr>
            <p:ph type="body" sz="quarter" idx="14"/>
          </p:nvPr>
        </p:nvSpPr>
        <p:spPr>
          <a:xfrm>
            <a:off x="424542" y="852459"/>
            <a:ext cx="8294915" cy="3217863"/>
          </a:xfrm>
        </p:spPr>
        <p:txBody>
          <a:bodyPr/>
          <a:lstStyle/>
          <a:p>
            <a:pPr marL="0" indent="0">
              <a:spcAft>
                <a:spcPts val="0"/>
              </a:spcAft>
              <a:buNone/>
            </a:pPr>
            <a:r>
              <a:rPr lang="en-US" dirty="0"/>
              <a:t>Each Title I served district and school </a:t>
            </a:r>
            <a:r>
              <a:rPr lang="en-US" b="1" i="1" u="sng" dirty="0"/>
              <a:t>will</a:t>
            </a:r>
            <a:r>
              <a:rPr lang="en-US" dirty="0"/>
              <a:t> have their district policy and school policy/plan monitored to determine if the policies and practices meet the requirements of Title I, Part A.                                                          </a:t>
            </a:r>
          </a:p>
          <a:p>
            <a:pPr marL="0" indent="0" algn="r">
              <a:spcAft>
                <a:spcPts val="0"/>
              </a:spcAft>
              <a:buNone/>
            </a:pPr>
            <a:r>
              <a:rPr lang="en-US" sz="1800" dirty="0"/>
              <a:t>Section 1116(h)</a:t>
            </a:r>
          </a:p>
          <a:p>
            <a:pPr marL="0" indent="0">
              <a:buNone/>
            </a:pPr>
            <a:endParaRPr lang="en-US" dirty="0"/>
          </a:p>
        </p:txBody>
      </p:sp>
      <p:pic>
        <p:nvPicPr>
          <p:cNvPr id="4098" name="Picture 2" descr="Image result for cartoon pictures of binoculars">
            <a:extLst>
              <a:ext uri="{FF2B5EF4-FFF2-40B4-BE49-F238E27FC236}">
                <a16:creationId xmlns:a16="http://schemas.microsoft.com/office/drawing/2014/main" id="{04035370-C8DB-48CD-91C7-EA9C7B4A5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803" y="2393421"/>
            <a:ext cx="3151043" cy="243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551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Progress Check</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53</a:t>
            </a:fld>
            <a:endParaRPr lang="en" dirty="0"/>
          </a:p>
        </p:txBody>
      </p:sp>
      <p:sp>
        <p:nvSpPr>
          <p:cNvPr id="7" name="Text Placeholder 6"/>
          <p:cNvSpPr>
            <a:spLocks noGrp="1"/>
          </p:cNvSpPr>
          <p:nvPr>
            <p:ph type="body" sz="quarter" idx="14"/>
          </p:nvPr>
        </p:nvSpPr>
        <p:spPr>
          <a:xfrm>
            <a:off x="415636" y="774236"/>
            <a:ext cx="8294915" cy="3791089"/>
          </a:xfrm>
        </p:spPr>
        <p:txBody>
          <a:bodyPr/>
          <a:lstStyle/>
          <a:p>
            <a:pPr lvl="3">
              <a:spcAft>
                <a:spcPts val="1000"/>
              </a:spcAft>
            </a:pPr>
            <a:endParaRPr lang="en-US" dirty="0"/>
          </a:p>
          <a:p>
            <a:pPr lvl="1">
              <a:spcAft>
                <a:spcPts val="1000"/>
              </a:spcAft>
            </a:pPr>
            <a:r>
              <a:rPr lang="en-US" dirty="0"/>
              <a:t>	</a:t>
            </a:r>
          </a:p>
          <a:p>
            <a:pPr marL="0" indent="0">
              <a:buNone/>
            </a:pPr>
            <a:endParaRPr lang="en-US" dirty="0"/>
          </a:p>
          <a:p>
            <a:pPr>
              <a:tabLst/>
            </a:pPr>
            <a:endParaRPr lang="en-US" dirty="0"/>
          </a:p>
        </p:txBody>
      </p:sp>
      <p:pic>
        <p:nvPicPr>
          <p:cNvPr id="3076" name="Picture 4" descr="Image result for pictures of parents and teachers working together">
            <a:hlinkClick r:id="rId3"/>
            <a:extLst>
              <a:ext uri="{FF2B5EF4-FFF2-40B4-BE49-F238E27FC236}">
                <a16:creationId xmlns:a16="http://schemas.microsoft.com/office/drawing/2014/main" id="{EDD7AF9A-D050-419B-A846-146101D1C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331" y="822742"/>
            <a:ext cx="2319337" cy="349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968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A7849-124B-4BCA-AAB9-9AAC03C4B238}"/>
              </a:ext>
            </a:extLst>
          </p:cNvPr>
          <p:cNvSpPr>
            <a:spLocks noGrp="1"/>
          </p:cNvSpPr>
          <p:nvPr>
            <p:ph type="body" sz="quarter" idx="13"/>
          </p:nvPr>
        </p:nvSpPr>
        <p:spPr>
          <a:xfrm>
            <a:off x="0" y="1701800"/>
            <a:ext cx="6003925" cy="1103745"/>
          </a:xfrm>
        </p:spPr>
        <p:txBody>
          <a:bodyPr/>
          <a:lstStyle/>
          <a:p>
            <a:r>
              <a:rPr lang="en-US" sz="3600" dirty="0"/>
              <a:t>School-Parent Compact</a:t>
            </a:r>
          </a:p>
        </p:txBody>
      </p:sp>
      <p:sp>
        <p:nvSpPr>
          <p:cNvPr id="5" name="Slide Number Placeholder 4">
            <a:extLst>
              <a:ext uri="{FF2B5EF4-FFF2-40B4-BE49-F238E27FC236}">
                <a16:creationId xmlns:a16="http://schemas.microsoft.com/office/drawing/2014/main" id="{153EE5CF-DD8E-4F80-879F-CD191CF94FBB}"/>
              </a:ext>
            </a:extLst>
          </p:cNvPr>
          <p:cNvSpPr>
            <a:spLocks noGrp="1"/>
          </p:cNvSpPr>
          <p:nvPr>
            <p:ph type="sldNum" idx="12"/>
          </p:nvPr>
        </p:nvSpPr>
        <p:spPr/>
        <p:txBody>
          <a:bodyPr/>
          <a:lstStyle/>
          <a:p>
            <a:fld id="{00000000-1234-1234-1234-123412341234}" type="slidenum">
              <a:rPr lang="en" smtClean="0"/>
              <a:pPr/>
              <a:t>54</a:t>
            </a:fld>
            <a:endParaRPr lang="en" dirty="0"/>
          </a:p>
        </p:txBody>
      </p:sp>
    </p:spTree>
    <p:extLst>
      <p:ext uri="{BB962C8B-B14F-4D97-AF65-F5344CB8AC3E}">
        <p14:creationId xmlns:p14="http://schemas.microsoft.com/office/powerpoint/2010/main" val="4198818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School  Compacts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55</a:t>
            </a:fld>
            <a:endParaRPr lang="en" dirty="0"/>
          </a:p>
        </p:txBody>
      </p:sp>
      <p:sp>
        <p:nvSpPr>
          <p:cNvPr id="7" name="Text Placeholder 6"/>
          <p:cNvSpPr>
            <a:spLocks noGrp="1"/>
          </p:cNvSpPr>
          <p:nvPr>
            <p:ph type="body" sz="quarter" idx="14"/>
          </p:nvPr>
        </p:nvSpPr>
        <p:spPr>
          <a:xfrm>
            <a:off x="415636" y="700819"/>
            <a:ext cx="8294915" cy="3884530"/>
          </a:xfrm>
        </p:spPr>
        <p:txBody>
          <a:bodyPr/>
          <a:lstStyle/>
          <a:p>
            <a:pPr marL="0" lvl="0" indent="0">
              <a:spcAft>
                <a:spcPts val="0"/>
              </a:spcAft>
              <a:buNone/>
            </a:pPr>
            <a:r>
              <a:rPr lang="en-US" sz="2000" dirty="0">
                <a:latin typeface="+mn-lt"/>
                <a:ea typeface="Georgia"/>
                <a:cs typeface="Georgia"/>
                <a:sym typeface="Georgia"/>
              </a:rPr>
              <a:t>Each school shall jointly develop with parents of participating children, a school-parent compact that outlines how parents, the entire school staff, and students will share responsibility for improved student academic achievement and the means by which the school and parents will build and develop a partnership to help children achieve the State’s high standards.</a:t>
            </a:r>
          </a:p>
          <a:p>
            <a:pPr marL="0" lvl="0" indent="0">
              <a:spcAft>
                <a:spcPts val="0"/>
              </a:spcAft>
              <a:buNone/>
            </a:pPr>
            <a:endParaRPr lang="en-US" sz="2000" dirty="0">
              <a:latin typeface="+mn-lt"/>
              <a:ea typeface="Georgia"/>
              <a:cs typeface="Georgia"/>
              <a:sym typeface="Georgia"/>
            </a:endParaRPr>
          </a:p>
          <a:p>
            <a:pPr marL="0" lvl="0" indent="0" algn="r">
              <a:spcAft>
                <a:spcPts val="0"/>
              </a:spcAft>
              <a:buSzPct val="25000"/>
              <a:buNone/>
            </a:pPr>
            <a:r>
              <a:rPr lang="en-US" sz="2000" dirty="0">
                <a:latin typeface="+mn-lt"/>
                <a:ea typeface="Georgia"/>
                <a:cs typeface="Georgia"/>
                <a:sym typeface="Georgia"/>
              </a:rPr>
              <a:t> Section 1116 (d)</a:t>
            </a:r>
          </a:p>
          <a:p>
            <a:pPr marL="0" indent="0">
              <a:buNone/>
              <a:tabLst/>
            </a:pPr>
            <a:endParaRPr lang="en-US" dirty="0"/>
          </a:p>
        </p:txBody>
      </p:sp>
      <p:pic>
        <p:nvPicPr>
          <p:cNvPr id="3" name="Picture 2">
            <a:extLst>
              <a:ext uri="{FF2B5EF4-FFF2-40B4-BE49-F238E27FC236}">
                <a16:creationId xmlns:a16="http://schemas.microsoft.com/office/drawing/2014/main" id="{BE22310B-9031-4F31-88EA-1C45172B3E31}"/>
              </a:ext>
            </a:extLst>
          </p:cNvPr>
          <p:cNvPicPr>
            <a:picLocks noChangeAspect="1"/>
          </p:cNvPicPr>
          <p:nvPr/>
        </p:nvPicPr>
        <p:blipFill>
          <a:blip r:embed="rId3"/>
          <a:stretch>
            <a:fillRect/>
          </a:stretch>
        </p:blipFill>
        <p:spPr>
          <a:xfrm>
            <a:off x="3109913" y="2571750"/>
            <a:ext cx="2092470" cy="1956153"/>
          </a:xfrm>
          <a:prstGeom prst="rect">
            <a:avLst/>
          </a:prstGeom>
        </p:spPr>
      </p:pic>
    </p:spTree>
    <p:extLst>
      <p:ext uri="{BB962C8B-B14F-4D97-AF65-F5344CB8AC3E}">
        <p14:creationId xmlns:p14="http://schemas.microsoft.com/office/powerpoint/2010/main" val="1388620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School  Compacts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56</a:t>
            </a:fld>
            <a:endParaRPr lang="en" dirty="0"/>
          </a:p>
        </p:txBody>
      </p:sp>
      <p:sp>
        <p:nvSpPr>
          <p:cNvPr id="7" name="Text Placeholder 6"/>
          <p:cNvSpPr>
            <a:spLocks noGrp="1"/>
          </p:cNvSpPr>
          <p:nvPr>
            <p:ph type="body" sz="quarter" idx="14"/>
          </p:nvPr>
        </p:nvSpPr>
        <p:spPr>
          <a:xfrm>
            <a:off x="415636" y="700819"/>
            <a:ext cx="8294915" cy="3884530"/>
          </a:xfrm>
        </p:spPr>
        <p:txBody>
          <a:bodyPr/>
          <a:lstStyle/>
          <a:p>
            <a:pPr marL="0" lvl="0" indent="0">
              <a:spcAft>
                <a:spcPts val="600"/>
              </a:spcAft>
              <a:buNone/>
            </a:pPr>
            <a:r>
              <a:rPr lang="en-US" dirty="0">
                <a:latin typeface="+mn-lt"/>
                <a:ea typeface="Georgia"/>
                <a:cs typeface="Georgia"/>
                <a:sym typeface="Georgia"/>
              </a:rPr>
              <a:t>The compact shall:</a:t>
            </a:r>
          </a:p>
          <a:p>
            <a:pPr lvl="0">
              <a:spcAft>
                <a:spcPts val="600"/>
              </a:spcAft>
              <a:buFont typeface="Arial" panose="020B0604020202020204" pitchFamily="34" charset="0"/>
              <a:buChar char="•"/>
            </a:pPr>
            <a:r>
              <a:rPr lang="en-US" dirty="0">
                <a:latin typeface="+mn-lt"/>
                <a:ea typeface="Georgia"/>
                <a:cs typeface="Georgia"/>
                <a:sym typeface="Georgia"/>
              </a:rPr>
              <a:t>Describe the school’s responsibility to provide high quality curriculum and instruction.</a:t>
            </a:r>
          </a:p>
          <a:p>
            <a:pPr lvl="0">
              <a:spcAft>
                <a:spcPts val="600"/>
              </a:spcAft>
              <a:buFont typeface="Arial" panose="020B0604020202020204" pitchFamily="34" charset="0"/>
              <a:buChar char="•"/>
            </a:pPr>
            <a:r>
              <a:rPr lang="en-US" dirty="0">
                <a:latin typeface="+mn-lt"/>
                <a:ea typeface="Georgia"/>
                <a:cs typeface="Georgia"/>
                <a:sym typeface="Georgia"/>
              </a:rPr>
              <a:t>Address the importance of communication between teachers and parents on an ongoing basis through:</a:t>
            </a:r>
          </a:p>
          <a:p>
            <a:pPr marL="1031875" lvl="1" indent="-401638">
              <a:spcAft>
                <a:spcPts val="600"/>
              </a:spcAft>
              <a:buFont typeface="+mj-lt"/>
              <a:buAutoNum type="alphaUcPeriod"/>
            </a:pPr>
            <a:r>
              <a:rPr lang="en-US" sz="2400" dirty="0">
                <a:latin typeface="+mn-lt"/>
                <a:ea typeface="Georgia"/>
                <a:cs typeface="Georgia"/>
                <a:sym typeface="Georgia"/>
              </a:rPr>
              <a:t>Parent-teacher conferences in elementary schools</a:t>
            </a:r>
          </a:p>
          <a:p>
            <a:pPr marL="1031875" lvl="1" indent="-401638">
              <a:spcAft>
                <a:spcPts val="600"/>
              </a:spcAft>
              <a:buFont typeface="+mj-lt"/>
              <a:buAutoNum type="alphaUcPeriod"/>
            </a:pPr>
            <a:r>
              <a:rPr lang="en-US" sz="2400" dirty="0">
                <a:latin typeface="+mn-lt"/>
                <a:ea typeface="Georgia"/>
                <a:cs typeface="Georgia"/>
                <a:sym typeface="Georgia"/>
              </a:rPr>
              <a:t>Frequent reports to parents on their children’s progress                                        </a:t>
            </a:r>
            <a:r>
              <a:rPr lang="en-US" sz="1600" dirty="0">
                <a:latin typeface="+mn-lt"/>
                <a:ea typeface="Georgia"/>
                <a:cs typeface="Georgia"/>
                <a:sym typeface="Georgia"/>
              </a:rPr>
              <a:t>Section 1116 (d)(1)(2)(A-D)</a:t>
            </a:r>
          </a:p>
          <a:p>
            <a:pPr marL="0" indent="0">
              <a:buNone/>
              <a:tabLst/>
            </a:pPr>
            <a:endParaRPr lang="en-US" dirty="0"/>
          </a:p>
        </p:txBody>
      </p:sp>
    </p:spTree>
    <p:extLst>
      <p:ext uri="{BB962C8B-B14F-4D97-AF65-F5344CB8AC3E}">
        <p14:creationId xmlns:p14="http://schemas.microsoft.com/office/powerpoint/2010/main" val="3266796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School  Compacts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57</a:t>
            </a:fld>
            <a:endParaRPr lang="en" dirty="0"/>
          </a:p>
        </p:txBody>
      </p:sp>
      <p:sp>
        <p:nvSpPr>
          <p:cNvPr id="7" name="Text Placeholder 6"/>
          <p:cNvSpPr>
            <a:spLocks noGrp="1"/>
          </p:cNvSpPr>
          <p:nvPr>
            <p:ph type="body" sz="quarter" idx="14"/>
          </p:nvPr>
        </p:nvSpPr>
        <p:spPr>
          <a:xfrm>
            <a:off x="415636" y="700819"/>
            <a:ext cx="8294915" cy="3884530"/>
          </a:xfrm>
        </p:spPr>
        <p:txBody>
          <a:bodyPr/>
          <a:lstStyle/>
          <a:p>
            <a:pPr marL="0" lvl="0" indent="0">
              <a:spcAft>
                <a:spcPts val="600"/>
              </a:spcAft>
              <a:buNone/>
            </a:pPr>
            <a:r>
              <a:rPr lang="en-US" dirty="0">
                <a:latin typeface="+mn-lt"/>
                <a:ea typeface="Georgia"/>
                <a:cs typeface="Georgia"/>
                <a:sym typeface="Georgia"/>
              </a:rPr>
              <a:t>The compact shall:</a:t>
            </a:r>
          </a:p>
          <a:p>
            <a:pPr marL="914400" lvl="1" indent="-454025">
              <a:spcAft>
                <a:spcPts val="600"/>
              </a:spcAft>
              <a:buFont typeface="+mj-lt"/>
              <a:buAutoNum type="alphaUcPeriod" startAt="3"/>
            </a:pPr>
            <a:r>
              <a:rPr lang="en-US" sz="2400" dirty="0">
                <a:latin typeface="+mn-lt"/>
                <a:ea typeface="Georgia"/>
                <a:cs typeface="Georgia"/>
                <a:sym typeface="Georgia"/>
              </a:rPr>
              <a:t>Reasonable access to staff, opportunities to volunteer and participate in their children’s class, and observation of classroom activities</a:t>
            </a:r>
          </a:p>
          <a:p>
            <a:pPr marL="914400" lvl="1" indent="-454025">
              <a:spcAft>
                <a:spcPts val="600"/>
              </a:spcAft>
              <a:buFont typeface="+mj-lt"/>
              <a:buAutoNum type="alphaUcPeriod" startAt="3"/>
            </a:pPr>
            <a:r>
              <a:rPr lang="en-US" sz="2400" dirty="0">
                <a:latin typeface="+mn-lt"/>
                <a:ea typeface="Georgia"/>
                <a:cs typeface="Georgia"/>
                <a:sym typeface="Georgia"/>
              </a:rPr>
              <a:t>Regular two-way, meaningful communication between family members and school staff, and, to the extent practicable, in a language that family members can understand</a:t>
            </a:r>
          </a:p>
          <a:p>
            <a:pPr marL="0" lvl="0" indent="0" algn="r">
              <a:spcAft>
                <a:spcPts val="0"/>
              </a:spcAft>
              <a:buSzPct val="25000"/>
              <a:buNone/>
            </a:pPr>
            <a:r>
              <a:rPr lang="en-US" sz="1800" dirty="0">
                <a:ea typeface="Georgia"/>
                <a:cs typeface="Georgia"/>
                <a:sym typeface="Georgia"/>
              </a:rPr>
              <a:t> Section 1116 (d)(1)(2)(A-D)</a:t>
            </a:r>
          </a:p>
          <a:p>
            <a:pPr marL="0" indent="0">
              <a:buNone/>
              <a:tabLst/>
            </a:pPr>
            <a:endParaRPr lang="en-US" dirty="0"/>
          </a:p>
        </p:txBody>
      </p:sp>
    </p:spTree>
    <p:extLst>
      <p:ext uri="{BB962C8B-B14F-4D97-AF65-F5344CB8AC3E}">
        <p14:creationId xmlns:p14="http://schemas.microsoft.com/office/powerpoint/2010/main" val="42712213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School  Compacts-Steps to Success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58</a:t>
            </a:fld>
            <a:endParaRPr lang="en" dirty="0"/>
          </a:p>
        </p:txBody>
      </p:sp>
      <p:sp>
        <p:nvSpPr>
          <p:cNvPr id="7" name="Text Placeholder 6"/>
          <p:cNvSpPr>
            <a:spLocks noGrp="1"/>
          </p:cNvSpPr>
          <p:nvPr>
            <p:ph type="body" sz="quarter" idx="14"/>
          </p:nvPr>
        </p:nvSpPr>
        <p:spPr>
          <a:xfrm>
            <a:off x="291867" y="629485"/>
            <a:ext cx="8294915" cy="3884530"/>
          </a:xfrm>
        </p:spPr>
        <p:txBody>
          <a:bodyPr/>
          <a:lstStyle/>
          <a:p>
            <a:pPr marL="0" lvl="0" indent="0">
              <a:spcAft>
                <a:spcPts val="0"/>
              </a:spcAft>
              <a:buNone/>
            </a:pPr>
            <a:r>
              <a:rPr lang="en-US" b="1" dirty="0">
                <a:latin typeface="+mn-lt"/>
                <a:ea typeface="Georgia"/>
                <a:cs typeface="Georgia"/>
                <a:sym typeface="Georgia"/>
              </a:rPr>
              <a:t>Motivate and Designate</a:t>
            </a:r>
          </a:p>
          <a:p>
            <a:pPr lvl="0">
              <a:spcAft>
                <a:spcPts val="0"/>
              </a:spcAft>
              <a:buFont typeface="Arial" panose="020B0604020202020204" pitchFamily="34" charset="0"/>
              <a:buChar char="•"/>
            </a:pPr>
            <a:r>
              <a:rPr lang="en-US" dirty="0">
                <a:latin typeface="+mn-lt"/>
                <a:ea typeface="Georgia"/>
                <a:cs typeface="Georgia"/>
                <a:sym typeface="Georgia"/>
              </a:rPr>
              <a:t>Explain at a staff meeting what compacts are and how they contribute to student success</a:t>
            </a:r>
          </a:p>
          <a:p>
            <a:pPr lvl="0">
              <a:spcAft>
                <a:spcPts val="0"/>
              </a:spcAft>
              <a:buFont typeface="Arial" panose="020B0604020202020204" pitchFamily="34" charset="0"/>
              <a:buChar char="•"/>
            </a:pPr>
            <a:r>
              <a:rPr lang="en-US" b="1" dirty="0">
                <a:latin typeface="+mn-lt"/>
                <a:ea typeface="Georgia"/>
                <a:cs typeface="Georgia"/>
                <a:sym typeface="Georgia"/>
              </a:rPr>
              <a:t>Pick</a:t>
            </a:r>
            <a:r>
              <a:rPr lang="en-US" dirty="0">
                <a:latin typeface="+mn-lt"/>
                <a:ea typeface="Georgia"/>
                <a:cs typeface="Georgia"/>
                <a:sym typeface="Georgia"/>
              </a:rPr>
              <a:t> a team </a:t>
            </a:r>
            <a:r>
              <a:rPr lang="en-US" b="1" dirty="0">
                <a:latin typeface="+mn-lt"/>
                <a:ea typeface="Georgia"/>
                <a:cs typeface="Georgia"/>
                <a:sym typeface="Georgia"/>
              </a:rPr>
              <a:t>leader</a:t>
            </a:r>
            <a:r>
              <a:rPr lang="en-US" dirty="0">
                <a:latin typeface="+mn-lt"/>
                <a:ea typeface="Georgia"/>
                <a:cs typeface="Georgia"/>
                <a:sym typeface="Georgia"/>
              </a:rPr>
              <a:t> and build a team</a:t>
            </a:r>
          </a:p>
          <a:p>
            <a:pPr lvl="0">
              <a:spcAft>
                <a:spcPts val="0"/>
              </a:spcAft>
              <a:buFont typeface="Arial" panose="020B0604020202020204" pitchFamily="34" charset="0"/>
              <a:buChar char="•"/>
            </a:pPr>
            <a:r>
              <a:rPr lang="en-US" b="1" dirty="0">
                <a:latin typeface="+mn-lt"/>
                <a:ea typeface="Georgia"/>
                <a:cs typeface="Georgia"/>
                <a:sym typeface="Georgia"/>
              </a:rPr>
              <a:t>Develop</a:t>
            </a:r>
            <a:r>
              <a:rPr lang="en-US" dirty="0">
                <a:latin typeface="+mn-lt"/>
                <a:ea typeface="Georgia"/>
                <a:cs typeface="Georgia"/>
                <a:sym typeface="Georgia"/>
              </a:rPr>
              <a:t> a </a:t>
            </a:r>
            <a:r>
              <a:rPr lang="en-US" b="1" dirty="0">
                <a:latin typeface="+mn-lt"/>
                <a:ea typeface="Georgia"/>
                <a:cs typeface="Georgia"/>
                <a:sym typeface="Georgia"/>
              </a:rPr>
              <a:t>timeline</a:t>
            </a:r>
            <a:r>
              <a:rPr lang="en-US" dirty="0">
                <a:latin typeface="+mn-lt"/>
                <a:ea typeface="Georgia"/>
                <a:cs typeface="Georgia"/>
                <a:sym typeface="Georgia"/>
              </a:rPr>
              <a:t> and use it to assign tasks</a:t>
            </a:r>
          </a:p>
          <a:p>
            <a:pPr lvl="0">
              <a:spcAft>
                <a:spcPts val="0"/>
              </a:spcAft>
              <a:buFont typeface="Arial" panose="020B0604020202020204" pitchFamily="34" charset="0"/>
              <a:buChar char="•"/>
            </a:pPr>
            <a:r>
              <a:rPr lang="en-US" dirty="0">
                <a:latin typeface="+mn-lt"/>
                <a:ea typeface="Georgia"/>
                <a:cs typeface="Georgia"/>
                <a:sym typeface="Georgia"/>
              </a:rPr>
              <a:t>Access your families interests and strengths</a:t>
            </a:r>
          </a:p>
          <a:p>
            <a:pPr lvl="0">
              <a:spcAft>
                <a:spcPts val="0"/>
              </a:spcAft>
              <a:buFont typeface="Arial" panose="020B0604020202020204" pitchFamily="34" charset="0"/>
              <a:buChar char="•"/>
            </a:pPr>
            <a:r>
              <a:rPr lang="en-US" dirty="0">
                <a:latin typeface="+mn-lt"/>
                <a:ea typeface="Georgia"/>
                <a:cs typeface="Georgia"/>
                <a:sym typeface="Georgia"/>
              </a:rPr>
              <a:t>Don’t forget the students</a:t>
            </a:r>
          </a:p>
          <a:p>
            <a:pPr marL="914400" lvl="1" indent="-457200">
              <a:spcAft>
                <a:spcPts val="0"/>
              </a:spcAft>
              <a:buFont typeface="+mj-lt"/>
              <a:buAutoNum type="alphaUcPeriod"/>
            </a:pPr>
            <a:r>
              <a:rPr lang="en-US" sz="2200" dirty="0">
                <a:latin typeface="+mn-lt"/>
                <a:ea typeface="Georgia"/>
                <a:cs typeface="Georgia"/>
                <a:sym typeface="Georgia"/>
              </a:rPr>
              <a:t>How will they take responsibility for their learning?</a:t>
            </a:r>
          </a:p>
          <a:p>
            <a:pPr marL="914400" lvl="1" indent="-457200">
              <a:spcAft>
                <a:spcPts val="0"/>
              </a:spcAft>
              <a:buFont typeface="+mj-lt"/>
              <a:buAutoNum type="alphaUcPeriod"/>
            </a:pPr>
            <a:r>
              <a:rPr lang="en-US" sz="2200" dirty="0">
                <a:latin typeface="+mn-lt"/>
                <a:ea typeface="Georgia"/>
                <a:cs typeface="Georgia"/>
                <a:sym typeface="Georgia"/>
              </a:rPr>
              <a:t>What do they want teachers and parents to do to support them?</a:t>
            </a:r>
          </a:p>
          <a:p>
            <a:pPr marL="0" indent="0">
              <a:buNone/>
              <a:tabLst/>
            </a:pPr>
            <a:endParaRPr lang="en-US" dirty="0"/>
          </a:p>
        </p:txBody>
      </p:sp>
    </p:spTree>
    <p:extLst>
      <p:ext uri="{BB962C8B-B14F-4D97-AF65-F5344CB8AC3E}">
        <p14:creationId xmlns:p14="http://schemas.microsoft.com/office/powerpoint/2010/main" val="17835815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School  Compacts-Steps to Success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59</a:t>
            </a:fld>
            <a:endParaRPr lang="en" dirty="0"/>
          </a:p>
        </p:txBody>
      </p:sp>
      <p:sp>
        <p:nvSpPr>
          <p:cNvPr id="7" name="Text Placeholder 6"/>
          <p:cNvSpPr>
            <a:spLocks noGrp="1"/>
          </p:cNvSpPr>
          <p:nvPr>
            <p:ph type="body" sz="quarter" idx="14"/>
          </p:nvPr>
        </p:nvSpPr>
        <p:spPr>
          <a:xfrm>
            <a:off x="415636" y="700819"/>
            <a:ext cx="8294915" cy="3884530"/>
          </a:xfrm>
        </p:spPr>
        <p:txBody>
          <a:bodyPr/>
          <a:lstStyle/>
          <a:p>
            <a:pPr marL="0" lvl="0" indent="0">
              <a:spcAft>
                <a:spcPts val="0"/>
              </a:spcAft>
              <a:buNone/>
            </a:pPr>
            <a:r>
              <a:rPr lang="en-US" b="1" dirty="0">
                <a:latin typeface="+mn-lt"/>
                <a:ea typeface="Georgia"/>
                <a:cs typeface="Georgia"/>
                <a:sym typeface="Georgia"/>
              </a:rPr>
              <a:t>Gather and Align</a:t>
            </a:r>
          </a:p>
          <a:p>
            <a:pPr lvl="0">
              <a:spcAft>
                <a:spcPts val="0"/>
              </a:spcAft>
              <a:buFont typeface="Arial" panose="020B0604020202020204" pitchFamily="34" charset="0"/>
              <a:buChar char="•"/>
            </a:pPr>
            <a:r>
              <a:rPr lang="en-US" dirty="0">
                <a:latin typeface="+mn-lt"/>
                <a:ea typeface="Georgia"/>
                <a:cs typeface="Georgia"/>
                <a:sym typeface="Georgia"/>
              </a:rPr>
              <a:t>Step-by-step process for translating your goals, linking them to priorities in the schoolwide plan, and then identifying specific home learning strategies to carry out the priorities</a:t>
            </a:r>
          </a:p>
          <a:p>
            <a:pPr marL="914400" lvl="1" indent="-457200">
              <a:spcAft>
                <a:spcPts val="0"/>
              </a:spcAft>
              <a:buFont typeface="+mj-lt"/>
              <a:buAutoNum type="alphaUcPeriod"/>
            </a:pPr>
            <a:r>
              <a:rPr lang="en-US" sz="2400" dirty="0">
                <a:latin typeface="+mn-lt"/>
                <a:ea typeface="Georgia"/>
                <a:cs typeface="Georgia"/>
                <a:sym typeface="Georgia"/>
              </a:rPr>
              <a:t>Align compact with schoolwide plan</a:t>
            </a:r>
          </a:p>
          <a:p>
            <a:pPr marL="914400" lvl="1" indent="-457200">
              <a:spcAft>
                <a:spcPts val="0"/>
              </a:spcAft>
              <a:buFont typeface="+mj-lt"/>
              <a:buAutoNum type="alphaUcPeriod"/>
            </a:pPr>
            <a:r>
              <a:rPr lang="en-US" sz="2400" dirty="0">
                <a:latin typeface="+mn-lt"/>
                <a:ea typeface="Georgia"/>
                <a:cs typeface="Georgia"/>
                <a:sym typeface="Georgia"/>
              </a:rPr>
              <a:t>Use Data teams to </a:t>
            </a:r>
            <a:r>
              <a:rPr lang="en-US" sz="2400" b="1" dirty="0">
                <a:latin typeface="+mn-lt"/>
                <a:ea typeface="Georgia"/>
                <a:cs typeface="Georgia"/>
                <a:sym typeface="Georgia"/>
              </a:rPr>
              <a:t>identify</a:t>
            </a:r>
            <a:r>
              <a:rPr lang="en-US" sz="2400" dirty="0">
                <a:latin typeface="+mn-lt"/>
                <a:ea typeface="Georgia"/>
                <a:cs typeface="Georgia"/>
                <a:sym typeface="Georgia"/>
              </a:rPr>
              <a:t> three </a:t>
            </a:r>
            <a:r>
              <a:rPr lang="en-US" sz="2400" b="1">
                <a:latin typeface="+mn-lt"/>
                <a:ea typeface="Georgia"/>
                <a:cs typeface="Georgia"/>
                <a:sym typeface="Georgia"/>
              </a:rPr>
              <a:t>goals</a:t>
            </a:r>
            <a:r>
              <a:rPr lang="en-US" sz="2400">
                <a:latin typeface="+mn-lt"/>
                <a:ea typeface="Georgia"/>
                <a:cs typeface="Georgia"/>
                <a:sym typeface="Georgia"/>
              </a:rPr>
              <a:t> per </a:t>
            </a:r>
            <a:r>
              <a:rPr lang="en-US" sz="2400" b="1" dirty="0">
                <a:latin typeface="+mn-lt"/>
                <a:ea typeface="Georgia"/>
                <a:cs typeface="Georgia"/>
                <a:sym typeface="Georgia"/>
              </a:rPr>
              <a:t>grade level </a:t>
            </a:r>
            <a:r>
              <a:rPr lang="en-US" sz="2400" dirty="0">
                <a:latin typeface="+mn-lt"/>
                <a:ea typeface="Georgia"/>
                <a:cs typeface="Georgia"/>
                <a:sym typeface="Georgia"/>
              </a:rPr>
              <a:t>and home learning ideas to discuss with parents</a:t>
            </a:r>
          </a:p>
          <a:p>
            <a:pPr marL="0" indent="0">
              <a:buNone/>
              <a:tabLst/>
            </a:pPr>
            <a:endParaRPr lang="en-US" dirty="0"/>
          </a:p>
        </p:txBody>
      </p:sp>
    </p:spTree>
    <p:extLst>
      <p:ext uri="{BB962C8B-B14F-4D97-AF65-F5344CB8AC3E}">
        <p14:creationId xmlns:p14="http://schemas.microsoft.com/office/powerpoint/2010/main" val="138749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sz="4400" dirty="0"/>
              <a:t>Overview</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2007342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School  Compacts-Steps to Success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60</a:t>
            </a:fld>
            <a:endParaRPr lang="en" dirty="0"/>
          </a:p>
        </p:txBody>
      </p:sp>
      <p:sp>
        <p:nvSpPr>
          <p:cNvPr id="7" name="Text Placeholder 6"/>
          <p:cNvSpPr>
            <a:spLocks noGrp="1"/>
          </p:cNvSpPr>
          <p:nvPr>
            <p:ph type="body" sz="quarter" idx="14"/>
          </p:nvPr>
        </p:nvSpPr>
        <p:spPr>
          <a:xfrm>
            <a:off x="415636" y="700819"/>
            <a:ext cx="8294915" cy="3884530"/>
          </a:xfrm>
        </p:spPr>
        <p:txBody>
          <a:bodyPr/>
          <a:lstStyle/>
          <a:p>
            <a:pPr marL="0" lvl="0" indent="0">
              <a:spcAft>
                <a:spcPts val="600"/>
              </a:spcAft>
              <a:buNone/>
            </a:pPr>
            <a:r>
              <a:rPr lang="en-US" b="1" dirty="0">
                <a:latin typeface="+mn-lt"/>
                <a:ea typeface="Georgia"/>
                <a:cs typeface="Georgia"/>
                <a:sym typeface="Georgia"/>
              </a:rPr>
              <a:t>Design and Develop</a:t>
            </a:r>
          </a:p>
          <a:p>
            <a:pPr lvl="0">
              <a:spcAft>
                <a:spcPts val="600"/>
              </a:spcAft>
              <a:buFont typeface="Arial" panose="020B0604020202020204" pitchFamily="34" charset="0"/>
              <a:buChar char="•"/>
            </a:pPr>
            <a:r>
              <a:rPr lang="en-US" dirty="0">
                <a:latin typeface="+mn-lt"/>
                <a:ea typeface="Georgia"/>
                <a:cs typeface="Georgia"/>
                <a:sym typeface="Georgia"/>
              </a:rPr>
              <a:t>Five tools to help the committee translate the data, goals, and priorities into a meaningful school-parent compact.</a:t>
            </a:r>
          </a:p>
          <a:p>
            <a:pPr marL="914400" lvl="1" indent="-457200">
              <a:spcAft>
                <a:spcPts val="600"/>
              </a:spcAft>
              <a:buFont typeface="+mj-lt"/>
              <a:buAutoNum type="alphaUcPeriod"/>
            </a:pPr>
            <a:r>
              <a:rPr lang="en-US" sz="2400" dirty="0">
                <a:latin typeface="+mn-lt"/>
                <a:ea typeface="Georgia"/>
                <a:cs typeface="Georgia"/>
                <a:sym typeface="Georgia"/>
              </a:rPr>
              <a:t>Sample School-Parent Compact templates</a:t>
            </a:r>
          </a:p>
          <a:p>
            <a:pPr marL="914400" lvl="1" indent="-457200">
              <a:spcAft>
                <a:spcPts val="600"/>
              </a:spcAft>
              <a:buFont typeface="+mj-lt"/>
              <a:buAutoNum type="alphaUcPeriod"/>
            </a:pPr>
            <a:r>
              <a:rPr lang="en-US" sz="2400" dirty="0">
                <a:latin typeface="+mn-lt"/>
                <a:ea typeface="Georgia"/>
                <a:cs typeface="Georgia"/>
                <a:sym typeface="Georgia"/>
              </a:rPr>
              <a:t>Guide to Quality rubric</a:t>
            </a:r>
          </a:p>
          <a:p>
            <a:pPr marL="914400" lvl="1" indent="-457200">
              <a:spcAft>
                <a:spcPts val="600"/>
              </a:spcAft>
              <a:buFont typeface="+mj-lt"/>
              <a:buAutoNum type="alphaUcPeriod"/>
            </a:pPr>
            <a:r>
              <a:rPr lang="en-US" sz="2400" dirty="0">
                <a:latin typeface="+mn-lt"/>
                <a:ea typeface="Georgia"/>
                <a:cs typeface="Georgia"/>
                <a:sym typeface="Georgia"/>
              </a:rPr>
              <a:t>School-Parent Compact template (blank)</a:t>
            </a:r>
          </a:p>
          <a:p>
            <a:pPr marL="914400" lvl="1" indent="-457200">
              <a:spcAft>
                <a:spcPts val="600"/>
              </a:spcAft>
              <a:buFont typeface="+mj-lt"/>
              <a:buAutoNum type="alphaUcPeriod"/>
            </a:pPr>
            <a:r>
              <a:rPr lang="en-US" sz="2400" dirty="0">
                <a:latin typeface="+mn-lt"/>
                <a:ea typeface="Georgia"/>
                <a:cs typeface="Georgia"/>
                <a:sym typeface="Georgia"/>
              </a:rPr>
              <a:t>School-Parent Compact checklist</a:t>
            </a:r>
          </a:p>
          <a:p>
            <a:pPr marL="914400" lvl="1" indent="-457200">
              <a:spcAft>
                <a:spcPts val="600"/>
              </a:spcAft>
              <a:buFont typeface="+mj-lt"/>
              <a:buAutoNum type="alphaUcPeriod"/>
            </a:pPr>
            <a:r>
              <a:rPr lang="en-US" sz="2400" dirty="0">
                <a:latin typeface="+mn-lt"/>
                <a:ea typeface="Georgia"/>
                <a:cs typeface="Georgia"/>
                <a:sym typeface="Georgia"/>
              </a:rPr>
              <a:t>Questions to review the design and develop process</a:t>
            </a:r>
          </a:p>
          <a:p>
            <a:pPr marL="0" indent="0">
              <a:buNone/>
              <a:tabLst/>
            </a:pPr>
            <a:endParaRPr lang="en-US" dirty="0"/>
          </a:p>
        </p:txBody>
      </p:sp>
    </p:spTree>
    <p:extLst>
      <p:ext uri="{BB962C8B-B14F-4D97-AF65-F5344CB8AC3E}">
        <p14:creationId xmlns:p14="http://schemas.microsoft.com/office/powerpoint/2010/main" val="3075602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School  Compacts-Steps to Success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61</a:t>
            </a:fld>
            <a:endParaRPr lang="en" dirty="0"/>
          </a:p>
        </p:txBody>
      </p:sp>
      <p:sp>
        <p:nvSpPr>
          <p:cNvPr id="7" name="Text Placeholder 6"/>
          <p:cNvSpPr>
            <a:spLocks noGrp="1"/>
          </p:cNvSpPr>
          <p:nvPr>
            <p:ph type="body" sz="quarter" idx="14"/>
          </p:nvPr>
        </p:nvSpPr>
        <p:spPr>
          <a:xfrm>
            <a:off x="415636" y="700819"/>
            <a:ext cx="8294915" cy="3884530"/>
          </a:xfrm>
        </p:spPr>
        <p:txBody>
          <a:bodyPr/>
          <a:lstStyle/>
          <a:p>
            <a:pPr marL="0" lvl="0" indent="0">
              <a:spcAft>
                <a:spcPts val="600"/>
              </a:spcAft>
              <a:buNone/>
            </a:pPr>
            <a:r>
              <a:rPr lang="en-US" b="1" dirty="0">
                <a:latin typeface="+mn-lt"/>
                <a:ea typeface="Georgia"/>
                <a:cs typeface="Georgia"/>
                <a:sym typeface="Georgia"/>
              </a:rPr>
              <a:t>Celebrate, review, and revise</a:t>
            </a:r>
          </a:p>
          <a:p>
            <a:pPr lvl="0">
              <a:spcAft>
                <a:spcPts val="600"/>
              </a:spcAft>
              <a:buFont typeface="Arial" panose="020B0604020202020204" pitchFamily="34" charset="0"/>
              <a:buChar char="•"/>
            </a:pPr>
            <a:r>
              <a:rPr lang="en-US" dirty="0">
                <a:latin typeface="+mn-lt"/>
                <a:ea typeface="Georgia"/>
                <a:cs typeface="Georgia"/>
                <a:sym typeface="Georgia"/>
              </a:rPr>
              <a:t>View the compact as a cycle of continuous improvement.</a:t>
            </a:r>
          </a:p>
          <a:p>
            <a:pPr marL="803275" lvl="1" indent="-346075">
              <a:spcAft>
                <a:spcPts val="600"/>
              </a:spcAft>
              <a:buFont typeface="+mj-lt"/>
              <a:buAutoNum type="alphaUcPeriod"/>
            </a:pPr>
            <a:r>
              <a:rPr lang="en-US" sz="2400" dirty="0">
                <a:latin typeface="+mn-lt"/>
                <a:ea typeface="Georgia"/>
                <a:cs typeface="Georgia"/>
                <a:sym typeface="Georgia"/>
              </a:rPr>
              <a:t>Celebrate success</a:t>
            </a:r>
          </a:p>
          <a:p>
            <a:pPr marL="803275" lvl="1" indent="-346075">
              <a:spcAft>
                <a:spcPts val="600"/>
              </a:spcAft>
              <a:buFont typeface="+mj-lt"/>
              <a:buAutoNum type="alphaUcPeriod"/>
            </a:pPr>
            <a:r>
              <a:rPr lang="en-US" sz="2400" dirty="0">
                <a:latin typeface="+mn-lt"/>
                <a:ea typeface="Georgia"/>
                <a:cs typeface="Georgia"/>
                <a:sym typeface="Georgia"/>
              </a:rPr>
              <a:t>Continuous improvement means reviewing what worked, what needs to improve, and then revising or developing a new plan</a:t>
            </a:r>
          </a:p>
          <a:p>
            <a:pPr marL="803275" lvl="1" indent="-346075">
              <a:spcAft>
                <a:spcPts val="600"/>
              </a:spcAft>
              <a:buFont typeface="+mj-lt"/>
              <a:buAutoNum type="alphaUcPeriod"/>
            </a:pPr>
            <a:r>
              <a:rPr lang="en-US" sz="2400" dirty="0">
                <a:latin typeface="+mn-lt"/>
                <a:ea typeface="Georgia"/>
                <a:cs typeface="Georgia"/>
                <a:sym typeface="Georgia"/>
              </a:rPr>
              <a:t>Build momentum for next year</a:t>
            </a:r>
          </a:p>
          <a:p>
            <a:pPr lvl="1">
              <a:spcAft>
                <a:spcPts val="0"/>
              </a:spcAft>
            </a:pPr>
            <a:r>
              <a:rPr lang="en-US" sz="2400" dirty="0">
                <a:latin typeface="+mn-lt"/>
                <a:ea typeface="Georgia"/>
                <a:cs typeface="Georgia"/>
                <a:sym typeface="Georgia"/>
              </a:rPr>
              <a:t>	</a:t>
            </a:r>
          </a:p>
          <a:p>
            <a:pPr marL="0" indent="0">
              <a:buNone/>
              <a:tabLst/>
            </a:pPr>
            <a:endParaRPr lang="en-US" dirty="0"/>
          </a:p>
        </p:txBody>
      </p:sp>
    </p:spTree>
    <p:extLst>
      <p:ext uri="{BB962C8B-B14F-4D97-AF65-F5344CB8AC3E}">
        <p14:creationId xmlns:p14="http://schemas.microsoft.com/office/powerpoint/2010/main" val="14375990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School  Compacts-Steps to Success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62</a:t>
            </a:fld>
            <a:endParaRPr lang="en" dirty="0"/>
          </a:p>
        </p:txBody>
      </p:sp>
      <p:sp>
        <p:nvSpPr>
          <p:cNvPr id="7" name="Text Placeholder 6"/>
          <p:cNvSpPr>
            <a:spLocks noGrp="1"/>
          </p:cNvSpPr>
          <p:nvPr>
            <p:ph type="body" sz="quarter" idx="14"/>
          </p:nvPr>
        </p:nvSpPr>
        <p:spPr>
          <a:xfrm>
            <a:off x="415636" y="700819"/>
            <a:ext cx="8294915" cy="3884530"/>
          </a:xfrm>
        </p:spPr>
        <p:txBody>
          <a:bodyPr/>
          <a:lstStyle/>
          <a:p>
            <a:pPr marL="0" lvl="0" indent="0">
              <a:spcAft>
                <a:spcPts val="0"/>
              </a:spcAft>
              <a:buNone/>
            </a:pPr>
            <a:r>
              <a:rPr lang="en-US" b="1" dirty="0">
                <a:latin typeface="+mn-lt"/>
                <a:ea typeface="Georgia"/>
                <a:cs typeface="Georgia"/>
                <a:sym typeface="Georgia"/>
              </a:rPr>
              <a:t>It’s All About The Conversation!</a:t>
            </a:r>
          </a:p>
          <a:p>
            <a:pPr marL="0" lvl="0" indent="0">
              <a:spcAft>
                <a:spcPts val="0"/>
              </a:spcAft>
              <a:buNone/>
            </a:pPr>
            <a:r>
              <a:rPr lang="en-US" dirty="0">
                <a:latin typeface="+mn-lt"/>
                <a:ea typeface="Georgia"/>
                <a:cs typeface="Georgia"/>
                <a:sym typeface="Georgia"/>
              </a:rPr>
              <a:t>One outcome of developing the school-parent compact should be making connections and establishing collaborative partnerships-teachers talking to families, schools talking to community organizations-people working together to support student learning.</a:t>
            </a:r>
          </a:p>
          <a:p>
            <a:pPr lvl="1">
              <a:spcAft>
                <a:spcPts val="0"/>
              </a:spcAft>
            </a:pPr>
            <a:r>
              <a:rPr lang="en-US" dirty="0">
                <a:latin typeface="+mn-lt"/>
                <a:ea typeface="Georgia"/>
                <a:cs typeface="Georgia"/>
                <a:sym typeface="Georgia"/>
              </a:rPr>
              <a:t>	</a:t>
            </a:r>
          </a:p>
          <a:p>
            <a:pPr marL="0" indent="0">
              <a:buNone/>
              <a:tabLst/>
            </a:pPr>
            <a:endParaRPr lang="en-US" dirty="0"/>
          </a:p>
        </p:txBody>
      </p:sp>
      <p:pic>
        <p:nvPicPr>
          <p:cNvPr id="5122" name="Picture 2" descr="Image result for pictures of communicating">
            <a:extLst>
              <a:ext uri="{FF2B5EF4-FFF2-40B4-BE49-F238E27FC236}">
                <a16:creationId xmlns:a16="http://schemas.microsoft.com/office/drawing/2014/main" id="{7B24790A-6BF3-40C2-9F4E-338D4318B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164" y="2937164"/>
            <a:ext cx="2560781" cy="192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589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Progress Check</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63</a:t>
            </a:fld>
            <a:endParaRPr lang="en" dirty="0"/>
          </a:p>
        </p:txBody>
      </p:sp>
      <p:sp>
        <p:nvSpPr>
          <p:cNvPr id="7" name="Text Placeholder 6"/>
          <p:cNvSpPr>
            <a:spLocks noGrp="1"/>
          </p:cNvSpPr>
          <p:nvPr>
            <p:ph type="body" sz="quarter" idx="14"/>
          </p:nvPr>
        </p:nvSpPr>
        <p:spPr>
          <a:xfrm>
            <a:off x="415636" y="774236"/>
            <a:ext cx="8294915" cy="3791089"/>
          </a:xfrm>
        </p:spPr>
        <p:txBody>
          <a:bodyPr/>
          <a:lstStyle/>
          <a:p>
            <a:pPr lvl="3">
              <a:spcAft>
                <a:spcPts val="1000"/>
              </a:spcAft>
            </a:pPr>
            <a:endParaRPr lang="en-US" dirty="0"/>
          </a:p>
          <a:p>
            <a:pPr lvl="1">
              <a:spcAft>
                <a:spcPts val="1000"/>
              </a:spcAft>
            </a:pPr>
            <a:r>
              <a:rPr lang="en-US" dirty="0"/>
              <a:t>	</a:t>
            </a:r>
          </a:p>
          <a:p>
            <a:pPr marL="0" indent="0">
              <a:buNone/>
            </a:pPr>
            <a:endParaRPr lang="en-US" dirty="0"/>
          </a:p>
          <a:p>
            <a:pPr>
              <a:tabLst/>
            </a:pPr>
            <a:endParaRPr lang="en-US" dirty="0"/>
          </a:p>
        </p:txBody>
      </p:sp>
      <p:pic>
        <p:nvPicPr>
          <p:cNvPr id="10" name="th?u=http%3a%2f%2f2.bp.blogspot.com%2f-m8sS49ZsH-8%2fU-qGqVrJ-rI%2fAAAAAAAAIPY%2fNnSZk_FKUpc%2fs1600%2fquestions-leaders-ask.jpg&amp;ehk=p3OM0H58cAAD%2fMPYDxU7wA&amp;r=0&amp;pid=OfficeInsert">
            <a:hlinkClick r:id="rId3"/>
            <a:extLst>
              <a:ext uri="{FF2B5EF4-FFF2-40B4-BE49-F238E27FC236}">
                <a16:creationId xmlns:a16="http://schemas.microsoft.com/office/drawing/2014/main" id="{5C140FC9-92E0-4724-BF3C-00B80A46DAD7}"/>
              </a:ext>
            </a:extLst>
          </p:cNvPr>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71700" y="1317048"/>
            <a:ext cx="4800600" cy="2509404"/>
          </a:xfrm>
          <a:prstGeom prst="rect">
            <a:avLst/>
          </a:prstGeom>
        </p:spPr>
      </p:pic>
    </p:spTree>
    <p:extLst>
      <p:ext uri="{BB962C8B-B14F-4D97-AF65-F5344CB8AC3E}">
        <p14:creationId xmlns:p14="http://schemas.microsoft.com/office/powerpoint/2010/main" val="3486838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E2F9FC-D6A2-4CA2-A1F9-6CA33FDB10B7}"/>
              </a:ext>
            </a:extLst>
          </p:cNvPr>
          <p:cNvSpPr>
            <a:spLocks noGrp="1"/>
          </p:cNvSpPr>
          <p:nvPr>
            <p:ph type="sldNum" idx="10"/>
          </p:nvPr>
        </p:nvSpPr>
        <p:spPr/>
        <p:txBody>
          <a:bodyPr/>
          <a:lstStyle/>
          <a:p>
            <a:pPr lvl="0" algn="r">
              <a:spcBef>
                <a:spcPts val="0"/>
              </a:spcBef>
              <a:buNone/>
            </a:pPr>
            <a:fld id="{00000000-1234-1234-1234-123412341234}" type="slidenum">
              <a:rPr lang="en" sz="1000" smtClean="0">
                <a:solidFill>
                  <a:schemeClr val="dk2"/>
                </a:solidFill>
              </a:rPr>
              <a:t>64</a:t>
            </a:fld>
            <a:endParaRPr lang="en" sz="1000">
              <a:solidFill>
                <a:schemeClr val="dk2"/>
              </a:solidFill>
            </a:endParaRPr>
          </a:p>
        </p:txBody>
      </p:sp>
      <p:pic>
        <p:nvPicPr>
          <p:cNvPr id="4" name="Picture 3">
            <a:extLst>
              <a:ext uri="{FF2B5EF4-FFF2-40B4-BE49-F238E27FC236}">
                <a16:creationId xmlns:a16="http://schemas.microsoft.com/office/drawing/2014/main" id="{681B5765-3103-41D2-A3B4-8B11C7FCD6BF}"/>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2157599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A7849-124B-4BCA-AAB9-9AAC03C4B238}"/>
              </a:ext>
            </a:extLst>
          </p:cNvPr>
          <p:cNvSpPr>
            <a:spLocks noGrp="1"/>
          </p:cNvSpPr>
          <p:nvPr>
            <p:ph type="body" sz="quarter" idx="13"/>
          </p:nvPr>
        </p:nvSpPr>
        <p:spPr/>
        <p:txBody>
          <a:bodyPr/>
          <a:lstStyle/>
          <a:p>
            <a:r>
              <a:rPr lang="en-US" sz="4400" dirty="0"/>
              <a:t>Annual Title I </a:t>
            </a:r>
            <a:r>
              <a:rPr lang="en-US" sz="3600" dirty="0"/>
              <a:t>Meeting</a:t>
            </a:r>
            <a:endParaRPr lang="en-US" sz="4400" dirty="0"/>
          </a:p>
        </p:txBody>
      </p:sp>
      <p:sp>
        <p:nvSpPr>
          <p:cNvPr id="5" name="Slide Number Placeholder 4">
            <a:extLst>
              <a:ext uri="{FF2B5EF4-FFF2-40B4-BE49-F238E27FC236}">
                <a16:creationId xmlns:a16="http://schemas.microsoft.com/office/drawing/2014/main" id="{153EE5CF-DD8E-4F80-879F-CD191CF94FBB}"/>
              </a:ext>
            </a:extLst>
          </p:cNvPr>
          <p:cNvSpPr>
            <a:spLocks noGrp="1"/>
          </p:cNvSpPr>
          <p:nvPr>
            <p:ph type="sldNum" idx="12"/>
          </p:nvPr>
        </p:nvSpPr>
        <p:spPr/>
        <p:txBody>
          <a:bodyPr/>
          <a:lstStyle/>
          <a:p>
            <a:fld id="{00000000-1234-1234-1234-123412341234}" type="slidenum">
              <a:rPr lang="en" smtClean="0"/>
              <a:pPr/>
              <a:t>65</a:t>
            </a:fld>
            <a:endParaRPr lang="en" dirty="0"/>
          </a:p>
        </p:txBody>
      </p:sp>
    </p:spTree>
    <p:extLst>
      <p:ext uri="{BB962C8B-B14F-4D97-AF65-F5344CB8AC3E}">
        <p14:creationId xmlns:p14="http://schemas.microsoft.com/office/powerpoint/2010/main" val="3767796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Annual Title I Meeting Requirements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66</a:t>
            </a:fld>
            <a:endParaRPr lang="en" dirty="0"/>
          </a:p>
        </p:txBody>
      </p:sp>
      <p:sp>
        <p:nvSpPr>
          <p:cNvPr id="7" name="Text Placeholder 6"/>
          <p:cNvSpPr>
            <a:spLocks noGrp="1"/>
          </p:cNvSpPr>
          <p:nvPr>
            <p:ph type="body" sz="quarter" idx="14"/>
          </p:nvPr>
        </p:nvSpPr>
        <p:spPr>
          <a:xfrm>
            <a:off x="415636" y="903142"/>
            <a:ext cx="8294915" cy="3746893"/>
          </a:xfrm>
        </p:spPr>
        <p:txBody>
          <a:bodyPr/>
          <a:lstStyle/>
          <a:p>
            <a:pPr marL="0" indent="0">
              <a:spcAft>
                <a:spcPts val="1000"/>
              </a:spcAft>
              <a:buNone/>
            </a:pPr>
            <a:r>
              <a:rPr lang="en-US" dirty="0"/>
              <a:t>All schools receiving Title I, Part A funds are required to convene an annual Title I, Part A parent meeting to:</a:t>
            </a:r>
          </a:p>
          <a:p>
            <a:pPr marL="457200" indent="-457200">
              <a:spcAft>
                <a:spcPts val="1000"/>
              </a:spcAft>
              <a:buAutoNum type="arabicPeriod"/>
            </a:pPr>
            <a:r>
              <a:rPr lang="en-US" dirty="0"/>
              <a:t>Inform parents and families of their school’s participation</a:t>
            </a:r>
          </a:p>
          <a:p>
            <a:pPr marL="457200" indent="-457200">
              <a:spcAft>
                <a:spcPts val="1000"/>
              </a:spcAft>
              <a:buAutoNum type="arabicPeriod"/>
            </a:pPr>
            <a:r>
              <a:rPr lang="en-US" dirty="0"/>
              <a:t>Explain the requirements of Title I, Part A program</a:t>
            </a:r>
          </a:p>
          <a:p>
            <a:pPr marL="457200" indent="-457200">
              <a:spcAft>
                <a:spcPts val="1000"/>
              </a:spcAft>
              <a:buAutoNum type="arabicPeriod"/>
            </a:pPr>
            <a:r>
              <a:rPr lang="en-US" dirty="0"/>
              <a:t>Inform parents of their rights to be involved.</a:t>
            </a:r>
          </a:p>
          <a:p>
            <a:pPr marL="0" indent="0" algn="r">
              <a:spcAft>
                <a:spcPts val="1000"/>
              </a:spcAft>
              <a:buNone/>
            </a:pPr>
            <a:r>
              <a:rPr lang="en-US" dirty="0"/>
              <a:t>	</a:t>
            </a:r>
            <a:r>
              <a:rPr lang="en-US" sz="1800" dirty="0"/>
              <a:t>Section 1116(c)(1)</a:t>
            </a:r>
            <a:endParaRPr lang="en-US" dirty="0"/>
          </a:p>
        </p:txBody>
      </p:sp>
      <p:pic>
        <p:nvPicPr>
          <p:cNvPr id="5" name="Picture 4">
            <a:extLst>
              <a:ext uri="{FF2B5EF4-FFF2-40B4-BE49-F238E27FC236}">
                <a16:creationId xmlns:a16="http://schemas.microsoft.com/office/drawing/2014/main" id="{E912F714-658A-45D1-BAC2-713F9970B88A}"/>
              </a:ext>
            </a:extLst>
          </p:cNvPr>
          <p:cNvPicPr>
            <a:picLocks noChangeAspect="1"/>
          </p:cNvPicPr>
          <p:nvPr/>
        </p:nvPicPr>
        <p:blipFill>
          <a:blip r:embed="rId3"/>
          <a:stretch>
            <a:fillRect/>
          </a:stretch>
        </p:blipFill>
        <p:spPr>
          <a:xfrm>
            <a:off x="3666934" y="3622965"/>
            <a:ext cx="1701938" cy="1276454"/>
          </a:xfrm>
          <a:prstGeom prst="rect">
            <a:avLst/>
          </a:prstGeom>
        </p:spPr>
      </p:pic>
    </p:spTree>
    <p:extLst>
      <p:ext uri="{BB962C8B-B14F-4D97-AF65-F5344CB8AC3E}">
        <p14:creationId xmlns:p14="http://schemas.microsoft.com/office/powerpoint/2010/main" val="1835385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Topics for Discussion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67</a:t>
            </a:fld>
            <a:endParaRPr lang="en" dirty="0"/>
          </a:p>
        </p:txBody>
      </p:sp>
      <p:sp>
        <p:nvSpPr>
          <p:cNvPr id="7" name="Text Placeholder 6"/>
          <p:cNvSpPr>
            <a:spLocks noGrp="1"/>
          </p:cNvSpPr>
          <p:nvPr>
            <p:ph type="body" sz="quarter" idx="14"/>
          </p:nvPr>
        </p:nvSpPr>
        <p:spPr>
          <a:xfrm>
            <a:off x="424542" y="736023"/>
            <a:ext cx="8294915" cy="3671454"/>
          </a:xfrm>
        </p:spPr>
        <p:txBody>
          <a:bodyPr/>
          <a:lstStyle/>
          <a:p>
            <a:pPr marL="0" indent="0">
              <a:spcAft>
                <a:spcPts val="600"/>
              </a:spcAft>
              <a:buNone/>
            </a:pPr>
            <a:r>
              <a:rPr lang="en-US" dirty="0"/>
              <a:t>The LEA Title I Plan addresses how Title I, Part A funds will be used within the district.  Elements of the Plan may include:</a:t>
            </a:r>
          </a:p>
          <a:p>
            <a:pPr marL="346075" indent="-346075">
              <a:spcAft>
                <a:spcPts val="600"/>
              </a:spcAft>
              <a:buFont typeface="Arial" panose="020B0604020202020204" pitchFamily="34" charset="0"/>
              <a:buChar char="•"/>
            </a:pPr>
            <a:r>
              <a:rPr lang="en-US" dirty="0"/>
              <a:t>High-quality student academic assessments</a:t>
            </a:r>
          </a:p>
          <a:p>
            <a:pPr marL="346075" indent="-346075">
              <a:spcAft>
                <a:spcPts val="600"/>
              </a:spcAft>
              <a:buFont typeface="Arial" panose="020B0604020202020204" pitchFamily="34" charset="0"/>
              <a:buChar char="•"/>
            </a:pPr>
            <a:r>
              <a:rPr lang="en-US" dirty="0"/>
              <a:t>Supplemental services to assist struggling students</a:t>
            </a:r>
          </a:p>
          <a:p>
            <a:pPr marL="346075" indent="-346075">
              <a:spcAft>
                <a:spcPts val="600"/>
              </a:spcAft>
              <a:buFont typeface="Arial" panose="020B0604020202020204" pitchFamily="34" charset="0"/>
              <a:buChar char="•"/>
            </a:pPr>
            <a:r>
              <a:rPr lang="en-US" dirty="0"/>
              <a:t>Coordination and integration of federal funds and programs  </a:t>
            </a:r>
          </a:p>
          <a:p>
            <a:pPr marL="0" indent="0">
              <a:spcAft>
                <a:spcPts val="1000"/>
              </a:spcAft>
              <a:buNone/>
            </a:pPr>
            <a:r>
              <a:rPr lang="en-US" sz="2000" dirty="0"/>
              <a:t>										              </a:t>
            </a:r>
            <a:r>
              <a:rPr lang="en-US" sz="1800" dirty="0"/>
              <a:t>Section 1116 (a)(3)(D)</a:t>
            </a:r>
          </a:p>
          <a:p>
            <a:pPr marL="0" indent="0">
              <a:spcAft>
                <a:spcPts val="1000"/>
              </a:spcAft>
              <a:buNone/>
            </a:pPr>
            <a:endParaRPr lang="en-US" sz="2000" dirty="0"/>
          </a:p>
          <a:p>
            <a:pPr lvl="3">
              <a:spcAft>
                <a:spcPts val="1000"/>
              </a:spcAft>
            </a:pPr>
            <a:endParaRPr lang="en-US" dirty="0"/>
          </a:p>
          <a:p>
            <a:pPr lvl="1">
              <a:spcAft>
                <a:spcPts val="1000"/>
              </a:spcAft>
            </a:pPr>
            <a:r>
              <a:rPr lang="en-US" dirty="0"/>
              <a:t>	</a:t>
            </a:r>
          </a:p>
          <a:p>
            <a:pPr marL="0" indent="0">
              <a:buNone/>
            </a:pPr>
            <a:endParaRPr lang="en-US" dirty="0"/>
          </a:p>
          <a:p>
            <a:pPr>
              <a:tabLst/>
            </a:pPr>
            <a:endParaRPr lang="en-US" dirty="0"/>
          </a:p>
        </p:txBody>
      </p:sp>
    </p:spTree>
    <p:extLst>
      <p:ext uri="{BB962C8B-B14F-4D97-AF65-F5344CB8AC3E}">
        <p14:creationId xmlns:p14="http://schemas.microsoft.com/office/powerpoint/2010/main" val="1189279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Topics for Discussion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68</a:t>
            </a:fld>
            <a:endParaRPr lang="en" dirty="0"/>
          </a:p>
        </p:txBody>
      </p:sp>
      <p:sp>
        <p:nvSpPr>
          <p:cNvPr id="7" name="Text Placeholder 6"/>
          <p:cNvSpPr>
            <a:spLocks noGrp="1"/>
          </p:cNvSpPr>
          <p:nvPr>
            <p:ph type="body" sz="quarter" idx="14"/>
          </p:nvPr>
        </p:nvSpPr>
        <p:spPr>
          <a:xfrm>
            <a:off x="424542" y="884959"/>
            <a:ext cx="8294915" cy="2888673"/>
          </a:xfrm>
        </p:spPr>
        <p:txBody>
          <a:bodyPr/>
          <a:lstStyle/>
          <a:p>
            <a:pPr marL="0" indent="0">
              <a:spcAft>
                <a:spcPts val="1000"/>
              </a:spcAft>
              <a:buNone/>
            </a:pPr>
            <a:r>
              <a:rPr lang="en-US" dirty="0"/>
              <a:t>The LEA Title I Plan addresses how Title I, Part A funds will be used within the district.  Elements of the Plan may include:</a:t>
            </a:r>
          </a:p>
          <a:p>
            <a:pPr>
              <a:spcAft>
                <a:spcPts val="1000"/>
              </a:spcAft>
              <a:buFont typeface="Wingdings" panose="05000000000000000000" pitchFamily="2" charset="2"/>
              <a:buChar char="§"/>
            </a:pPr>
            <a:r>
              <a:rPr lang="en-US" dirty="0"/>
              <a:t>Strategies to implement effective parent and family engagement</a:t>
            </a:r>
          </a:p>
          <a:p>
            <a:pPr>
              <a:spcAft>
                <a:spcPts val="1000"/>
              </a:spcAft>
              <a:buFont typeface="Wingdings" panose="05000000000000000000" pitchFamily="2" charset="2"/>
              <a:buChar char="§"/>
            </a:pPr>
            <a:r>
              <a:rPr lang="en-US" dirty="0"/>
              <a:t>Emphasis on Title I, Part A parents have the right to be involved in the development of this plan</a:t>
            </a:r>
            <a:endParaRPr lang="en-US" sz="1800" dirty="0"/>
          </a:p>
          <a:p>
            <a:pPr marL="0" indent="0" algn="r">
              <a:spcAft>
                <a:spcPts val="1000"/>
              </a:spcAft>
              <a:buNone/>
            </a:pPr>
            <a:r>
              <a:rPr lang="en-US" sz="1800" dirty="0"/>
              <a:t>Section 1116(a)(3)</a:t>
            </a:r>
            <a:endParaRPr lang="en-US" sz="2000" dirty="0"/>
          </a:p>
          <a:p>
            <a:pPr lvl="3">
              <a:spcAft>
                <a:spcPts val="1000"/>
              </a:spcAft>
            </a:pPr>
            <a:endParaRPr lang="en-US" dirty="0"/>
          </a:p>
          <a:p>
            <a:pPr lvl="1">
              <a:spcAft>
                <a:spcPts val="1000"/>
              </a:spcAft>
            </a:pPr>
            <a:r>
              <a:rPr lang="en-US" dirty="0"/>
              <a:t>	</a:t>
            </a:r>
          </a:p>
          <a:p>
            <a:pPr marL="0" indent="0">
              <a:buNone/>
            </a:pPr>
            <a:endParaRPr lang="en-US" dirty="0"/>
          </a:p>
          <a:p>
            <a:pPr>
              <a:tabLst/>
            </a:pPr>
            <a:endParaRPr lang="en-US" dirty="0"/>
          </a:p>
        </p:txBody>
      </p:sp>
    </p:spTree>
    <p:extLst>
      <p:ext uri="{BB962C8B-B14F-4D97-AF65-F5344CB8AC3E}">
        <p14:creationId xmlns:p14="http://schemas.microsoft.com/office/powerpoint/2010/main" val="2927827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77877-9813-4A38-AB73-5C3072B2BD39}"/>
              </a:ext>
            </a:extLst>
          </p:cNvPr>
          <p:cNvSpPr>
            <a:spLocks noGrp="1"/>
          </p:cNvSpPr>
          <p:nvPr>
            <p:ph type="body" sz="quarter" idx="13"/>
          </p:nvPr>
        </p:nvSpPr>
        <p:spPr/>
        <p:txBody>
          <a:bodyPr/>
          <a:lstStyle/>
          <a:p>
            <a:r>
              <a:rPr lang="en-US" sz="3200" dirty="0"/>
              <a:t>Templates and Resources</a:t>
            </a:r>
          </a:p>
        </p:txBody>
      </p:sp>
      <p:sp>
        <p:nvSpPr>
          <p:cNvPr id="3" name="Slide Number Placeholder 2">
            <a:extLst>
              <a:ext uri="{FF2B5EF4-FFF2-40B4-BE49-F238E27FC236}">
                <a16:creationId xmlns:a16="http://schemas.microsoft.com/office/drawing/2014/main" id="{9C97094F-5E6F-44F4-8590-CCC885DD03EC}"/>
              </a:ext>
            </a:extLst>
          </p:cNvPr>
          <p:cNvSpPr>
            <a:spLocks noGrp="1"/>
          </p:cNvSpPr>
          <p:nvPr>
            <p:ph type="sldNum" idx="12"/>
          </p:nvPr>
        </p:nvSpPr>
        <p:spPr/>
        <p:txBody>
          <a:bodyPr/>
          <a:lstStyle/>
          <a:p>
            <a:fld id="{00000000-1234-1234-1234-123412341234}" type="slidenum">
              <a:rPr lang="en" smtClean="0"/>
              <a:pPr/>
              <a:t>69</a:t>
            </a:fld>
            <a:endParaRPr lang="en" dirty="0"/>
          </a:p>
        </p:txBody>
      </p:sp>
    </p:spTree>
    <p:extLst>
      <p:ext uri="{BB962C8B-B14F-4D97-AF65-F5344CB8AC3E}">
        <p14:creationId xmlns:p14="http://schemas.microsoft.com/office/powerpoint/2010/main" val="306968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Overview</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7</a:t>
            </a:fld>
            <a:endParaRPr lang="en" dirty="0"/>
          </a:p>
        </p:txBody>
      </p:sp>
      <p:pic>
        <p:nvPicPr>
          <p:cNvPr id="5" name="Picture 4">
            <a:extLst>
              <a:ext uri="{FF2B5EF4-FFF2-40B4-BE49-F238E27FC236}">
                <a16:creationId xmlns:a16="http://schemas.microsoft.com/office/drawing/2014/main" id="{62012780-A341-49D5-87CB-55100FBB9C03}"/>
              </a:ext>
            </a:extLst>
          </p:cNvPr>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43745" y="3567545"/>
            <a:ext cx="1378528" cy="1026102"/>
          </a:xfrm>
          <a:prstGeom prst="rect">
            <a:avLst/>
          </a:prstGeom>
        </p:spPr>
      </p:pic>
      <p:sp>
        <p:nvSpPr>
          <p:cNvPr id="7" name="Text Placeholder 6"/>
          <p:cNvSpPr>
            <a:spLocks noGrp="1"/>
          </p:cNvSpPr>
          <p:nvPr>
            <p:ph type="body" sz="quarter" idx="14"/>
          </p:nvPr>
        </p:nvSpPr>
        <p:spPr>
          <a:xfrm>
            <a:off x="460518" y="890471"/>
            <a:ext cx="8294915" cy="3600450"/>
          </a:xfrm>
        </p:spPr>
        <p:txBody>
          <a:bodyPr/>
          <a:lstStyle/>
          <a:p>
            <a:pPr lvl="1"/>
            <a:r>
              <a:rPr lang="en-US" sz="2400" dirty="0"/>
              <a:t>When families, communities and schools work together, students are more successful and the entire community benefits. </a:t>
            </a:r>
            <a:r>
              <a:rPr lang="en-US" sz="2400" dirty="0">
                <a:ea typeface="Georgia"/>
                <a:cs typeface="Georgia"/>
                <a:sym typeface="Georgia"/>
              </a:rPr>
              <a:t>The family engagement program works when it is inclusive of all families. Districts and schools need to connect to all families, reaching beyond barriers of culture, language, disability, and poverty.</a:t>
            </a:r>
          </a:p>
          <a:p>
            <a:pPr lvl="1"/>
            <a:endParaRPr lang="en-US" sz="1800" dirty="0"/>
          </a:p>
          <a:p>
            <a:endParaRPr lang="en-US" dirty="0"/>
          </a:p>
          <a:p>
            <a:pPr>
              <a:tabLst/>
            </a:pPr>
            <a:endParaRPr lang="en-US" dirty="0"/>
          </a:p>
        </p:txBody>
      </p:sp>
    </p:spTree>
    <p:extLst>
      <p:ext uri="{BB962C8B-B14F-4D97-AF65-F5344CB8AC3E}">
        <p14:creationId xmlns:p14="http://schemas.microsoft.com/office/powerpoint/2010/main" val="1707788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Templates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70</a:t>
            </a:fld>
            <a:endParaRPr lang="en" dirty="0"/>
          </a:p>
        </p:txBody>
      </p:sp>
      <p:sp>
        <p:nvSpPr>
          <p:cNvPr id="7" name="Text Placeholder 6"/>
          <p:cNvSpPr>
            <a:spLocks noGrp="1"/>
          </p:cNvSpPr>
          <p:nvPr>
            <p:ph type="body" sz="quarter" idx="14"/>
          </p:nvPr>
        </p:nvSpPr>
        <p:spPr>
          <a:xfrm>
            <a:off x="415636" y="774236"/>
            <a:ext cx="8294915" cy="3791089"/>
          </a:xfrm>
        </p:spPr>
        <p:txBody>
          <a:bodyPr/>
          <a:lstStyle/>
          <a:p>
            <a:pPr lvl="3">
              <a:spcAft>
                <a:spcPts val="1000"/>
              </a:spcAft>
            </a:pPr>
            <a:r>
              <a:rPr lang="en-US" sz="2400" dirty="0">
                <a:hlinkClick r:id="rId3"/>
              </a:rPr>
              <a:t>Parent-Student-Teacher Compact</a:t>
            </a:r>
            <a:endParaRPr lang="en-US" sz="2400" dirty="0"/>
          </a:p>
          <a:p>
            <a:pPr lvl="3">
              <a:spcAft>
                <a:spcPts val="1000"/>
              </a:spcAft>
            </a:pPr>
            <a:r>
              <a:rPr lang="en-US" sz="2400" dirty="0">
                <a:hlinkClick r:id="rId4"/>
              </a:rPr>
              <a:t>School-Parent Compact-Traditional Template</a:t>
            </a:r>
            <a:endParaRPr lang="en-US" sz="2400" dirty="0"/>
          </a:p>
          <a:p>
            <a:pPr lvl="3">
              <a:spcAft>
                <a:spcPts val="1000"/>
              </a:spcAft>
            </a:pPr>
            <a:r>
              <a:rPr lang="en-US" sz="2400" dirty="0">
                <a:hlinkClick r:id="rId5"/>
              </a:rPr>
              <a:t>Family Engagement Best Practices Rubric</a:t>
            </a:r>
            <a:endParaRPr lang="en-US" sz="2400" dirty="0"/>
          </a:p>
          <a:p>
            <a:pPr marL="0" indent="0">
              <a:buNone/>
              <a:tabLst/>
            </a:pPr>
            <a:endParaRPr lang="en-US" dirty="0"/>
          </a:p>
        </p:txBody>
      </p:sp>
    </p:spTree>
    <p:extLst>
      <p:ext uri="{BB962C8B-B14F-4D97-AF65-F5344CB8AC3E}">
        <p14:creationId xmlns:p14="http://schemas.microsoft.com/office/powerpoint/2010/main" val="1299705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Templates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71</a:t>
            </a:fld>
            <a:endParaRPr lang="en" dirty="0"/>
          </a:p>
        </p:txBody>
      </p:sp>
      <p:sp>
        <p:nvSpPr>
          <p:cNvPr id="7" name="Text Placeholder 6"/>
          <p:cNvSpPr>
            <a:spLocks noGrp="1"/>
          </p:cNvSpPr>
          <p:nvPr>
            <p:ph type="body" sz="quarter" idx="14"/>
          </p:nvPr>
        </p:nvSpPr>
        <p:spPr>
          <a:xfrm>
            <a:off x="291867" y="676205"/>
            <a:ext cx="8294915" cy="3791089"/>
          </a:xfrm>
        </p:spPr>
        <p:txBody>
          <a:bodyPr/>
          <a:lstStyle/>
          <a:p>
            <a:pPr marL="0" indent="0">
              <a:buNone/>
            </a:pPr>
            <a:endParaRPr lang="en-US" dirty="0"/>
          </a:p>
          <a:p>
            <a:pPr>
              <a:tabLst/>
            </a:pPr>
            <a:endParaRPr lang="en-US" dirty="0"/>
          </a:p>
        </p:txBody>
      </p:sp>
      <p:pic>
        <p:nvPicPr>
          <p:cNvPr id="2" name="Picture 1">
            <a:extLst>
              <a:ext uri="{FF2B5EF4-FFF2-40B4-BE49-F238E27FC236}">
                <a16:creationId xmlns:a16="http://schemas.microsoft.com/office/drawing/2014/main" id="{E08B189C-7013-4808-8622-7954109DB3AB}"/>
              </a:ext>
            </a:extLst>
          </p:cNvPr>
          <p:cNvPicPr>
            <a:picLocks noChangeAspect="1"/>
          </p:cNvPicPr>
          <p:nvPr/>
        </p:nvPicPr>
        <p:blipFill>
          <a:blip r:embed="rId3"/>
          <a:stretch>
            <a:fillRect/>
          </a:stretch>
        </p:blipFill>
        <p:spPr>
          <a:xfrm>
            <a:off x="1156855" y="977548"/>
            <a:ext cx="5950527" cy="3741582"/>
          </a:xfrm>
          <a:prstGeom prst="rect">
            <a:avLst/>
          </a:prstGeom>
        </p:spPr>
      </p:pic>
    </p:spTree>
    <p:extLst>
      <p:ext uri="{BB962C8B-B14F-4D97-AF65-F5344CB8AC3E}">
        <p14:creationId xmlns:p14="http://schemas.microsoft.com/office/powerpoint/2010/main" val="2814985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Templates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72</a:t>
            </a:fld>
            <a:endParaRPr lang="en" dirty="0"/>
          </a:p>
        </p:txBody>
      </p:sp>
      <p:sp>
        <p:nvSpPr>
          <p:cNvPr id="7" name="Text Placeholder 6"/>
          <p:cNvSpPr>
            <a:spLocks noGrp="1"/>
          </p:cNvSpPr>
          <p:nvPr>
            <p:ph type="body" sz="quarter" idx="14"/>
          </p:nvPr>
        </p:nvSpPr>
        <p:spPr>
          <a:xfrm>
            <a:off x="291867" y="676205"/>
            <a:ext cx="8294915" cy="3791089"/>
          </a:xfrm>
        </p:spPr>
        <p:txBody>
          <a:bodyPr/>
          <a:lstStyle/>
          <a:p>
            <a:pPr marL="0" indent="0">
              <a:buNone/>
            </a:pPr>
            <a:endParaRPr lang="en-US" dirty="0"/>
          </a:p>
          <a:p>
            <a:pPr>
              <a:tabLst/>
            </a:pPr>
            <a:endParaRPr lang="en-US" dirty="0"/>
          </a:p>
        </p:txBody>
      </p:sp>
      <p:pic>
        <p:nvPicPr>
          <p:cNvPr id="3" name="Picture 2">
            <a:extLst>
              <a:ext uri="{FF2B5EF4-FFF2-40B4-BE49-F238E27FC236}">
                <a16:creationId xmlns:a16="http://schemas.microsoft.com/office/drawing/2014/main" id="{49E719F9-D17A-4A2B-81FD-CA42955D8C1D}"/>
              </a:ext>
            </a:extLst>
          </p:cNvPr>
          <p:cNvPicPr>
            <a:picLocks noChangeAspect="1"/>
          </p:cNvPicPr>
          <p:nvPr/>
        </p:nvPicPr>
        <p:blipFill>
          <a:blip r:embed="rId3"/>
          <a:stretch>
            <a:fillRect/>
          </a:stretch>
        </p:blipFill>
        <p:spPr>
          <a:xfrm>
            <a:off x="1149927" y="885824"/>
            <a:ext cx="6074785" cy="3860815"/>
          </a:xfrm>
          <a:prstGeom prst="rect">
            <a:avLst/>
          </a:prstGeom>
        </p:spPr>
      </p:pic>
    </p:spTree>
    <p:extLst>
      <p:ext uri="{BB962C8B-B14F-4D97-AF65-F5344CB8AC3E}">
        <p14:creationId xmlns:p14="http://schemas.microsoft.com/office/powerpoint/2010/main" val="35759193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F9F8A-CC5C-473F-B700-0FD26AB9DF7D}"/>
              </a:ext>
            </a:extLst>
          </p:cNvPr>
          <p:cNvSpPr>
            <a:spLocks noGrp="1"/>
          </p:cNvSpPr>
          <p:nvPr>
            <p:ph type="body" sz="quarter" idx="13"/>
          </p:nvPr>
        </p:nvSpPr>
        <p:spPr/>
        <p:txBody>
          <a:bodyPr/>
          <a:lstStyle/>
          <a:p>
            <a:r>
              <a:rPr lang="en-US" dirty="0"/>
              <a:t>Resources</a:t>
            </a:r>
          </a:p>
        </p:txBody>
      </p:sp>
      <p:sp>
        <p:nvSpPr>
          <p:cNvPr id="3" name="Text Placeholder 2">
            <a:extLst>
              <a:ext uri="{FF2B5EF4-FFF2-40B4-BE49-F238E27FC236}">
                <a16:creationId xmlns:a16="http://schemas.microsoft.com/office/drawing/2014/main" id="{83234D1B-20C2-40B7-BF83-F50F27E4A4E3}"/>
              </a:ext>
            </a:extLst>
          </p:cNvPr>
          <p:cNvSpPr>
            <a:spLocks noGrp="1"/>
          </p:cNvSpPr>
          <p:nvPr>
            <p:ph type="body" sz="quarter" idx="14"/>
          </p:nvPr>
        </p:nvSpPr>
        <p:spPr>
          <a:xfrm>
            <a:off x="424542" y="713436"/>
            <a:ext cx="8294915" cy="3217863"/>
          </a:xfrm>
        </p:spPr>
        <p:txBody>
          <a:bodyPr/>
          <a:lstStyle/>
          <a:p>
            <a:pPr lvl="0">
              <a:spcAft>
                <a:spcPts val="1200"/>
              </a:spcAft>
            </a:pPr>
            <a:r>
              <a:rPr lang="en-US" u="sng" dirty="0">
                <a:hlinkClick r:id="rId3"/>
              </a:rPr>
              <a:t>Coalition for Community Schools</a:t>
            </a:r>
            <a:r>
              <a:rPr lang="en-US" dirty="0"/>
              <a:t>  </a:t>
            </a:r>
          </a:p>
          <a:p>
            <a:pPr lvl="0">
              <a:spcAft>
                <a:spcPts val="1200"/>
              </a:spcAft>
            </a:pPr>
            <a:r>
              <a:rPr lang="en-US" u="sng" dirty="0">
                <a:hlinkClick r:id="rId4"/>
              </a:rPr>
              <a:t>National Standards for Family School Partnerships</a:t>
            </a:r>
            <a:r>
              <a:rPr lang="en-US" dirty="0"/>
              <a:t>  </a:t>
            </a:r>
          </a:p>
          <a:p>
            <a:pPr lvl="0">
              <a:spcAft>
                <a:spcPts val="1200"/>
              </a:spcAft>
            </a:pPr>
            <a:r>
              <a:rPr lang="en-US" u="sng" dirty="0">
                <a:hlinkClick r:id="rId5"/>
              </a:rPr>
              <a:t>National Dropout Prevention Center/Network</a:t>
            </a:r>
            <a:endParaRPr lang="en-US" dirty="0"/>
          </a:p>
          <a:p>
            <a:pPr lvl="0">
              <a:spcAft>
                <a:spcPts val="1200"/>
              </a:spcAft>
            </a:pPr>
            <a:r>
              <a:rPr lang="en-US" u="sng" dirty="0">
                <a:hlinkClick r:id="rId6"/>
              </a:rPr>
              <a:t>United States Department of Education</a:t>
            </a:r>
            <a:r>
              <a:rPr lang="en-US" dirty="0"/>
              <a:t> </a:t>
            </a:r>
          </a:p>
          <a:p>
            <a:pPr lvl="0">
              <a:spcAft>
                <a:spcPts val="1200"/>
              </a:spcAft>
            </a:pPr>
            <a:r>
              <a:rPr lang="en-US" u="sng" dirty="0">
                <a:hlinkClick r:id="rId7"/>
              </a:rPr>
              <a:t>ESSA-Parent and Family Engagement Provision</a:t>
            </a:r>
            <a:r>
              <a:rPr lang="en-US" dirty="0"/>
              <a:t> </a:t>
            </a:r>
          </a:p>
          <a:p>
            <a:pPr>
              <a:spcAft>
                <a:spcPts val="1200"/>
              </a:spcAft>
            </a:pPr>
            <a:r>
              <a:rPr lang="en-US" dirty="0">
                <a:hlinkClick r:id="rId8"/>
              </a:rPr>
              <a:t>Parental Involvement: Title I, Part A Non-Regulatory Guidance</a:t>
            </a:r>
            <a:endParaRPr lang="en-US" dirty="0"/>
          </a:p>
        </p:txBody>
      </p:sp>
      <p:sp>
        <p:nvSpPr>
          <p:cNvPr id="4" name="Slide Number Placeholder 3">
            <a:extLst>
              <a:ext uri="{FF2B5EF4-FFF2-40B4-BE49-F238E27FC236}">
                <a16:creationId xmlns:a16="http://schemas.microsoft.com/office/drawing/2014/main" id="{B4003FF4-4A6E-47C8-8FC1-C9BEBA7B8E1F}"/>
              </a:ext>
            </a:extLst>
          </p:cNvPr>
          <p:cNvSpPr>
            <a:spLocks noGrp="1"/>
          </p:cNvSpPr>
          <p:nvPr>
            <p:ph type="sldNum" idx="12"/>
          </p:nvPr>
        </p:nvSpPr>
        <p:spPr/>
        <p:txBody>
          <a:bodyPr/>
          <a:lstStyle/>
          <a:p>
            <a:fld id="{00000000-1234-1234-1234-123412341234}" type="slidenum">
              <a:rPr lang="en" smtClean="0"/>
              <a:pPr/>
              <a:t>73</a:t>
            </a:fld>
            <a:endParaRPr lang="en" dirty="0"/>
          </a:p>
        </p:txBody>
      </p:sp>
    </p:spTree>
    <p:extLst>
      <p:ext uri="{BB962C8B-B14F-4D97-AF65-F5344CB8AC3E}">
        <p14:creationId xmlns:p14="http://schemas.microsoft.com/office/powerpoint/2010/main" val="2475072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F9F8A-CC5C-473F-B700-0FD26AB9DF7D}"/>
              </a:ext>
            </a:extLst>
          </p:cNvPr>
          <p:cNvSpPr>
            <a:spLocks noGrp="1"/>
          </p:cNvSpPr>
          <p:nvPr>
            <p:ph type="body" sz="quarter" idx="13"/>
          </p:nvPr>
        </p:nvSpPr>
        <p:spPr/>
        <p:txBody>
          <a:bodyPr/>
          <a:lstStyle/>
          <a:p>
            <a:r>
              <a:rPr lang="en-US" dirty="0"/>
              <a:t>Resources</a:t>
            </a:r>
          </a:p>
        </p:txBody>
      </p:sp>
      <p:sp>
        <p:nvSpPr>
          <p:cNvPr id="3" name="Text Placeholder 2">
            <a:extLst>
              <a:ext uri="{FF2B5EF4-FFF2-40B4-BE49-F238E27FC236}">
                <a16:creationId xmlns:a16="http://schemas.microsoft.com/office/drawing/2014/main" id="{83234D1B-20C2-40B7-BF83-F50F27E4A4E3}"/>
              </a:ext>
            </a:extLst>
          </p:cNvPr>
          <p:cNvSpPr>
            <a:spLocks noGrp="1"/>
          </p:cNvSpPr>
          <p:nvPr>
            <p:ph type="body" sz="quarter" idx="14"/>
          </p:nvPr>
        </p:nvSpPr>
        <p:spPr>
          <a:xfrm>
            <a:off x="424542" y="962818"/>
            <a:ext cx="8294915" cy="3217863"/>
          </a:xfrm>
        </p:spPr>
        <p:txBody>
          <a:bodyPr/>
          <a:lstStyle/>
          <a:p>
            <a:pPr lvl="0"/>
            <a:r>
              <a:rPr lang="en-US" u="sng" dirty="0">
                <a:hlinkClick r:id="rId3"/>
              </a:rPr>
              <a:t>ESSA Section 1116 Parent and Family Engagement</a:t>
            </a:r>
            <a:r>
              <a:rPr lang="en-US" dirty="0"/>
              <a:t> </a:t>
            </a:r>
          </a:p>
          <a:p>
            <a:pPr lvl="0"/>
            <a:r>
              <a:rPr lang="en-US" u="sng" dirty="0">
                <a:hlinkClick r:id="rId4"/>
              </a:rPr>
              <a:t>ESSA Quick Brief on the Every Student Succeeds Act</a:t>
            </a:r>
            <a:r>
              <a:rPr lang="en-US" dirty="0"/>
              <a:t> </a:t>
            </a:r>
          </a:p>
          <a:p>
            <a:pPr lvl="0"/>
            <a:r>
              <a:rPr lang="en-US" u="sng" dirty="0">
                <a:hlinkClick r:id="rId5"/>
              </a:rPr>
              <a:t>Mississippi Department of Education’s Literacy Resources for Parents </a:t>
            </a:r>
            <a:r>
              <a:rPr lang="en-US" dirty="0"/>
              <a:t> </a:t>
            </a:r>
          </a:p>
          <a:p>
            <a:pPr lvl="0"/>
            <a:r>
              <a:rPr lang="en-US" u="sng" dirty="0">
                <a:hlinkClick r:id="rId6"/>
              </a:rPr>
              <a:t>Mississippi Department of Education’s Family Guides for Student Success</a:t>
            </a:r>
            <a:endParaRPr lang="en-US" dirty="0"/>
          </a:p>
        </p:txBody>
      </p:sp>
      <p:sp>
        <p:nvSpPr>
          <p:cNvPr id="4" name="Slide Number Placeholder 3">
            <a:extLst>
              <a:ext uri="{FF2B5EF4-FFF2-40B4-BE49-F238E27FC236}">
                <a16:creationId xmlns:a16="http://schemas.microsoft.com/office/drawing/2014/main" id="{B4003FF4-4A6E-47C8-8FC1-C9BEBA7B8E1F}"/>
              </a:ext>
            </a:extLst>
          </p:cNvPr>
          <p:cNvSpPr>
            <a:spLocks noGrp="1"/>
          </p:cNvSpPr>
          <p:nvPr>
            <p:ph type="sldNum" idx="12"/>
          </p:nvPr>
        </p:nvSpPr>
        <p:spPr/>
        <p:txBody>
          <a:bodyPr/>
          <a:lstStyle/>
          <a:p>
            <a:fld id="{00000000-1234-1234-1234-123412341234}" type="slidenum">
              <a:rPr lang="en" smtClean="0"/>
              <a:pPr/>
              <a:t>74</a:t>
            </a:fld>
            <a:endParaRPr lang="en" dirty="0"/>
          </a:p>
        </p:txBody>
      </p:sp>
    </p:spTree>
    <p:extLst>
      <p:ext uri="{BB962C8B-B14F-4D97-AF65-F5344CB8AC3E}">
        <p14:creationId xmlns:p14="http://schemas.microsoft.com/office/powerpoint/2010/main" val="36517516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F9F8A-CC5C-473F-B700-0FD26AB9DF7D}"/>
              </a:ext>
            </a:extLst>
          </p:cNvPr>
          <p:cNvSpPr>
            <a:spLocks noGrp="1"/>
          </p:cNvSpPr>
          <p:nvPr>
            <p:ph type="body" sz="quarter" idx="13"/>
          </p:nvPr>
        </p:nvSpPr>
        <p:spPr/>
        <p:txBody>
          <a:bodyPr/>
          <a:lstStyle/>
          <a:p>
            <a:r>
              <a:rPr lang="en-US" dirty="0"/>
              <a:t>Resources</a:t>
            </a:r>
          </a:p>
        </p:txBody>
      </p:sp>
      <p:sp>
        <p:nvSpPr>
          <p:cNvPr id="3" name="Text Placeholder 2">
            <a:extLst>
              <a:ext uri="{FF2B5EF4-FFF2-40B4-BE49-F238E27FC236}">
                <a16:creationId xmlns:a16="http://schemas.microsoft.com/office/drawing/2014/main" id="{83234D1B-20C2-40B7-BF83-F50F27E4A4E3}"/>
              </a:ext>
            </a:extLst>
          </p:cNvPr>
          <p:cNvSpPr>
            <a:spLocks noGrp="1"/>
          </p:cNvSpPr>
          <p:nvPr>
            <p:ph type="body" sz="quarter" idx="14"/>
          </p:nvPr>
        </p:nvSpPr>
        <p:spPr>
          <a:xfrm>
            <a:off x="460518" y="658092"/>
            <a:ext cx="8294915" cy="3997036"/>
          </a:xfrm>
        </p:spPr>
        <p:txBody>
          <a:bodyPr/>
          <a:lstStyle/>
          <a:p>
            <a:pPr lvl="0"/>
            <a:r>
              <a:rPr lang="en-US" u="sng" dirty="0">
                <a:hlinkClick r:id="rId3"/>
              </a:rPr>
              <a:t>Evidence practices at School: A Guide for Parents</a:t>
            </a:r>
            <a:r>
              <a:rPr lang="en-US" dirty="0"/>
              <a:t> </a:t>
            </a:r>
          </a:p>
          <a:p>
            <a:pPr lvl="0"/>
            <a:r>
              <a:rPr lang="en-US" u="sng" dirty="0">
                <a:hlinkClick r:id="rId4"/>
              </a:rPr>
              <a:t>Evidence based practices for supporting and enhancing Family Engagement</a:t>
            </a:r>
            <a:r>
              <a:rPr lang="en-US" dirty="0"/>
              <a:t> </a:t>
            </a:r>
          </a:p>
          <a:p>
            <a:pPr lvl="0"/>
            <a:r>
              <a:rPr lang="en-US" dirty="0">
                <a:hlinkClick r:id="rId5"/>
              </a:rPr>
              <a:t>What’s in it For Parents</a:t>
            </a:r>
            <a:endParaRPr lang="en-US" dirty="0"/>
          </a:p>
          <a:p>
            <a:pPr lvl="0"/>
            <a:r>
              <a:rPr lang="en-US" dirty="0">
                <a:hlinkClick r:id="rId6"/>
              </a:rPr>
              <a:t>Quick Brief on Family Engagement in Every Student Succeeds Act</a:t>
            </a:r>
            <a:endParaRPr lang="en-US" dirty="0"/>
          </a:p>
          <a:p>
            <a:pPr lvl="0"/>
            <a:r>
              <a:rPr lang="en-US" dirty="0">
                <a:hlinkClick r:id="rId7"/>
              </a:rPr>
              <a:t>Title I, Parent and Family Engagement Handbook</a:t>
            </a:r>
            <a:endParaRPr lang="en-US" dirty="0"/>
          </a:p>
        </p:txBody>
      </p:sp>
      <p:sp>
        <p:nvSpPr>
          <p:cNvPr id="4" name="Slide Number Placeholder 3">
            <a:extLst>
              <a:ext uri="{FF2B5EF4-FFF2-40B4-BE49-F238E27FC236}">
                <a16:creationId xmlns:a16="http://schemas.microsoft.com/office/drawing/2014/main" id="{B4003FF4-4A6E-47C8-8FC1-C9BEBA7B8E1F}"/>
              </a:ext>
            </a:extLst>
          </p:cNvPr>
          <p:cNvSpPr>
            <a:spLocks noGrp="1"/>
          </p:cNvSpPr>
          <p:nvPr>
            <p:ph type="sldNum" idx="12"/>
          </p:nvPr>
        </p:nvSpPr>
        <p:spPr/>
        <p:txBody>
          <a:bodyPr/>
          <a:lstStyle/>
          <a:p>
            <a:fld id="{00000000-1234-1234-1234-123412341234}" type="slidenum">
              <a:rPr lang="en" smtClean="0"/>
              <a:pPr/>
              <a:t>75</a:t>
            </a:fld>
            <a:endParaRPr lang="en" dirty="0"/>
          </a:p>
        </p:txBody>
      </p:sp>
    </p:spTree>
    <p:extLst>
      <p:ext uri="{BB962C8B-B14F-4D97-AF65-F5344CB8AC3E}">
        <p14:creationId xmlns:p14="http://schemas.microsoft.com/office/powerpoint/2010/main" val="15158263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Progress Check</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76</a:t>
            </a:fld>
            <a:endParaRPr lang="en" dirty="0"/>
          </a:p>
        </p:txBody>
      </p:sp>
      <p:sp>
        <p:nvSpPr>
          <p:cNvPr id="7" name="Text Placeholder 6"/>
          <p:cNvSpPr>
            <a:spLocks noGrp="1"/>
          </p:cNvSpPr>
          <p:nvPr>
            <p:ph type="body" sz="quarter" idx="14"/>
          </p:nvPr>
        </p:nvSpPr>
        <p:spPr>
          <a:xfrm>
            <a:off x="415636" y="774236"/>
            <a:ext cx="8294915" cy="3791089"/>
          </a:xfrm>
        </p:spPr>
        <p:txBody>
          <a:bodyPr/>
          <a:lstStyle/>
          <a:p>
            <a:pPr lvl="3">
              <a:spcAft>
                <a:spcPts val="1000"/>
              </a:spcAft>
            </a:pPr>
            <a:endParaRPr lang="en-US" dirty="0"/>
          </a:p>
          <a:p>
            <a:pPr lvl="1">
              <a:spcAft>
                <a:spcPts val="1000"/>
              </a:spcAft>
            </a:pPr>
            <a:r>
              <a:rPr lang="en-US" dirty="0"/>
              <a:t>	</a:t>
            </a:r>
          </a:p>
          <a:p>
            <a:pPr marL="0" indent="0">
              <a:buNone/>
            </a:pPr>
            <a:endParaRPr lang="en-US" dirty="0"/>
          </a:p>
          <a:p>
            <a:pPr>
              <a:tabLst/>
            </a:pPr>
            <a:endParaRPr lang="en-US" dirty="0"/>
          </a:p>
        </p:txBody>
      </p:sp>
      <p:pic>
        <p:nvPicPr>
          <p:cNvPr id="4098" name="Picture 2" descr="Image result for pictures of parents and teachers working together">
            <a:hlinkClick r:id="rId3"/>
            <a:extLst>
              <a:ext uri="{FF2B5EF4-FFF2-40B4-BE49-F238E27FC236}">
                <a16:creationId xmlns:a16="http://schemas.microsoft.com/office/drawing/2014/main" id="{5BDFA9A7-714A-44F9-9480-A04F6D3BA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 y="836217"/>
            <a:ext cx="7334250"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330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FD261-F934-4019-881B-160E62257087}"/>
              </a:ext>
            </a:extLst>
          </p:cNvPr>
          <p:cNvSpPr>
            <a:spLocks noGrp="1"/>
          </p:cNvSpPr>
          <p:nvPr>
            <p:ph type="sldNum" idx="10"/>
          </p:nvPr>
        </p:nvSpPr>
        <p:spPr/>
        <p:txBody>
          <a:bodyPr/>
          <a:lstStyle/>
          <a:p>
            <a:pPr lvl="0" algn="r">
              <a:spcBef>
                <a:spcPts val="0"/>
              </a:spcBef>
              <a:buNone/>
            </a:pPr>
            <a:fld id="{00000000-1234-1234-1234-123412341234}" type="slidenum">
              <a:rPr lang="en" sz="1000" smtClean="0">
                <a:solidFill>
                  <a:schemeClr val="dk2"/>
                </a:solidFill>
              </a:rPr>
              <a:t>77</a:t>
            </a:fld>
            <a:endParaRPr lang="en" sz="1000">
              <a:solidFill>
                <a:schemeClr val="dk2"/>
              </a:solidFill>
            </a:endParaRPr>
          </a:p>
        </p:txBody>
      </p:sp>
      <p:pic>
        <p:nvPicPr>
          <p:cNvPr id="4" name="Picture 3">
            <a:extLst>
              <a:ext uri="{FF2B5EF4-FFF2-40B4-BE49-F238E27FC236}">
                <a16:creationId xmlns:a16="http://schemas.microsoft.com/office/drawing/2014/main" id="{76BD8EFB-36D4-465D-B5CC-64BB04A82887}"/>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2578532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722648" y="1726324"/>
            <a:ext cx="7338252" cy="3082159"/>
          </a:xfrm>
        </p:spPr>
        <p:txBody>
          <a:bodyPr/>
          <a:lstStyle/>
          <a:p>
            <a:pPr algn="ctr">
              <a:lnSpc>
                <a:spcPct val="100000"/>
              </a:lnSpc>
              <a:spcAft>
                <a:spcPts val="0"/>
              </a:spcAft>
            </a:pPr>
            <a:r>
              <a:rPr lang="en-US" sz="2000" dirty="0">
                <a:solidFill>
                  <a:schemeClr val="accent6">
                    <a:lumMod val="75000"/>
                  </a:schemeClr>
                </a:solidFill>
              </a:rPr>
              <a:t>Mr. Quentin Ransburg, Executive Director</a:t>
            </a:r>
          </a:p>
          <a:p>
            <a:pPr algn="ctr">
              <a:lnSpc>
                <a:spcPct val="100000"/>
              </a:lnSpc>
              <a:spcAft>
                <a:spcPts val="0"/>
              </a:spcAft>
            </a:pPr>
            <a:r>
              <a:rPr lang="en-US" sz="2000" dirty="0">
                <a:solidFill>
                  <a:schemeClr val="accent6">
                    <a:lumMod val="75000"/>
                  </a:schemeClr>
                </a:solidFill>
              </a:rPr>
              <a:t>Office of Federal Programs</a:t>
            </a:r>
          </a:p>
          <a:p>
            <a:pPr algn="ctr">
              <a:lnSpc>
                <a:spcPct val="100000"/>
              </a:lnSpc>
              <a:spcAft>
                <a:spcPts val="0"/>
              </a:spcAft>
            </a:pPr>
            <a:endParaRPr lang="en-US" sz="600" dirty="0">
              <a:solidFill>
                <a:schemeClr val="accent6">
                  <a:lumMod val="75000"/>
                </a:schemeClr>
              </a:solidFill>
            </a:endParaRPr>
          </a:p>
          <a:p>
            <a:pPr algn="ctr">
              <a:lnSpc>
                <a:spcPct val="100000"/>
              </a:lnSpc>
              <a:spcAft>
                <a:spcPts val="0"/>
              </a:spcAft>
            </a:pPr>
            <a:r>
              <a:rPr lang="en-US" sz="2000" dirty="0">
                <a:solidFill>
                  <a:schemeClr val="accent6">
                    <a:lumMod val="75000"/>
                  </a:schemeClr>
                </a:solidFill>
              </a:rPr>
              <a:t> </a:t>
            </a:r>
            <a:r>
              <a:rPr lang="en-US" sz="1800" dirty="0">
                <a:solidFill>
                  <a:schemeClr val="accent6">
                    <a:lumMod val="75000"/>
                  </a:schemeClr>
                </a:solidFill>
              </a:rPr>
              <a:t>Mrs. Judy Nelson, Bureau Director</a:t>
            </a:r>
          </a:p>
          <a:p>
            <a:pPr algn="ctr">
              <a:lnSpc>
                <a:spcPct val="100000"/>
              </a:lnSpc>
              <a:spcAft>
                <a:spcPts val="0"/>
              </a:spcAft>
            </a:pPr>
            <a:r>
              <a:rPr lang="en-US" sz="1800" dirty="0">
                <a:solidFill>
                  <a:schemeClr val="accent6">
                    <a:lumMod val="75000"/>
                  </a:schemeClr>
                </a:solidFill>
              </a:rPr>
              <a:t>District and School Support</a:t>
            </a:r>
          </a:p>
          <a:p>
            <a:pPr algn="ctr">
              <a:lnSpc>
                <a:spcPct val="100000"/>
              </a:lnSpc>
              <a:spcAft>
                <a:spcPts val="0"/>
              </a:spcAft>
            </a:pPr>
            <a:endParaRPr lang="en-US" sz="600" dirty="0">
              <a:solidFill>
                <a:schemeClr val="accent6">
                  <a:lumMod val="75000"/>
                </a:schemeClr>
              </a:solidFill>
            </a:endParaRPr>
          </a:p>
          <a:p>
            <a:pPr algn="ctr">
              <a:lnSpc>
                <a:spcPct val="100000"/>
              </a:lnSpc>
              <a:spcAft>
                <a:spcPts val="0"/>
              </a:spcAft>
            </a:pPr>
            <a:r>
              <a:rPr lang="en-US" sz="1800" dirty="0">
                <a:solidFill>
                  <a:schemeClr val="accent6">
                    <a:lumMod val="75000"/>
                  </a:schemeClr>
                </a:solidFill>
              </a:rPr>
              <a:t>Brendsha A. Roby, Director</a:t>
            </a:r>
          </a:p>
          <a:p>
            <a:pPr algn="ctr">
              <a:lnSpc>
                <a:spcPct val="100000"/>
              </a:lnSpc>
              <a:spcAft>
                <a:spcPts val="0"/>
              </a:spcAft>
            </a:pPr>
            <a:r>
              <a:rPr lang="en-US" sz="1800" dirty="0">
                <a:solidFill>
                  <a:schemeClr val="accent6">
                    <a:lumMod val="75000"/>
                  </a:schemeClr>
                </a:solidFill>
              </a:rPr>
              <a:t>Division of Schoolwide Development</a:t>
            </a:r>
          </a:p>
          <a:p>
            <a:pPr algn="ctr">
              <a:lnSpc>
                <a:spcPct val="100000"/>
              </a:lnSpc>
              <a:spcAft>
                <a:spcPts val="0"/>
              </a:spcAft>
            </a:pPr>
            <a:endParaRPr lang="en-US" sz="600" dirty="0">
              <a:solidFill>
                <a:schemeClr val="accent6">
                  <a:lumMod val="75000"/>
                </a:schemeClr>
              </a:solidFill>
            </a:endParaRPr>
          </a:p>
          <a:p>
            <a:pPr algn="ctr">
              <a:lnSpc>
                <a:spcPct val="100000"/>
              </a:lnSpc>
              <a:spcAft>
                <a:spcPts val="0"/>
              </a:spcAft>
            </a:pPr>
            <a:r>
              <a:rPr lang="en-US" sz="1800" dirty="0">
                <a:solidFill>
                  <a:schemeClr val="accent6">
                    <a:lumMod val="75000"/>
                  </a:schemeClr>
                </a:solidFill>
              </a:rPr>
              <a:t>Barbara Greene, Coordinator</a:t>
            </a:r>
          </a:p>
          <a:p>
            <a:pPr algn="ctr">
              <a:lnSpc>
                <a:spcPct val="100000"/>
              </a:lnSpc>
              <a:spcAft>
                <a:spcPts val="0"/>
              </a:spcAft>
            </a:pPr>
            <a:r>
              <a:rPr lang="en-US" sz="1800" dirty="0">
                <a:solidFill>
                  <a:schemeClr val="accent6">
                    <a:lumMod val="75000"/>
                  </a:schemeClr>
                </a:solidFill>
              </a:rPr>
              <a:t>Parent and Family Engagement</a:t>
            </a:r>
          </a:p>
          <a:p>
            <a:pPr algn="ctr">
              <a:lnSpc>
                <a:spcPct val="100000"/>
              </a:lnSpc>
              <a:spcAft>
                <a:spcPts val="0"/>
              </a:spcAft>
            </a:pPr>
            <a:endParaRPr lang="en-US" sz="600" dirty="0">
              <a:solidFill>
                <a:schemeClr val="accent6">
                  <a:lumMod val="75000"/>
                </a:schemeClr>
              </a:solidFill>
            </a:endParaRPr>
          </a:p>
          <a:p>
            <a:pPr algn="ctr">
              <a:lnSpc>
                <a:spcPct val="100000"/>
              </a:lnSpc>
              <a:spcAft>
                <a:spcPts val="0"/>
              </a:spcAft>
            </a:pPr>
            <a:r>
              <a:rPr lang="en-US" sz="1800" dirty="0">
                <a:solidFill>
                  <a:schemeClr val="accent6">
                    <a:lumMod val="75000"/>
                  </a:schemeClr>
                </a:solidFill>
              </a:rPr>
              <a:t>601.359.3499</a:t>
            </a:r>
          </a:p>
          <a:p>
            <a:pPr algn="ctr">
              <a:lnSpc>
                <a:spcPct val="100000"/>
              </a:lnSpc>
              <a:spcAft>
                <a:spcPts val="0"/>
              </a:spcAft>
            </a:pPr>
            <a:r>
              <a:rPr lang="en-US" sz="1800" dirty="0">
                <a:solidFill>
                  <a:schemeClr val="accent6">
                    <a:lumMod val="75000"/>
                  </a:schemeClr>
                </a:solidFill>
              </a:rPr>
              <a:t>federalprograms2@mdek12.org</a:t>
            </a:r>
          </a:p>
          <a:p>
            <a:pPr algn="ctr"/>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78</a:t>
            </a:fld>
            <a:endParaRPr lang="en" dirty="0"/>
          </a:p>
        </p:txBody>
      </p:sp>
    </p:spTree>
    <p:extLst>
      <p:ext uri="{BB962C8B-B14F-4D97-AF65-F5344CB8AC3E}">
        <p14:creationId xmlns:p14="http://schemas.microsoft.com/office/powerpoint/2010/main" val="31257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Definition</a:t>
            </a:r>
            <a:endParaRPr lang="en-US" sz="1400" dirty="0"/>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181268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What is Parent and Family Engagement (PFE)?</a:t>
            </a:r>
          </a:p>
        </p:txBody>
      </p:sp>
      <p:sp>
        <p:nvSpPr>
          <p:cNvPr id="7" name="Text Placeholder 6"/>
          <p:cNvSpPr>
            <a:spLocks noGrp="1"/>
          </p:cNvSpPr>
          <p:nvPr>
            <p:ph type="body" sz="quarter" idx="14"/>
          </p:nvPr>
        </p:nvSpPr>
        <p:spPr/>
        <p:txBody>
          <a:bodyPr/>
          <a:lstStyle/>
          <a:p>
            <a:endParaRPr lang="en-US" dirty="0"/>
          </a:p>
          <a:p>
            <a:endParaRPr lang="en-US" dirty="0"/>
          </a:p>
          <a:p>
            <a:pPr>
              <a:tabLst/>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9</a:t>
            </a:fld>
            <a:endParaRPr lang="en" dirty="0"/>
          </a:p>
        </p:txBody>
      </p:sp>
      <p:pic>
        <p:nvPicPr>
          <p:cNvPr id="1026" name="Picture 2" descr="Image result for pictures of parent engagement in schools">
            <a:extLst>
              <a:ext uri="{FF2B5EF4-FFF2-40B4-BE49-F238E27FC236}">
                <a16:creationId xmlns:a16="http://schemas.microsoft.com/office/drawing/2014/main" id="{66551994-BA1F-4954-89F3-BD8258860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919163"/>
            <a:ext cx="8763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81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a980ba36-cc6d-461e-85cf-f757d54a943d"/>
</p:tagLst>
</file>

<file path=ppt/tags/tag2.xml><?xml version="1.0" encoding="utf-8"?>
<p:tagLst xmlns:a="http://schemas.openxmlformats.org/drawingml/2006/main" xmlns:r="http://schemas.openxmlformats.org/officeDocument/2006/relationships" xmlns:p="http://schemas.openxmlformats.org/presentationml/2006/main">
  <p:tag name="__PE_POLL_EMBED_ID" val="d7a04ca2-fe00-4a8f-9fab-46981013be7b"/>
</p:tagLst>
</file>

<file path=ppt/tags/tag3.xml><?xml version="1.0" encoding="utf-8"?>
<p:tagLst xmlns:a="http://schemas.openxmlformats.org/drawingml/2006/main" xmlns:r="http://schemas.openxmlformats.org/officeDocument/2006/relationships" xmlns:p="http://schemas.openxmlformats.org/presentationml/2006/main">
  <p:tag name="__PE_POLL_EMBED_ID" val="3610cb6e-5454-4be0-984d-91de01bdcda7"/>
</p:tagLst>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MDE_blank template</Template>
  <TotalTime>2128</TotalTime>
  <Words>4761</Words>
  <Application>Microsoft Office PowerPoint</Application>
  <PresentationFormat>On-screen Show (16:9)</PresentationFormat>
  <Paragraphs>519</Paragraphs>
  <Slides>78</Slides>
  <Notes>78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Georgia</vt:lpstr>
      <vt:lpstr>Open Sans</vt:lpstr>
      <vt:lpstr>Wingdings</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Barbara Greene</cp:lastModifiedBy>
  <cp:revision>151</cp:revision>
  <cp:lastPrinted>2018-06-22T18:42:28Z</cp:lastPrinted>
  <dcterms:created xsi:type="dcterms:W3CDTF">2017-07-07T21:24:14Z</dcterms:created>
  <dcterms:modified xsi:type="dcterms:W3CDTF">2018-09-06T14:49:31Z</dcterms:modified>
</cp:coreProperties>
</file>