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53"/>
  </p:notesMasterIdLst>
  <p:handoutMasterIdLst>
    <p:handoutMasterId r:id="rId54"/>
  </p:handoutMasterIdLst>
  <p:sldIdLst>
    <p:sldId id="297" r:id="rId2"/>
    <p:sldId id="290" r:id="rId3"/>
    <p:sldId id="305" r:id="rId4"/>
    <p:sldId id="313" r:id="rId5"/>
    <p:sldId id="312" r:id="rId6"/>
    <p:sldId id="314" r:id="rId7"/>
    <p:sldId id="624" r:id="rId8"/>
    <p:sldId id="625" r:id="rId9"/>
    <p:sldId id="626" r:id="rId10"/>
    <p:sldId id="292" r:id="rId11"/>
    <p:sldId id="627" r:id="rId12"/>
    <p:sldId id="567" r:id="rId13"/>
    <p:sldId id="628" r:id="rId14"/>
    <p:sldId id="629" r:id="rId15"/>
    <p:sldId id="630" r:id="rId16"/>
    <p:sldId id="631" r:id="rId17"/>
    <p:sldId id="632" r:id="rId18"/>
    <p:sldId id="633" r:id="rId19"/>
    <p:sldId id="600" r:id="rId20"/>
    <p:sldId id="613" r:id="rId21"/>
    <p:sldId id="616" r:id="rId22"/>
    <p:sldId id="634" r:id="rId23"/>
    <p:sldId id="638" r:id="rId24"/>
    <p:sldId id="635" r:id="rId25"/>
    <p:sldId id="636" r:id="rId26"/>
    <p:sldId id="637" r:id="rId27"/>
    <p:sldId id="639" r:id="rId28"/>
    <p:sldId id="640" r:id="rId29"/>
    <p:sldId id="447" r:id="rId30"/>
    <p:sldId id="643" r:id="rId31"/>
    <p:sldId id="644" r:id="rId32"/>
    <p:sldId id="645" r:id="rId33"/>
    <p:sldId id="646" r:id="rId34"/>
    <p:sldId id="647" r:id="rId35"/>
    <p:sldId id="599" r:id="rId36"/>
    <p:sldId id="621" r:id="rId37"/>
    <p:sldId id="623" r:id="rId38"/>
    <p:sldId id="604" r:id="rId39"/>
    <p:sldId id="653" r:id="rId40"/>
    <p:sldId id="648" r:id="rId41"/>
    <p:sldId id="649" r:id="rId42"/>
    <p:sldId id="650" r:id="rId43"/>
    <p:sldId id="651" r:id="rId44"/>
    <p:sldId id="654" r:id="rId45"/>
    <p:sldId id="655" r:id="rId46"/>
    <p:sldId id="656" r:id="rId47"/>
    <p:sldId id="652" r:id="rId48"/>
    <p:sldId id="583" r:id="rId49"/>
    <p:sldId id="330" r:id="rId50"/>
    <p:sldId id="360" r:id="rId51"/>
    <p:sldId id="361" r:id="rId52"/>
  </p:sldIdLst>
  <p:sldSz cx="9144000" cy="5143500" type="screen16x9"/>
  <p:notesSz cx="6954838" cy="9240838"/>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800DA635-7D63-4716-BFDD-CFAE595DB682}">
          <p14:sldIdLst>
            <p14:sldId id="297"/>
            <p14:sldId id="290"/>
            <p14:sldId id="305"/>
            <p14:sldId id="313"/>
            <p14:sldId id="312"/>
            <p14:sldId id="314"/>
            <p14:sldId id="624"/>
            <p14:sldId id="625"/>
            <p14:sldId id="626"/>
            <p14:sldId id="292"/>
            <p14:sldId id="627"/>
            <p14:sldId id="567"/>
            <p14:sldId id="628"/>
            <p14:sldId id="629"/>
            <p14:sldId id="630"/>
            <p14:sldId id="631"/>
            <p14:sldId id="632"/>
            <p14:sldId id="633"/>
            <p14:sldId id="600"/>
            <p14:sldId id="613"/>
            <p14:sldId id="616"/>
            <p14:sldId id="634"/>
            <p14:sldId id="638"/>
            <p14:sldId id="635"/>
            <p14:sldId id="636"/>
            <p14:sldId id="637"/>
            <p14:sldId id="639"/>
            <p14:sldId id="640"/>
            <p14:sldId id="447"/>
            <p14:sldId id="643"/>
            <p14:sldId id="644"/>
            <p14:sldId id="645"/>
            <p14:sldId id="646"/>
            <p14:sldId id="647"/>
            <p14:sldId id="599"/>
            <p14:sldId id="621"/>
            <p14:sldId id="623"/>
            <p14:sldId id="604"/>
            <p14:sldId id="653"/>
            <p14:sldId id="648"/>
            <p14:sldId id="649"/>
            <p14:sldId id="650"/>
            <p14:sldId id="651"/>
            <p14:sldId id="654"/>
            <p14:sldId id="655"/>
            <p14:sldId id="656"/>
            <p14:sldId id="652"/>
            <p14:sldId id="583"/>
            <p14:sldId id="330"/>
            <p14:sldId id="360"/>
            <p14:sldId id="36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lissa Banks" initials="" lastIdx="1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866" autoAdjust="0"/>
    <p:restoredTop sz="95569" autoAdjust="0"/>
  </p:normalViewPr>
  <p:slideViewPr>
    <p:cSldViewPr snapToGrid="0" snapToObjects="1">
      <p:cViewPr varScale="1">
        <p:scale>
          <a:sx n="112" d="100"/>
          <a:sy n="112" d="100"/>
        </p:scale>
        <p:origin x="108" y="52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37" d="100"/>
          <a:sy n="137" d="100"/>
        </p:scale>
        <p:origin x="3992" y="2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939466" y="0"/>
            <a:ext cx="3013763" cy="463647"/>
          </a:xfrm>
          <a:prstGeom prst="rect">
            <a:avLst/>
          </a:prstGeom>
        </p:spPr>
        <p:txBody>
          <a:bodyPr vert="horz" lIns="92546" tIns="46273" rIns="92546" bIns="46273" rtlCol="0"/>
          <a:lstStyle>
            <a:lvl1pPr algn="r">
              <a:defRPr sz="1200"/>
            </a:lvl1pPr>
          </a:lstStyle>
          <a:p>
            <a:fld id="{A2258358-716F-B541-B8E3-B6CD7F3CCC11}" type="datetimeFigureOut">
              <a:rPr lang="en-US" smtClean="0"/>
              <a:t>9/22/2017</a:t>
            </a:fld>
            <a:endParaRPr lang="en-US" dirty="0"/>
          </a:p>
        </p:txBody>
      </p:sp>
      <p:sp>
        <p:nvSpPr>
          <p:cNvPr id="5" name="Slide Number Placeholder 4"/>
          <p:cNvSpPr>
            <a:spLocks noGrp="1"/>
          </p:cNvSpPr>
          <p:nvPr>
            <p:ph type="sldNum" sz="quarter" idx="3"/>
          </p:nvPr>
        </p:nvSpPr>
        <p:spPr>
          <a:xfrm>
            <a:off x="3939466" y="8777193"/>
            <a:ext cx="3013763" cy="463646"/>
          </a:xfrm>
          <a:prstGeom prst="rect">
            <a:avLst/>
          </a:prstGeom>
        </p:spPr>
        <p:txBody>
          <a:bodyPr vert="horz" lIns="92546" tIns="46273" rIns="92546" bIns="46273" rtlCol="0" anchor="b"/>
          <a:lstStyle>
            <a:lvl1pPr algn="r">
              <a:defRPr sz="1200"/>
            </a:lvl1pPr>
          </a:lstStyle>
          <a:p>
            <a:fld id="{D2D3E99C-1222-AB41-BFEE-14BC1467DDD4}" type="slidenum">
              <a:rPr lang="en-US" smtClean="0"/>
              <a:t>‹#›</a:t>
            </a:fld>
            <a:endParaRPr lang="en-US" dirty="0"/>
          </a:p>
        </p:txBody>
      </p:sp>
    </p:spTree>
    <p:extLst>
      <p:ext uri="{BB962C8B-B14F-4D97-AF65-F5344CB8AC3E}">
        <p14:creationId xmlns:p14="http://schemas.microsoft.com/office/powerpoint/2010/main" val="115888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98463" y="693738"/>
            <a:ext cx="6159500"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95484" y="4389398"/>
            <a:ext cx="5563870" cy="4158377"/>
          </a:xfrm>
          <a:prstGeom prst="rect">
            <a:avLst/>
          </a:prstGeom>
          <a:noFill/>
          <a:ln>
            <a:noFill/>
          </a:ln>
        </p:spPr>
        <p:txBody>
          <a:bodyPr lIns="92531" tIns="92531" rIns="92531" bIns="92531"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5798000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3738"/>
            <a:ext cx="6157912" cy="346392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010300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644814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678486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3738"/>
            <a:ext cx="6157912" cy="346392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7172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89398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846081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08255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79514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79104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183954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17459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666730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3738"/>
            <a:ext cx="6157912" cy="346392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862465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3738"/>
            <a:ext cx="6157912" cy="346392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35674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139643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000505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876148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560696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434043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370031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736146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50435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594020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371502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730463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060256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469568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289255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3738"/>
            <a:ext cx="6157912" cy="346392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605918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3738"/>
            <a:ext cx="6157912" cy="346392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816898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3738"/>
            <a:ext cx="6157912" cy="346392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594914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967369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88997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998029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738138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26640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6904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602717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6911393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4348968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0887707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5770039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9361643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87096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8346038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756492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50651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85318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72056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3738"/>
            <a:ext cx="6157912" cy="346392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78413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602826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Shape 9"/>
        <p:cNvGrpSpPr/>
        <p:nvPr/>
      </p:nvGrpSpPr>
      <p:grpSpPr>
        <a:xfrm>
          <a:off x="0" y="0"/>
          <a:ext cx="0" cy="0"/>
          <a:chOff x="0" y="0"/>
          <a:chExt cx="0" cy="0"/>
        </a:xfrm>
      </p:grpSpPr>
      <p:sp>
        <p:nvSpPr>
          <p:cNvPr id="5" name="Shape 54"/>
          <p:cNvSpPr/>
          <p:nvPr userDrawn="1"/>
        </p:nvSpPr>
        <p:spPr>
          <a:xfrm>
            <a:off x="0" y="1983097"/>
            <a:ext cx="5080200" cy="723897"/>
          </a:xfrm>
          <a:prstGeom prst="rect">
            <a:avLst/>
          </a:prstGeom>
          <a:solidFill>
            <a:schemeClr val="accent3"/>
          </a:solidFill>
          <a:ln>
            <a:noFill/>
          </a:ln>
        </p:spPr>
        <p:txBody>
          <a:bodyPr lIns="91425" tIns="91425" rIns="91425" bIns="91425" anchor="ctr" anchorCtr="0">
            <a:noAutofit/>
          </a:bodyPr>
          <a:lstStyle/>
          <a:p>
            <a:pPr lvl="0">
              <a:spcBef>
                <a:spcPts val="0"/>
              </a:spcBef>
              <a:buNone/>
            </a:pPr>
            <a:endParaRPr dirty="0">
              <a:solidFill>
                <a:srgbClr val="00B0F0"/>
              </a:solidFill>
            </a:endParaRPr>
          </a:p>
        </p:txBody>
      </p:sp>
      <p:sp>
        <p:nvSpPr>
          <p:cNvPr id="8" name="Shape 59"/>
          <p:cNvSpPr/>
          <p:nvPr userDrawn="1"/>
        </p:nvSpPr>
        <p:spPr>
          <a:xfrm>
            <a:off x="0" y="2806520"/>
            <a:ext cx="4663440" cy="99600"/>
          </a:xfrm>
          <a:prstGeom prst="rect">
            <a:avLst/>
          </a:prstGeom>
          <a:solidFill>
            <a:srgbClr val="CC0000"/>
          </a:solidFill>
          <a:ln>
            <a:noFill/>
          </a:ln>
        </p:spPr>
        <p:txBody>
          <a:bodyPr lIns="91425" tIns="91425" rIns="91425" bIns="91425" anchor="ctr" anchorCtr="0">
            <a:noAutofit/>
          </a:bodyPr>
          <a:lstStyle/>
          <a:p>
            <a:pPr lvl="0">
              <a:spcBef>
                <a:spcPts val="0"/>
              </a:spcBef>
              <a:buNone/>
            </a:pPr>
            <a:endParaRPr dirty="0"/>
          </a:p>
        </p:txBody>
      </p:sp>
      <p:pic>
        <p:nvPicPr>
          <p:cNvPr id="9" name="Shape 61"/>
          <p:cNvPicPr preferRelativeResize="0"/>
          <p:nvPr userDrawn="1"/>
        </p:nvPicPr>
        <p:blipFill>
          <a:blip r:embed="rId2">
            <a:alphaModFix/>
          </a:blip>
          <a:stretch>
            <a:fillRect/>
          </a:stretch>
        </p:blipFill>
        <p:spPr>
          <a:xfrm>
            <a:off x="450200" y="3759124"/>
            <a:ext cx="2130850" cy="1029150"/>
          </a:xfrm>
          <a:prstGeom prst="rect">
            <a:avLst/>
          </a:prstGeom>
          <a:noFill/>
          <a:ln>
            <a:noFill/>
          </a:ln>
        </p:spPr>
      </p:pic>
      <p:sp>
        <p:nvSpPr>
          <p:cNvPr id="3" name="Text Placeholder 2"/>
          <p:cNvSpPr>
            <a:spLocks noGrp="1" noChangeAspect="1"/>
          </p:cNvSpPr>
          <p:nvPr>
            <p:ph type="body" sz="quarter" idx="10" hasCustomPrompt="1"/>
          </p:nvPr>
        </p:nvSpPr>
        <p:spPr>
          <a:xfrm>
            <a:off x="412749" y="490538"/>
            <a:ext cx="6600525" cy="1428351"/>
          </a:xfrm>
        </p:spPr>
        <p:txBody>
          <a:bodyPr anchor="b"/>
          <a:lstStyle>
            <a:lvl1pPr>
              <a:lnSpc>
                <a:spcPct val="100000"/>
              </a:lnSpc>
              <a:spcAft>
                <a:spcPts val="0"/>
              </a:spcAft>
              <a:defRPr sz="5000" b="1">
                <a:solidFill>
                  <a:srgbClr val="0070C0"/>
                </a:solidFill>
              </a:defRPr>
            </a:lvl1pPr>
          </a:lstStyle>
          <a:p>
            <a:pPr lvl="0"/>
            <a:r>
              <a:rPr lang="en-US" dirty="0"/>
              <a:t>HEADING</a:t>
            </a:r>
          </a:p>
        </p:txBody>
      </p:sp>
      <p:sp>
        <p:nvSpPr>
          <p:cNvPr id="16" name="Text Placeholder 15"/>
          <p:cNvSpPr>
            <a:spLocks noGrp="1" noChangeAspect="1"/>
          </p:cNvSpPr>
          <p:nvPr>
            <p:ph type="body" sz="quarter" idx="11" hasCustomPrompt="1"/>
          </p:nvPr>
        </p:nvSpPr>
        <p:spPr>
          <a:xfrm>
            <a:off x="412750" y="2049463"/>
            <a:ext cx="4618038" cy="608012"/>
          </a:xfrm>
        </p:spPr>
        <p:txBody>
          <a:bodyPr anchor="ctr"/>
          <a:lstStyle>
            <a:lvl1pPr rtl="0">
              <a:spcBef>
                <a:spcPts val="0"/>
              </a:spcBef>
              <a:buNone/>
              <a:defRPr lang="en" sz="1800" dirty="0">
                <a:solidFill>
                  <a:srgbClr val="FFFFFF"/>
                </a:solidFill>
                <a:ea typeface="Open Sans"/>
                <a:cs typeface="Open Sans"/>
                <a:sym typeface="Open Sans"/>
              </a:defRPr>
            </a:lvl1pPr>
          </a:lstStyle>
          <a:p>
            <a:pPr lvl="0" rtl="0">
              <a:spcBef>
                <a:spcPts val="0"/>
              </a:spcBef>
              <a:buNone/>
            </a:pPr>
            <a:r>
              <a:rPr lang="en-US" sz="2000" dirty="0">
                <a:solidFill>
                  <a:srgbClr val="FFFFFF"/>
                </a:solidFill>
                <a:latin typeface="+mn-lt"/>
                <a:ea typeface="Open Sans"/>
                <a:cs typeface="Open Sans"/>
                <a:sym typeface="Open Sans"/>
              </a:rPr>
              <a:t>SUBHEAD</a:t>
            </a:r>
            <a:endParaRPr lang="en" sz="2000" dirty="0">
              <a:solidFill>
                <a:srgbClr val="FFFFFF"/>
              </a:solidFill>
              <a:latin typeface="+mn-lt"/>
              <a:ea typeface="Open Sans"/>
              <a:cs typeface="Open Sans"/>
              <a:sym typeface="Open Sans"/>
            </a:endParaRPr>
          </a:p>
        </p:txBody>
      </p:sp>
      <p:sp>
        <p:nvSpPr>
          <p:cNvPr id="18" name="Text Placeholder 17"/>
          <p:cNvSpPr>
            <a:spLocks noGrp="1" noChangeAspect="1"/>
          </p:cNvSpPr>
          <p:nvPr>
            <p:ph type="body" sz="quarter" idx="12" hasCustomPrompt="1"/>
          </p:nvPr>
        </p:nvSpPr>
        <p:spPr>
          <a:xfrm>
            <a:off x="412750" y="2906121"/>
            <a:ext cx="4083050" cy="499068"/>
          </a:xfrm>
        </p:spPr>
        <p:txBody>
          <a:bodyPr anchor="t"/>
          <a:lstStyle>
            <a:lvl1pPr algn="l">
              <a:spcBef>
                <a:spcPts val="0"/>
              </a:spcBef>
              <a:buNone/>
              <a:defRPr lang="en" sz="1800" dirty="0">
                <a:solidFill>
                  <a:schemeClr val="accent3">
                    <a:lumMod val="75000"/>
                  </a:schemeClr>
                </a:solidFill>
                <a:ea typeface="Open Sans"/>
                <a:cs typeface="Open Sans"/>
                <a:sym typeface="Open Sans"/>
              </a:defRPr>
            </a:lvl1pPr>
          </a:lstStyle>
          <a:p>
            <a:pPr lvl="0" algn="l">
              <a:spcBef>
                <a:spcPts val="0"/>
              </a:spcBef>
              <a:buNone/>
            </a:pPr>
            <a:r>
              <a:rPr lang="en-US" sz="1800" dirty="0">
                <a:latin typeface="+mn-lt"/>
                <a:ea typeface="Open Sans"/>
                <a:cs typeface="Open Sans"/>
                <a:sym typeface="Open Sans"/>
              </a:rPr>
              <a:t>Date</a:t>
            </a:r>
            <a:endParaRPr lang="en" sz="1800" dirty="0">
              <a:latin typeface="+mn-lt"/>
              <a:ea typeface="Open Sans"/>
              <a:cs typeface="Open Sans"/>
              <a:sym typeface="Open Sans"/>
            </a:endParaRPr>
          </a:p>
        </p:txBody>
      </p:sp>
      <p:sp>
        <p:nvSpPr>
          <p:cNvPr id="24" name="Text Placeholder 23"/>
          <p:cNvSpPr>
            <a:spLocks noGrp="1"/>
          </p:cNvSpPr>
          <p:nvPr>
            <p:ph type="body" sz="quarter" idx="14" hasCustomPrompt="1"/>
          </p:nvPr>
        </p:nvSpPr>
        <p:spPr>
          <a:xfrm>
            <a:off x="2702660" y="3970650"/>
            <a:ext cx="4450615" cy="302899"/>
          </a:xfrm>
        </p:spPr>
        <p:txBody>
          <a:bodyPr anchor="ctr"/>
          <a:lstStyle>
            <a:lvl1pPr marL="0" marR="0" indent="0" algn="l" defTabSz="914400" rtl="0" eaLnBrk="1" fontAlgn="auto" latinLnBrk="0" hangingPunct="1">
              <a:lnSpc>
                <a:spcPct val="100000"/>
              </a:lnSpc>
              <a:spcBef>
                <a:spcPts val="0"/>
              </a:spcBef>
              <a:spcAft>
                <a:spcPts val="0"/>
              </a:spcAft>
              <a:buClr>
                <a:schemeClr val="dk2"/>
              </a:buClr>
              <a:buSzPct val="100000"/>
              <a:buFontTx/>
              <a:buNone/>
              <a:tabLst/>
              <a:defRPr lang="en-US" sz="1800" b="1" smtClean="0">
                <a:solidFill>
                  <a:srgbClr val="CC0000"/>
                </a:solidFill>
                <a:ea typeface="Open Sans"/>
                <a:cs typeface="Open Sans"/>
                <a:sym typeface="Open Sans"/>
              </a:defRPr>
            </a:lvl1pPr>
          </a:lstStyle>
          <a:p>
            <a:pPr marL="0" marR="0" lvl="0" indent="0" algn="l" defTabSz="914400" rtl="0" eaLnBrk="1" fontAlgn="auto" latinLnBrk="0" hangingPunct="1">
              <a:lnSpc>
                <a:spcPct val="115000"/>
              </a:lnSpc>
              <a:spcBef>
                <a:spcPts val="0"/>
              </a:spcBef>
              <a:spcAft>
                <a:spcPts val="1600"/>
              </a:spcAft>
              <a:buClr>
                <a:schemeClr val="dk2"/>
              </a:buClr>
              <a:buSzPct val="100000"/>
              <a:buFontTx/>
              <a:buNone/>
              <a:tabLst/>
              <a:defRPr/>
            </a:pPr>
            <a:r>
              <a:rPr lang="en-US" sz="2000" b="1" dirty="0">
                <a:solidFill>
                  <a:srgbClr val="CC0000"/>
                </a:solidFill>
                <a:latin typeface="+mn-lt"/>
                <a:ea typeface="Open Sans"/>
                <a:cs typeface="Open Sans"/>
                <a:sym typeface="Open Sans"/>
              </a:rPr>
              <a:t>Presenter Name</a:t>
            </a:r>
          </a:p>
        </p:txBody>
      </p:sp>
      <p:sp>
        <p:nvSpPr>
          <p:cNvPr id="7" name="Text Placeholder 6"/>
          <p:cNvSpPr>
            <a:spLocks noGrp="1"/>
          </p:cNvSpPr>
          <p:nvPr>
            <p:ph type="body" sz="quarter" idx="15" hasCustomPrompt="1"/>
          </p:nvPr>
        </p:nvSpPr>
        <p:spPr>
          <a:xfrm>
            <a:off x="2701925" y="4221678"/>
            <a:ext cx="4451350" cy="566222"/>
          </a:xfrm>
        </p:spPr>
        <p:txBody>
          <a:bodyPr/>
          <a:lstStyle>
            <a:lvl1pPr>
              <a:lnSpc>
                <a:spcPct val="100000"/>
              </a:lnSpc>
              <a:spcAft>
                <a:spcPts val="0"/>
              </a:spcAft>
              <a:defRPr sz="1400" baseline="0">
                <a:solidFill>
                  <a:schemeClr val="accent3">
                    <a:lumMod val="50000"/>
                  </a:schemeClr>
                </a:solidFill>
              </a:defRPr>
            </a:lvl1pPr>
          </a:lstStyle>
          <a:p>
            <a:pPr lvl="0"/>
            <a:r>
              <a:rPr lang="en-US" dirty="0"/>
              <a:t>Presenter Title</a:t>
            </a:r>
            <a:br>
              <a:rPr lang="en-US" dirty="0"/>
            </a:br>
            <a:r>
              <a:rPr lang="en-US" dirty="0"/>
              <a:t>Contact Information</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Vision &amp; Mission">
    <p:spTree>
      <p:nvGrpSpPr>
        <p:cNvPr id="1" name="Shape 25"/>
        <p:cNvGrpSpPr/>
        <p:nvPr/>
      </p:nvGrpSpPr>
      <p:grpSpPr>
        <a:xfrm>
          <a:off x="0" y="0"/>
          <a:ext cx="0" cy="0"/>
          <a:chOff x="0" y="0"/>
          <a:chExt cx="0" cy="0"/>
        </a:xfrm>
      </p:grpSpPr>
      <p:sp>
        <p:nvSpPr>
          <p:cNvPr id="18" name="Shape 85"/>
          <p:cNvSpPr/>
          <p:nvPr userDrawn="1"/>
        </p:nvSpPr>
        <p:spPr>
          <a:xfrm>
            <a:off x="0" y="0"/>
            <a:ext cx="8566950" cy="537900"/>
          </a:xfrm>
          <a:prstGeom prst="rect">
            <a:avLst/>
          </a:prstGeom>
          <a:solidFill>
            <a:srgbClr val="CFE2F3"/>
          </a:solidFill>
          <a:ln>
            <a:noFill/>
          </a:ln>
        </p:spPr>
        <p:txBody>
          <a:bodyPr lIns="91425" tIns="91425" rIns="91425" bIns="91425" anchor="ctr" anchorCtr="0">
            <a:noAutofit/>
          </a:bodyPr>
          <a:lstStyle/>
          <a:p>
            <a:pPr lvl="0">
              <a:spcBef>
                <a:spcPts val="0"/>
              </a:spcBef>
              <a:buNone/>
            </a:pPr>
            <a:endParaRPr dirty="0">
              <a:solidFill>
                <a:srgbClr val="CCCCCC"/>
              </a:solidFill>
            </a:endParaRPr>
          </a:p>
        </p:txBody>
      </p:sp>
      <p:sp>
        <p:nvSpPr>
          <p:cNvPr id="19" name="Shape 86"/>
          <p:cNvSpPr/>
          <p:nvPr userDrawn="1"/>
        </p:nvSpPr>
        <p:spPr>
          <a:xfrm>
            <a:off x="0" y="612229"/>
            <a:ext cx="7589520" cy="38700"/>
          </a:xfrm>
          <a:prstGeom prst="rect">
            <a:avLst/>
          </a:prstGeom>
          <a:solidFill>
            <a:srgbClr val="CC0000"/>
          </a:solidFill>
          <a:ln>
            <a:noFill/>
          </a:ln>
        </p:spPr>
        <p:txBody>
          <a:bodyPr lIns="91425" tIns="91425" rIns="91425" bIns="91425" anchor="ctr" anchorCtr="0">
            <a:noAutofit/>
          </a:bodyPr>
          <a:lstStyle/>
          <a:p>
            <a:pPr lvl="0">
              <a:spcBef>
                <a:spcPts val="0"/>
              </a:spcBef>
              <a:buNone/>
            </a:pPr>
            <a:endParaRPr dirty="0"/>
          </a:p>
        </p:txBody>
      </p:sp>
      <p:grpSp>
        <p:nvGrpSpPr>
          <p:cNvPr id="4" name="Group 3"/>
          <p:cNvGrpSpPr/>
          <p:nvPr userDrawn="1"/>
        </p:nvGrpSpPr>
        <p:grpSpPr>
          <a:xfrm>
            <a:off x="1809800" y="1093072"/>
            <a:ext cx="5961600" cy="1462747"/>
            <a:chOff x="1809800" y="1012003"/>
            <a:chExt cx="5961600" cy="1462747"/>
          </a:xfrm>
        </p:grpSpPr>
        <p:sp>
          <p:nvSpPr>
            <p:cNvPr id="5" name="Shape 72"/>
            <p:cNvSpPr txBox="1"/>
            <p:nvPr/>
          </p:nvSpPr>
          <p:spPr>
            <a:xfrm>
              <a:off x="1809800" y="1354550"/>
              <a:ext cx="5961600" cy="1120200"/>
            </a:xfrm>
            <a:prstGeom prst="rect">
              <a:avLst/>
            </a:prstGeom>
            <a:noFill/>
            <a:ln>
              <a:noFill/>
            </a:ln>
          </p:spPr>
          <p:txBody>
            <a:bodyPr lIns="91425" tIns="91425" rIns="91425" bIns="91425" anchor="t" anchorCtr="0">
              <a:noAutofit/>
            </a:bodyPr>
            <a:lstStyle/>
            <a:p>
              <a:pPr lvl="0" rtl="0">
                <a:lnSpc>
                  <a:spcPct val="115000"/>
                </a:lnSpc>
                <a:spcBef>
                  <a:spcPts val="500"/>
                </a:spcBef>
                <a:buNone/>
              </a:pPr>
              <a:r>
                <a:rPr lang="en" sz="1600" dirty="0">
                  <a:solidFill>
                    <a:schemeClr val="accent3">
                      <a:lumMod val="50000"/>
                    </a:schemeClr>
                  </a:solidFill>
                  <a:latin typeface="Arial" charset="0"/>
                  <a:ea typeface="Arial" charset="0"/>
                  <a:cs typeface="Arial" charset="0"/>
                  <a:sym typeface="Open Sans"/>
                </a:rPr>
                <a:t>To create a world-class educational system that gives students the knowledge and skills to be successful in college and the workforce, and to flourish as parents and citizens</a:t>
              </a:r>
            </a:p>
          </p:txBody>
        </p:sp>
        <p:sp>
          <p:nvSpPr>
            <p:cNvPr id="6" name="Shape 73"/>
            <p:cNvSpPr txBox="1"/>
            <p:nvPr/>
          </p:nvSpPr>
          <p:spPr>
            <a:xfrm>
              <a:off x="1809800" y="1012003"/>
              <a:ext cx="1260900" cy="280200"/>
            </a:xfrm>
            <a:prstGeom prst="rect">
              <a:avLst/>
            </a:prstGeom>
            <a:noFill/>
            <a:ln>
              <a:noFill/>
            </a:ln>
          </p:spPr>
          <p:txBody>
            <a:bodyPr lIns="91425" tIns="91425" rIns="91425" bIns="91425" anchor="t" anchorCtr="0">
              <a:noAutofit/>
            </a:bodyPr>
            <a:lstStyle/>
            <a:p>
              <a:pPr lvl="0">
                <a:spcBef>
                  <a:spcPts val="0"/>
                </a:spcBef>
                <a:buNone/>
              </a:pPr>
              <a:r>
                <a:rPr lang="en" sz="2000" b="1" dirty="0">
                  <a:solidFill>
                    <a:srgbClr val="0070C0"/>
                  </a:solidFill>
                  <a:latin typeface="Arial" charset="0"/>
                  <a:ea typeface="Arial" charset="0"/>
                  <a:cs typeface="Arial" charset="0"/>
                  <a:sym typeface="Open Sans"/>
                </a:rPr>
                <a:t>VISION</a:t>
              </a:r>
              <a:endParaRPr lang="en" sz="1800" b="1" dirty="0">
                <a:solidFill>
                  <a:srgbClr val="0070C0"/>
                </a:solidFill>
                <a:latin typeface="Arial" charset="0"/>
                <a:ea typeface="Arial" charset="0"/>
                <a:cs typeface="Arial" charset="0"/>
                <a:sym typeface="Open Sans"/>
              </a:endParaRPr>
            </a:p>
          </p:txBody>
        </p:sp>
        <p:cxnSp>
          <p:nvCxnSpPr>
            <p:cNvPr id="7" name="Shape 74"/>
            <p:cNvCxnSpPr/>
            <p:nvPr/>
          </p:nvCxnSpPr>
          <p:spPr>
            <a:xfrm>
              <a:off x="2812842" y="1255390"/>
              <a:ext cx="4759200" cy="0"/>
            </a:xfrm>
            <a:prstGeom prst="straightConnector1">
              <a:avLst/>
            </a:prstGeom>
            <a:noFill/>
            <a:ln w="19050" cap="flat" cmpd="sng">
              <a:solidFill>
                <a:srgbClr val="CC0000"/>
              </a:solidFill>
              <a:prstDash val="solid"/>
              <a:round/>
              <a:headEnd type="none" w="lg" len="lg"/>
              <a:tailEnd type="none" w="lg" len="lg"/>
            </a:ln>
          </p:spPr>
        </p:cxnSp>
      </p:grpSp>
      <p:grpSp>
        <p:nvGrpSpPr>
          <p:cNvPr id="8" name="Group 7"/>
          <p:cNvGrpSpPr/>
          <p:nvPr userDrawn="1"/>
        </p:nvGrpSpPr>
        <p:grpSpPr>
          <a:xfrm>
            <a:off x="1809800" y="2827455"/>
            <a:ext cx="5762242" cy="1341924"/>
            <a:chOff x="1809800" y="2665300"/>
            <a:chExt cx="5762242" cy="1341924"/>
          </a:xfrm>
        </p:grpSpPr>
        <p:sp>
          <p:nvSpPr>
            <p:cNvPr id="9" name="Shape 76"/>
            <p:cNvSpPr txBox="1"/>
            <p:nvPr/>
          </p:nvSpPr>
          <p:spPr>
            <a:xfrm>
              <a:off x="1809800" y="3049624"/>
              <a:ext cx="5685900" cy="957600"/>
            </a:xfrm>
            <a:prstGeom prst="rect">
              <a:avLst/>
            </a:prstGeom>
            <a:noFill/>
            <a:ln>
              <a:noFill/>
            </a:ln>
          </p:spPr>
          <p:txBody>
            <a:bodyPr lIns="91425" tIns="91425" rIns="91425" bIns="91425" anchor="ctr" anchorCtr="0">
              <a:noAutofit/>
            </a:bodyPr>
            <a:lstStyle/>
            <a:p>
              <a:pPr lvl="0" rtl="0">
                <a:lnSpc>
                  <a:spcPct val="115000"/>
                </a:lnSpc>
                <a:spcBef>
                  <a:spcPts val="500"/>
                </a:spcBef>
                <a:buNone/>
              </a:pPr>
              <a:r>
                <a:rPr lang="en" sz="1600" dirty="0">
                  <a:solidFill>
                    <a:schemeClr val="accent3">
                      <a:lumMod val="50000"/>
                    </a:schemeClr>
                  </a:solidFill>
                  <a:latin typeface="Arial" charset="0"/>
                  <a:ea typeface="Arial" charset="0"/>
                  <a:cs typeface="Arial" charset="0"/>
                  <a:sym typeface="Open Sans"/>
                </a:rPr>
                <a:t>To provide leadership through the development of policy and accountability systems so that all students are prepared to compete in the global community</a:t>
              </a:r>
            </a:p>
          </p:txBody>
        </p:sp>
        <p:sp>
          <p:nvSpPr>
            <p:cNvPr id="10" name="Shape 77"/>
            <p:cNvSpPr txBox="1"/>
            <p:nvPr/>
          </p:nvSpPr>
          <p:spPr>
            <a:xfrm>
              <a:off x="1809800" y="2665300"/>
              <a:ext cx="1260900" cy="280200"/>
            </a:xfrm>
            <a:prstGeom prst="rect">
              <a:avLst/>
            </a:prstGeom>
            <a:noFill/>
            <a:ln>
              <a:noFill/>
            </a:ln>
          </p:spPr>
          <p:txBody>
            <a:bodyPr lIns="91425" tIns="91425" rIns="91425" bIns="91425" anchor="t" anchorCtr="0">
              <a:noAutofit/>
            </a:bodyPr>
            <a:lstStyle/>
            <a:p>
              <a:pPr lvl="0" rtl="0">
                <a:spcBef>
                  <a:spcPts val="0"/>
                </a:spcBef>
                <a:buNone/>
              </a:pPr>
              <a:r>
                <a:rPr lang="en" sz="2000" b="1" dirty="0">
                  <a:solidFill>
                    <a:srgbClr val="0070C0"/>
                  </a:solidFill>
                  <a:latin typeface="Arial" charset="0"/>
                  <a:ea typeface="Arial" charset="0"/>
                  <a:cs typeface="Arial" charset="0"/>
                  <a:sym typeface="Open Sans"/>
                </a:rPr>
                <a:t>MISSION</a:t>
              </a:r>
            </a:p>
          </p:txBody>
        </p:sp>
        <p:cxnSp>
          <p:nvCxnSpPr>
            <p:cNvPr id="11" name="Shape 78"/>
            <p:cNvCxnSpPr/>
            <p:nvPr/>
          </p:nvCxnSpPr>
          <p:spPr>
            <a:xfrm>
              <a:off x="3000042" y="2910000"/>
              <a:ext cx="4572000" cy="0"/>
            </a:xfrm>
            <a:prstGeom prst="straightConnector1">
              <a:avLst/>
            </a:prstGeom>
            <a:noFill/>
            <a:ln w="19050" cap="flat" cmpd="sng">
              <a:solidFill>
                <a:srgbClr val="CC0000"/>
              </a:solidFill>
              <a:prstDash val="solid"/>
              <a:round/>
              <a:headEnd type="none" w="lg" len="lg"/>
              <a:tailEnd type="none" w="lg" len="lg"/>
            </a:ln>
          </p:spPr>
        </p:cxnSp>
      </p:grpSp>
      <p:pic>
        <p:nvPicPr>
          <p:cNvPr id="12" name="Shape 79"/>
          <p:cNvPicPr preferRelativeResize="0"/>
          <p:nvPr userDrawn="1"/>
        </p:nvPicPr>
        <p:blipFill>
          <a:blip r:embed="rId2">
            <a:alphaModFix/>
          </a:blip>
          <a:stretch>
            <a:fillRect/>
          </a:stretch>
        </p:blipFill>
        <p:spPr>
          <a:xfrm>
            <a:off x="133550" y="4548250"/>
            <a:ext cx="1014449" cy="489950"/>
          </a:xfrm>
          <a:prstGeom prst="rect">
            <a:avLst/>
          </a:prstGeom>
          <a:noFill/>
          <a:ln>
            <a:noFill/>
          </a:ln>
        </p:spPr>
      </p:pic>
      <p:sp>
        <p:nvSpPr>
          <p:cNvPr id="15" name="Shape 89"/>
          <p:cNvSpPr txBox="1"/>
          <p:nvPr userDrawn="1"/>
        </p:nvSpPr>
        <p:spPr>
          <a:xfrm>
            <a:off x="266675" y="67800"/>
            <a:ext cx="8397600" cy="400302"/>
          </a:xfrm>
          <a:prstGeom prst="rect">
            <a:avLst/>
          </a:prstGeom>
          <a:noFill/>
          <a:ln>
            <a:noFill/>
          </a:ln>
        </p:spPr>
        <p:txBody>
          <a:bodyPr lIns="91425" tIns="91425" rIns="91425" bIns="91425" anchor="ctr" anchorCtr="0">
            <a:noAutofit/>
          </a:bodyPr>
          <a:lstStyle/>
          <a:p>
            <a:pPr lvl="0">
              <a:spcBef>
                <a:spcPts val="0"/>
              </a:spcBef>
              <a:buNone/>
            </a:pPr>
            <a:r>
              <a:rPr lang="en-US" sz="2400" b="1" dirty="0">
                <a:solidFill>
                  <a:srgbClr val="0070C0"/>
                </a:solidFill>
                <a:latin typeface="+mj-lt"/>
                <a:ea typeface="Open Sans"/>
                <a:cs typeface="Open Sans"/>
                <a:sym typeface="Open Sans"/>
              </a:rPr>
              <a:t>Mississippi</a:t>
            </a:r>
            <a:r>
              <a:rPr lang="en-US" sz="2400" b="1" baseline="0" dirty="0">
                <a:solidFill>
                  <a:srgbClr val="0070C0"/>
                </a:solidFill>
                <a:latin typeface="+mj-lt"/>
                <a:ea typeface="Open Sans"/>
                <a:cs typeface="Open Sans"/>
                <a:sym typeface="Open Sans"/>
              </a:rPr>
              <a:t> Department of Education</a:t>
            </a:r>
            <a:endParaRPr lang="en" sz="2400" b="1" dirty="0">
              <a:solidFill>
                <a:srgbClr val="0070C0"/>
              </a:solidFill>
              <a:latin typeface="+mj-lt"/>
              <a:ea typeface="Open Sans"/>
              <a:cs typeface="Open Sans"/>
              <a:sym typeface="Open Sans"/>
            </a:endParaRPr>
          </a:p>
        </p:txBody>
      </p:sp>
      <p:sp>
        <p:nvSpPr>
          <p:cNvPr id="16" name="Shape 19"/>
          <p:cNvSpPr txBox="1">
            <a:spLocks noGrp="1"/>
          </p:cNvSpPr>
          <p:nvPr>
            <p:ph type="sldNum" idx="12"/>
          </p:nvPr>
        </p:nvSpPr>
        <p:spPr>
          <a:xfrm>
            <a:off x="8481083" y="4887306"/>
            <a:ext cx="548700" cy="233671"/>
          </a:xfrm>
          <a:prstGeom prst="rect">
            <a:avLst/>
          </a:prstGeom>
        </p:spPr>
        <p:txBody>
          <a:bodyPr lIns="91425" tIns="91425" rIns="91425" bIns="91425" anchor="b" anchorCtr="0">
            <a:noAutofit/>
          </a:bodyPr>
          <a:lstStyle>
            <a:lvl1pPr algn="r">
              <a:defRPr sz="1050">
                <a:solidFill>
                  <a:schemeClr val="accent3">
                    <a:lumMod val="50000"/>
                  </a:schemeClr>
                </a:solidFill>
              </a:defRPr>
            </a:lvl1pPr>
          </a:lstStyle>
          <a:p>
            <a:fld id="{00000000-1234-1234-1234-123412341234}" type="slidenum">
              <a:rPr lang="en" smtClean="0"/>
              <a:pPr/>
              <a:t>‹#›</a:t>
            </a:fld>
            <a:endParaRPr lang="e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BE Goals">
    <p:spTree>
      <p:nvGrpSpPr>
        <p:cNvPr id="1" name=""/>
        <p:cNvGrpSpPr/>
        <p:nvPr/>
      </p:nvGrpSpPr>
      <p:grpSpPr>
        <a:xfrm>
          <a:off x="0" y="0"/>
          <a:ext cx="0" cy="0"/>
          <a:chOff x="0" y="0"/>
          <a:chExt cx="0" cy="0"/>
        </a:xfrm>
      </p:grpSpPr>
      <p:sp>
        <p:nvSpPr>
          <p:cNvPr id="13" name="Shape 85"/>
          <p:cNvSpPr/>
          <p:nvPr userDrawn="1"/>
        </p:nvSpPr>
        <p:spPr>
          <a:xfrm>
            <a:off x="0" y="0"/>
            <a:ext cx="8566950" cy="537900"/>
          </a:xfrm>
          <a:prstGeom prst="rect">
            <a:avLst/>
          </a:prstGeom>
          <a:solidFill>
            <a:srgbClr val="CFE2F3"/>
          </a:solidFill>
          <a:ln>
            <a:noFill/>
          </a:ln>
        </p:spPr>
        <p:txBody>
          <a:bodyPr lIns="91425" tIns="91425" rIns="91425" bIns="91425" anchor="ctr" anchorCtr="0">
            <a:noAutofit/>
          </a:bodyPr>
          <a:lstStyle/>
          <a:p>
            <a:pPr lvl="0">
              <a:spcBef>
                <a:spcPts val="0"/>
              </a:spcBef>
              <a:buNone/>
            </a:pPr>
            <a:endParaRPr dirty="0">
              <a:solidFill>
                <a:srgbClr val="CCCCCC"/>
              </a:solidFill>
            </a:endParaRPr>
          </a:p>
        </p:txBody>
      </p:sp>
      <p:sp>
        <p:nvSpPr>
          <p:cNvPr id="14" name="Shape 86"/>
          <p:cNvSpPr/>
          <p:nvPr userDrawn="1"/>
        </p:nvSpPr>
        <p:spPr>
          <a:xfrm>
            <a:off x="0" y="612229"/>
            <a:ext cx="7589520" cy="38700"/>
          </a:xfrm>
          <a:prstGeom prst="rect">
            <a:avLst/>
          </a:prstGeom>
          <a:solidFill>
            <a:srgbClr val="CC0000"/>
          </a:solidFill>
          <a:ln>
            <a:noFill/>
          </a:ln>
        </p:spPr>
        <p:txBody>
          <a:bodyPr lIns="91425" tIns="91425" rIns="91425" bIns="91425" anchor="ctr" anchorCtr="0">
            <a:noAutofit/>
          </a:bodyPr>
          <a:lstStyle/>
          <a:p>
            <a:pPr lvl="0">
              <a:spcBef>
                <a:spcPts val="0"/>
              </a:spcBef>
              <a:buNone/>
            </a:pPr>
            <a:endParaRPr dirty="0"/>
          </a:p>
        </p:txBody>
      </p:sp>
      <p:pic>
        <p:nvPicPr>
          <p:cNvPr id="7" name="Shape 79"/>
          <p:cNvPicPr preferRelativeResize="0"/>
          <p:nvPr userDrawn="1"/>
        </p:nvPicPr>
        <p:blipFill>
          <a:blip r:embed="rId2">
            <a:alphaModFix/>
          </a:blip>
          <a:stretch>
            <a:fillRect/>
          </a:stretch>
        </p:blipFill>
        <p:spPr>
          <a:xfrm>
            <a:off x="133550" y="4548250"/>
            <a:ext cx="1014449" cy="489950"/>
          </a:xfrm>
          <a:prstGeom prst="rect">
            <a:avLst/>
          </a:prstGeom>
          <a:noFill/>
          <a:ln>
            <a:noFill/>
          </a:ln>
        </p:spPr>
      </p:pic>
      <p:sp>
        <p:nvSpPr>
          <p:cNvPr id="8" name="Shape 87"/>
          <p:cNvSpPr txBox="1"/>
          <p:nvPr userDrawn="1"/>
        </p:nvSpPr>
        <p:spPr>
          <a:xfrm>
            <a:off x="999985" y="979135"/>
            <a:ext cx="7566965" cy="3496625"/>
          </a:xfrm>
          <a:prstGeom prst="rect">
            <a:avLst/>
          </a:prstGeom>
          <a:noFill/>
          <a:ln>
            <a:noFill/>
          </a:ln>
        </p:spPr>
        <p:txBody>
          <a:bodyPr lIns="91425" tIns="91425" rIns="91425" bIns="91425" anchor="t" anchorCtr="0">
            <a:noAutofit/>
          </a:bodyPr>
          <a:lstStyle/>
          <a:p>
            <a:pPr marL="457200" lvl="0" indent="-342900" rtl="0">
              <a:lnSpc>
                <a:spcPct val="115000"/>
              </a:lnSpc>
              <a:spcBef>
                <a:spcPts val="300"/>
              </a:spcBef>
              <a:spcAft>
                <a:spcPts val="800"/>
              </a:spcAft>
              <a:buClr>
                <a:schemeClr val="accent3">
                  <a:lumMod val="50000"/>
                </a:schemeClr>
              </a:buClr>
              <a:buSzPct val="100000"/>
              <a:buFont typeface="+mj-lt"/>
              <a:buAutoNum type="arabicPeriod"/>
            </a:pPr>
            <a:r>
              <a:rPr lang="en" sz="1800" dirty="0">
                <a:solidFill>
                  <a:schemeClr val="accent3">
                    <a:lumMod val="50000"/>
                  </a:schemeClr>
                </a:solidFill>
                <a:latin typeface="+mn-lt"/>
                <a:ea typeface="Open Sans"/>
                <a:cs typeface="Open Sans"/>
                <a:sym typeface="Open Sans"/>
              </a:rPr>
              <a:t>All Students Proficient and Showing Growth in All Assessed Areas</a:t>
            </a:r>
            <a:endParaRPr lang="en-US" sz="1800" dirty="0">
              <a:solidFill>
                <a:schemeClr val="accent3">
                  <a:lumMod val="50000"/>
                </a:schemeClr>
              </a:solidFill>
              <a:latin typeface="+mn-lt"/>
              <a:ea typeface="Open Sans"/>
              <a:cs typeface="Open Sans"/>
              <a:sym typeface="Open Sans"/>
            </a:endParaRPr>
          </a:p>
          <a:p>
            <a:pPr marL="457200" lvl="0" indent="-342900" rtl="0">
              <a:lnSpc>
                <a:spcPct val="115000"/>
              </a:lnSpc>
              <a:spcBef>
                <a:spcPts val="300"/>
              </a:spcBef>
              <a:spcAft>
                <a:spcPts val="800"/>
              </a:spcAft>
              <a:buClr>
                <a:schemeClr val="accent3">
                  <a:lumMod val="50000"/>
                </a:schemeClr>
              </a:buClr>
              <a:buSzPct val="100000"/>
              <a:buFont typeface="+mj-lt"/>
              <a:buAutoNum type="arabicPeriod"/>
            </a:pPr>
            <a:r>
              <a:rPr lang="en" sz="1800" dirty="0">
                <a:solidFill>
                  <a:schemeClr val="accent3">
                    <a:lumMod val="50000"/>
                  </a:schemeClr>
                </a:solidFill>
                <a:latin typeface="+mn-lt"/>
                <a:ea typeface="Open Sans"/>
                <a:cs typeface="Open Sans"/>
                <a:sym typeface="Open Sans"/>
              </a:rPr>
              <a:t>Every Student Graduates </a:t>
            </a:r>
            <a:r>
              <a:rPr lang="en-US" sz="1800" dirty="0">
                <a:solidFill>
                  <a:schemeClr val="accent3">
                    <a:lumMod val="50000"/>
                  </a:schemeClr>
                </a:solidFill>
                <a:latin typeface="+mn-lt"/>
                <a:ea typeface="Open Sans"/>
                <a:cs typeface="Open Sans"/>
                <a:sym typeface="Open Sans"/>
              </a:rPr>
              <a:t>From </a:t>
            </a:r>
            <a:r>
              <a:rPr lang="en" sz="1800" dirty="0">
                <a:solidFill>
                  <a:schemeClr val="accent3">
                    <a:lumMod val="50000"/>
                  </a:schemeClr>
                </a:solidFill>
                <a:latin typeface="+mn-lt"/>
                <a:ea typeface="Open Sans"/>
                <a:cs typeface="Open Sans"/>
                <a:sym typeface="Open Sans"/>
              </a:rPr>
              <a:t>High School and is Ready for College and Career</a:t>
            </a:r>
            <a:endParaRPr lang="en-US" sz="1800" dirty="0">
              <a:solidFill>
                <a:schemeClr val="accent3">
                  <a:lumMod val="50000"/>
                </a:schemeClr>
              </a:solidFill>
              <a:latin typeface="+mn-lt"/>
              <a:ea typeface="Open Sans"/>
              <a:cs typeface="Open Sans"/>
              <a:sym typeface="Open Sans"/>
            </a:endParaRPr>
          </a:p>
          <a:p>
            <a:pPr marL="457200" lvl="0" indent="-342900" rtl="0">
              <a:lnSpc>
                <a:spcPct val="115000"/>
              </a:lnSpc>
              <a:spcBef>
                <a:spcPts val="300"/>
              </a:spcBef>
              <a:spcAft>
                <a:spcPts val="800"/>
              </a:spcAft>
              <a:buClr>
                <a:schemeClr val="accent3">
                  <a:lumMod val="50000"/>
                </a:schemeClr>
              </a:buClr>
              <a:buSzPct val="100000"/>
              <a:buFont typeface="+mj-lt"/>
              <a:buAutoNum type="arabicPeriod"/>
            </a:pPr>
            <a:r>
              <a:rPr lang="en" sz="1800" dirty="0">
                <a:solidFill>
                  <a:schemeClr val="accent3">
                    <a:lumMod val="50000"/>
                  </a:schemeClr>
                </a:solidFill>
                <a:latin typeface="+mn-lt"/>
                <a:ea typeface="Open Sans"/>
                <a:cs typeface="Open Sans"/>
                <a:sym typeface="Open Sans"/>
              </a:rPr>
              <a:t>Every Child Has Access to a High-Quality Early Childhood Program</a:t>
            </a:r>
            <a:endParaRPr lang="en-US" sz="1800" dirty="0">
              <a:solidFill>
                <a:schemeClr val="accent3">
                  <a:lumMod val="50000"/>
                </a:schemeClr>
              </a:solidFill>
              <a:latin typeface="+mn-lt"/>
              <a:ea typeface="Open Sans"/>
              <a:cs typeface="Open Sans"/>
              <a:sym typeface="Open Sans"/>
            </a:endParaRPr>
          </a:p>
          <a:p>
            <a:pPr marL="457200" lvl="0" indent="-342900" rtl="0">
              <a:lnSpc>
                <a:spcPct val="115000"/>
              </a:lnSpc>
              <a:spcBef>
                <a:spcPts val="300"/>
              </a:spcBef>
              <a:spcAft>
                <a:spcPts val="800"/>
              </a:spcAft>
              <a:buClr>
                <a:schemeClr val="accent3">
                  <a:lumMod val="50000"/>
                </a:schemeClr>
              </a:buClr>
              <a:buSzPct val="100000"/>
              <a:buFont typeface="+mj-lt"/>
              <a:buAutoNum type="arabicPeriod"/>
            </a:pPr>
            <a:r>
              <a:rPr lang="en" sz="1800" dirty="0">
                <a:solidFill>
                  <a:schemeClr val="accent3">
                    <a:lumMod val="50000"/>
                  </a:schemeClr>
                </a:solidFill>
                <a:latin typeface="+mn-lt"/>
                <a:ea typeface="Open Sans"/>
                <a:cs typeface="Open Sans"/>
                <a:sym typeface="Open Sans"/>
              </a:rPr>
              <a:t>Every School Has Effective Teachers and Leaders</a:t>
            </a:r>
            <a:endParaRPr lang="en-US" sz="1800" dirty="0">
              <a:solidFill>
                <a:schemeClr val="accent3">
                  <a:lumMod val="50000"/>
                </a:schemeClr>
              </a:solidFill>
              <a:latin typeface="+mn-lt"/>
              <a:ea typeface="Open Sans"/>
              <a:cs typeface="Open Sans"/>
              <a:sym typeface="Open Sans"/>
            </a:endParaRPr>
          </a:p>
          <a:p>
            <a:pPr marL="457200" lvl="0" indent="-342900" rtl="0">
              <a:lnSpc>
                <a:spcPct val="115000"/>
              </a:lnSpc>
              <a:spcBef>
                <a:spcPts val="300"/>
              </a:spcBef>
              <a:spcAft>
                <a:spcPts val="800"/>
              </a:spcAft>
              <a:buClr>
                <a:schemeClr val="accent3">
                  <a:lumMod val="50000"/>
                </a:schemeClr>
              </a:buClr>
              <a:buSzPct val="100000"/>
              <a:buFont typeface="+mj-lt"/>
              <a:buAutoNum type="arabicPeriod"/>
            </a:pPr>
            <a:r>
              <a:rPr lang="en" sz="1800" dirty="0">
                <a:solidFill>
                  <a:schemeClr val="accent3">
                    <a:lumMod val="50000"/>
                  </a:schemeClr>
                </a:solidFill>
                <a:latin typeface="+mn-lt"/>
                <a:ea typeface="Open Sans"/>
                <a:cs typeface="Open Sans"/>
                <a:sym typeface="Open Sans"/>
              </a:rPr>
              <a:t>Every Community Effectively Using a World-Class Data System to Improve Student Outcomes</a:t>
            </a:r>
            <a:endParaRPr lang="en-US" sz="1800" dirty="0">
              <a:solidFill>
                <a:schemeClr val="accent3">
                  <a:lumMod val="50000"/>
                </a:schemeClr>
              </a:solidFill>
              <a:latin typeface="+mn-lt"/>
              <a:ea typeface="Open Sans"/>
              <a:cs typeface="Open Sans"/>
              <a:sym typeface="Open Sans"/>
            </a:endParaRPr>
          </a:p>
          <a:p>
            <a:pPr marL="457200" lvl="0" indent="-342900" rtl="0">
              <a:lnSpc>
                <a:spcPct val="115000"/>
              </a:lnSpc>
              <a:spcBef>
                <a:spcPts val="300"/>
              </a:spcBef>
              <a:spcAft>
                <a:spcPts val="800"/>
              </a:spcAft>
              <a:buClr>
                <a:schemeClr val="accent3">
                  <a:lumMod val="50000"/>
                </a:schemeClr>
              </a:buClr>
              <a:buSzPct val="100000"/>
              <a:buFont typeface="+mj-lt"/>
              <a:buAutoNum type="arabicPeriod"/>
            </a:pPr>
            <a:r>
              <a:rPr lang="en-US" sz="1800" dirty="0">
                <a:solidFill>
                  <a:schemeClr val="accent3">
                    <a:lumMod val="50000"/>
                  </a:schemeClr>
                </a:solidFill>
              </a:rPr>
              <a:t>Every School and District is Rated “C” or Higher</a:t>
            </a:r>
          </a:p>
        </p:txBody>
      </p:sp>
      <p:sp>
        <p:nvSpPr>
          <p:cNvPr id="9" name="Shape 89"/>
          <p:cNvSpPr txBox="1"/>
          <p:nvPr userDrawn="1"/>
        </p:nvSpPr>
        <p:spPr>
          <a:xfrm>
            <a:off x="280188" y="47292"/>
            <a:ext cx="8397600" cy="434681"/>
          </a:xfrm>
          <a:prstGeom prst="rect">
            <a:avLst/>
          </a:prstGeom>
          <a:noFill/>
          <a:ln>
            <a:noFill/>
          </a:ln>
        </p:spPr>
        <p:txBody>
          <a:bodyPr lIns="91425" tIns="91425" rIns="91425" bIns="91425" anchor="ctr" anchorCtr="0">
            <a:noAutofit/>
          </a:bodyPr>
          <a:lstStyle/>
          <a:p>
            <a:pPr lvl="0">
              <a:spcBef>
                <a:spcPts val="0"/>
              </a:spcBef>
              <a:buNone/>
            </a:pPr>
            <a:r>
              <a:rPr lang="en" sz="2400" b="1" dirty="0">
                <a:solidFill>
                  <a:srgbClr val="0070C0"/>
                </a:solidFill>
                <a:latin typeface="+mj-lt"/>
                <a:ea typeface="Open Sans"/>
                <a:cs typeface="Open Sans"/>
                <a:sym typeface="Open Sans"/>
              </a:rPr>
              <a:t>State Board of Education Goals </a:t>
            </a:r>
            <a:r>
              <a:rPr lang="en-US" sz="2400" b="1" dirty="0">
                <a:solidFill>
                  <a:srgbClr val="0070C0"/>
                </a:solidFill>
                <a:latin typeface="+mj-lt"/>
                <a:ea typeface="Open Sans"/>
                <a:cs typeface="Open Sans"/>
                <a:sym typeface="Open Sans"/>
              </a:rPr>
              <a:t> </a:t>
            </a:r>
            <a:r>
              <a:rPr lang="en" sz="1200" b="1" dirty="0">
                <a:solidFill>
                  <a:srgbClr val="0070C0"/>
                </a:solidFill>
                <a:latin typeface="+mj-lt"/>
                <a:ea typeface="Open Sans"/>
                <a:cs typeface="Open Sans"/>
                <a:sym typeface="Open Sans"/>
              </a:rPr>
              <a:t>FIVE-YEAR STRATEGIC PLAN FOR 2016-2020</a:t>
            </a:r>
          </a:p>
        </p:txBody>
      </p:sp>
      <p:sp>
        <p:nvSpPr>
          <p:cNvPr id="10" name="Shape 19"/>
          <p:cNvSpPr txBox="1">
            <a:spLocks noGrp="1"/>
          </p:cNvSpPr>
          <p:nvPr>
            <p:ph type="sldNum" idx="12"/>
          </p:nvPr>
        </p:nvSpPr>
        <p:spPr>
          <a:xfrm>
            <a:off x="8481083" y="4887306"/>
            <a:ext cx="548700" cy="233671"/>
          </a:xfrm>
          <a:prstGeom prst="rect">
            <a:avLst/>
          </a:prstGeom>
        </p:spPr>
        <p:txBody>
          <a:bodyPr lIns="91425" tIns="91425" rIns="91425" bIns="91425" anchor="b" anchorCtr="0">
            <a:noAutofit/>
          </a:bodyPr>
          <a:lstStyle>
            <a:lvl1pPr algn="r">
              <a:defRPr sz="1050">
                <a:solidFill>
                  <a:schemeClr val="accent3">
                    <a:lumMod val="50000"/>
                  </a:schemeClr>
                </a:solidFill>
              </a:defRPr>
            </a:lvl1pPr>
          </a:lstStyle>
          <a:p>
            <a:fld id="{00000000-1234-1234-1234-123412341234}" type="slidenum">
              <a:rPr lang="en" smtClean="0"/>
              <a:pPr/>
              <a:t>‹#›</a:t>
            </a:fld>
            <a:endParaRPr lang="en" dirty="0"/>
          </a:p>
        </p:txBody>
      </p:sp>
    </p:spTree>
    <p:extLst>
      <p:ext uri="{BB962C8B-B14F-4D97-AF65-F5344CB8AC3E}">
        <p14:creationId xmlns:p14="http://schemas.microsoft.com/office/powerpoint/2010/main" val="951215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tacked Section header">
    <p:spTree>
      <p:nvGrpSpPr>
        <p:cNvPr id="1" name="Shape 13"/>
        <p:cNvGrpSpPr/>
        <p:nvPr/>
      </p:nvGrpSpPr>
      <p:grpSpPr>
        <a:xfrm>
          <a:off x="0" y="0"/>
          <a:ext cx="0" cy="0"/>
          <a:chOff x="0" y="0"/>
          <a:chExt cx="0" cy="0"/>
        </a:xfrm>
      </p:grpSpPr>
      <p:sp>
        <p:nvSpPr>
          <p:cNvPr id="4" name="Shape 221"/>
          <p:cNvSpPr/>
          <p:nvPr userDrawn="1"/>
        </p:nvSpPr>
        <p:spPr>
          <a:xfrm>
            <a:off x="0" y="1702553"/>
            <a:ext cx="6004410" cy="854400"/>
          </a:xfrm>
          <a:prstGeom prst="rect">
            <a:avLst/>
          </a:prstGeom>
          <a:solidFill>
            <a:schemeClr val="accent6"/>
          </a:solidFill>
          <a:ln>
            <a:noFill/>
          </a:ln>
        </p:spPr>
        <p:txBody>
          <a:bodyPr lIns="91425" tIns="91425" rIns="91425" bIns="91425" anchor="ctr" anchorCtr="0">
            <a:noAutofit/>
          </a:bodyPr>
          <a:lstStyle/>
          <a:p>
            <a:pPr lvl="0">
              <a:spcBef>
                <a:spcPts val="0"/>
              </a:spcBef>
              <a:buNone/>
            </a:pPr>
            <a:endParaRPr dirty="0"/>
          </a:p>
        </p:txBody>
      </p:sp>
      <p:sp>
        <p:nvSpPr>
          <p:cNvPr id="6" name="Shape 224"/>
          <p:cNvSpPr/>
          <p:nvPr userDrawn="1"/>
        </p:nvSpPr>
        <p:spPr>
          <a:xfrm>
            <a:off x="0" y="2656478"/>
            <a:ext cx="5080200" cy="99600"/>
          </a:xfrm>
          <a:prstGeom prst="rect">
            <a:avLst/>
          </a:prstGeom>
          <a:solidFill>
            <a:srgbClr val="CC0000"/>
          </a:solidFill>
          <a:ln>
            <a:noFill/>
          </a:ln>
        </p:spPr>
        <p:txBody>
          <a:bodyPr lIns="91425" tIns="91425" rIns="91425" bIns="91425" anchor="ctr" anchorCtr="0">
            <a:noAutofit/>
          </a:bodyPr>
          <a:lstStyle/>
          <a:p>
            <a:pPr lvl="0">
              <a:spcBef>
                <a:spcPts val="0"/>
              </a:spcBef>
              <a:buNone/>
            </a:pPr>
            <a:endParaRPr dirty="0"/>
          </a:p>
        </p:txBody>
      </p:sp>
      <p:pic>
        <p:nvPicPr>
          <p:cNvPr id="7" name="Shape 225"/>
          <p:cNvPicPr preferRelativeResize="0"/>
          <p:nvPr userDrawn="1"/>
        </p:nvPicPr>
        <p:blipFill>
          <a:blip r:embed="rId2">
            <a:alphaModFix/>
          </a:blip>
          <a:stretch>
            <a:fillRect/>
          </a:stretch>
        </p:blipFill>
        <p:spPr>
          <a:xfrm>
            <a:off x="133550" y="4548250"/>
            <a:ext cx="1014449" cy="489950"/>
          </a:xfrm>
          <a:prstGeom prst="rect">
            <a:avLst/>
          </a:prstGeom>
          <a:noFill/>
          <a:ln>
            <a:noFill/>
          </a:ln>
        </p:spPr>
      </p:pic>
      <p:sp>
        <p:nvSpPr>
          <p:cNvPr id="10" name="Text Placeholder 9"/>
          <p:cNvSpPr>
            <a:spLocks noGrp="1" noChangeAspect="1"/>
          </p:cNvSpPr>
          <p:nvPr>
            <p:ph type="body" sz="quarter" idx="13" hasCustomPrompt="1"/>
          </p:nvPr>
        </p:nvSpPr>
        <p:spPr>
          <a:xfrm>
            <a:off x="401638" y="1701800"/>
            <a:ext cx="5602287" cy="855663"/>
          </a:xfrm>
        </p:spPr>
        <p:txBody>
          <a:bodyPr anchor="ctr"/>
          <a:lstStyle>
            <a:lvl1pPr marL="0" marR="0" indent="0" algn="l" defTabSz="914400" rtl="0" eaLnBrk="1" fontAlgn="auto" latinLnBrk="0" hangingPunct="1">
              <a:lnSpc>
                <a:spcPct val="100000"/>
              </a:lnSpc>
              <a:spcBef>
                <a:spcPts val="0"/>
              </a:spcBef>
              <a:spcAft>
                <a:spcPts val="1600"/>
              </a:spcAft>
              <a:buClr>
                <a:schemeClr val="dk2"/>
              </a:buClr>
              <a:buSzPct val="100000"/>
              <a:buFontTx/>
              <a:buNone/>
              <a:tabLst/>
              <a:defRPr lang="en" sz="5400" b="1" smtClean="0">
                <a:solidFill>
                  <a:srgbClr val="FFFFFF"/>
                </a:solidFill>
                <a:ea typeface="Open Sans"/>
                <a:cs typeface="Open Sans"/>
                <a:sym typeface="Open Sans"/>
              </a:defRPr>
            </a:lvl1pPr>
          </a:lstStyle>
          <a:p>
            <a:pPr marL="0" marR="0" lvl="0" indent="0" algn="l" defTabSz="914400" rtl="0" eaLnBrk="1" fontAlgn="auto" latinLnBrk="0" hangingPunct="1">
              <a:lnSpc>
                <a:spcPct val="115000"/>
              </a:lnSpc>
              <a:spcBef>
                <a:spcPts val="0"/>
              </a:spcBef>
              <a:spcAft>
                <a:spcPts val="1600"/>
              </a:spcAft>
              <a:buClr>
                <a:schemeClr val="dk2"/>
              </a:buClr>
              <a:buSzPct val="100000"/>
              <a:buFontTx/>
              <a:buNone/>
              <a:tabLst/>
              <a:defRPr/>
            </a:pPr>
            <a:r>
              <a:rPr lang="en-US" sz="5400" b="1" dirty="0">
                <a:solidFill>
                  <a:srgbClr val="FFFFFF"/>
                </a:solidFill>
                <a:latin typeface="+mj-lt"/>
                <a:ea typeface="Open Sans"/>
                <a:cs typeface="Open Sans"/>
                <a:sym typeface="Open Sans"/>
              </a:rPr>
              <a:t>HEADING</a:t>
            </a:r>
            <a:endParaRPr lang="en" sz="1000" b="1" dirty="0">
              <a:solidFill>
                <a:srgbClr val="FFFFFF"/>
              </a:solidFill>
              <a:latin typeface="+mj-lt"/>
              <a:ea typeface="Open Sans"/>
              <a:cs typeface="Open Sans"/>
              <a:sym typeface="Open Sans"/>
            </a:endParaRPr>
          </a:p>
        </p:txBody>
      </p:sp>
      <p:sp>
        <p:nvSpPr>
          <p:cNvPr id="3" name="Text Placeholder 2"/>
          <p:cNvSpPr>
            <a:spLocks noGrp="1" noChangeAspect="1"/>
          </p:cNvSpPr>
          <p:nvPr>
            <p:ph type="body" sz="quarter" idx="14" hasCustomPrompt="1"/>
          </p:nvPr>
        </p:nvSpPr>
        <p:spPr>
          <a:xfrm>
            <a:off x="401638" y="723900"/>
            <a:ext cx="5602287" cy="878375"/>
          </a:xfrm>
        </p:spPr>
        <p:txBody>
          <a:bodyPr anchor="t"/>
          <a:lstStyle>
            <a:lvl1pPr>
              <a:defRPr sz="4800" b="1">
                <a:solidFill>
                  <a:schemeClr val="accent6"/>
                </a:solidFill>
              </a:defRPr>
            </a:lvl1pPr>
          </a:lstStyle>
          <a:p>
            <a:pPr lvl="0"/>
            <a:r>
              <a:rPr lang="en-US" dirty="0"/>
              <a:t>STACKED</a:t>
            </a:r>
          </a:p>
        </p:txBody>
      </p:sp>
      <p:sp>
        <p:nvSpPr>
          <p:cNvPr id="8" name="Text Placeholder 7"/>
          <p:cNvSpPr>
            <a:spLocks noGrp="1"/>
          </p:cNvSpPr>
          <p:nvPr>
            <p:ph type="body" sz="quarter" idx="15" hasCustomPrompt="1"/>
          </p:nvPr>
        </p:nvSpPr>
        <p:spPr>
          <a:xfrm>
            <a:off x="401638" y="2878138"/>
            <a:ext cx="4678362" cy="993775"/>
          </a:xfrm>
        </p:spPr>
        <p:txBody>
          <a:bodyPr/>
          <a:lstStyle>
            <a:lvl1pPr>
              <a:lnSpc>
                <a:spcPct val="114000"/>
              </a:lnSpc>
              <a:spcAft>
                <a:spcPts val="0"/>
              </a:spcAft>
              <a:defRPr sz="2000">
                <a:solidFill>
                  <a:schemeClr val="accent6"/>
                </a:solidFill>
              </a:defRPr>
            </a:lvl1pPr>
          </a:lstStyle>
          <a:p>
            <a:pPr lvl="0"/>
            <a:r>
              <a:rPr lang="en-US" dirty="0"/>
              <a:t>Subhead</a:t>
            </a:r>
          </a:p>
        </p:txBody>
      </p:sp>
      <p:sp>
        <p:nvSpPr>
          <p:cNvPr id="9" name="Shape 19"/>
          <p:cNvSpPr txBox="1">
            <a:spLocks noGrp="1"/>
          </p:cNvSpPr>
          <p:nvPr>
            <p:ph type="sldNum" idx="12"/>
          </p:nvPr>
        </p:nvSpPr>
        <p:spPr>
          <a:xfrm>
            <a:off x="8481083" y="4887306"/>
            <a:ext cx="548700" cy="233671"/>
          </a:xfrm>
          <a:prstGeom prst="rect">
            <a:avLst/>
          </a:prstGeom>
        </p:spPr>
        <p:txBody>
          <a:bodyPr lIns="91425" tIns="91425" rIns="91425" bIns="91425" anchor="b" anchorCtr="0">
            <a:noAutofit/>
          </a:bodyPr>
          <a:lstStyle>
            <a:lvl1pPr algn="r">
              <a:defRPr sz="1050">
                <a:solidFill>
                  <a:schemeClr val="accent3">
                    <a:lumMod val="50000"/>
                  </a:schemeClr>
                </a:solidFill>
              </a:defRPr>
            </a:lvl1pPr>
          </a:lstStyle>
          <a:p>
            <a:fld id="{00000000-1234-1234-1234-123412341234}" type="slidenum">
              <a:rPr lang="en" smtClean="0"/>
              <a:pPr/>
              <a:t>‹#›</a:t>
            </a:fld>
            <a:endParaRPr lang="e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body">
    <p:spTree>
      <p:nvGrpSpPr>
        <p:cNvPr id="1" name="Shape 16"/>
        <p:cNvGrpSpPr/>
        <p:nvPr/>
      </p:nvGrpSpPr>
      <p:grpSpPr>
        <a:xfrm>
          <a:off x="0" y="0"/>
          <a:ext cx="0" cy="0"/>
          <a:chOff x="0" y="0"/>
          <a:chExt cx="0" cy="0"/>
        </a:xfrm>
      </p:grpSpPr>
      <p:sp>
        <p:nvSpPr>
          <p:cNvPr id="5" name="Shape 85"/>
          <p:cNvSpPr/>
          <p:nvPr userDrawn="1"/>
        </p:nvSpPr>
        <p:spPr>
          <a:xfrm>
            <a:off x="0" y="0"/>
            <a:ext cx="8566950" cy="537900"/>
          </a:xfrm>
          <a:prstGeom prst="rect">
            <a:avLst/>
          </a:prstGeom>
          <a:solidFill>
            <a:srgbClr val="CFE2F3"/>
          </a:solidFill>
          <a:ln>
            <a:noFill/>
          </a:ln>
        </p:spPr>
        <p:txBody>
          <a:bodyPr lIns="91425" tIns="91425" rIns="91425" bIns="91425" anchor="ctr" anchorCtr="0">
            <a:noAutofit/>
          </a:bodyPr>
          <a:lstStyle/>
          <a:p>
            <a:pPr lvl="0">
              <a:spcBef>
                <a:spcPts val="0"/>
              </a:spcBef>
              <a:buNone/>
            </a:pPr>
            <a:endParaRPr dirty="0">
              <a:solidFill>
                <a:srgbClr val="CCCCCC"/>
              </a:solidFill>
            </a:endParaRPr>
          </a:p>
        </p:txBody>
      </p:sp>
      <p:sp>
        <p:nvSpPr>
          <p:cNvPr id="6" name="Shape 86"/>
          <p:cNvSpPr/>
          <p:nvPr userDrawn="1"/>
        </p:nvSpPr>
        <p:spPr>
          <a:xfrm>
            <a:off x="0" y="612229"/>
            <a:ext cx="7589520" cy="38700"/>
          </a:xfrm>
          <a:prstGeom prst="rect">
            <a:avLst/>
          </a:prstGeom>
          <a:solidFill>
            <a:srgbClr val="CC0000"/>
          </a:solidFill>
          <a:ln>
            <a:noFill/>
          </a:ln>
        </p:spPr>
        <p:txBody>
          <a:bodyPr lIns="91425" tIns="91425" rIns="91425" bIns="91425" anchor="ctr" anchorCtr="0">
            <a:noAutofit/>
          </a:bodyPr>
          <a:lstStyle/>
          <a:p>
            <a:pPr lvl="0">
              <a:spcBef>
                <a:spcPts val="0"/>
              </a:spcBef>
              <a:buNone/>
            </a:pPr>
            <a:endParaRPr dirty="0"/>
          </a:p>
        </p:txBody>
      </p:sp>
      <p:pic>
        <p:nvPicPr>
          <p:cNvPr id="8" name="Shape 79"/>
          <p:cNvPicPr preferRelativeResize="0"/>
          <p:nvPr userDrawn="1"/>
        </p:nvPicPr>
        <p:blipFill>
          <a:blip r:embed="rId2">
            <a:alphaModFix/>
          </a:blip>
          <a:stretch>
            <a:fillRect/>
          </a:stretch>
        </p:blipFill>
        <p:spPr>
          <a:xfrm>
            <a:off x="133550" y="4548250"/>
            <a:ext cx="1014449" cy="489950"/>
          </a:xfrm>
          <a:prstGeom prst="rect">
            <a:avLst/>
          </a:prstGeom>
          <a:noFill/>
          <a:ln>
            <a:noFill/>
          </a:ln>
        </p:spPr>
      </p:pic>
      <p:sp>
        <p:nvSpPr>
          <p:cNvPr id="3" name="Text Placeholder 2"/>
          <p:cNvSpPr>
            <a:spLocks noGrp="1" noChangeAspect="1"/>
          </p:cNvSpPr>
          <p:nvPr>
            <p:ph type="body" sz="quarter" idx="13" hasCustomPrompt="1"/>
          </p:nvPr>
        </p:nvSpPr>
        <p:spPr>
          <a:xfrm>
            <a:off x="311700" y="31531"/>
            <a:ext cx="8255250" cy="450443"/>
          </a:xfrm>
        </p:spPr>
        <p:txBody>
          <a:bodyPr anchor="ctr"/>
          <a:lstStyle>
            <a:lvl1pPr>
              <a:defRPr sz="3200" b="1">
                <a:solidFill>
                  <a:schemeClr val="accent6"/>
                </a:solidFill>
              </a:defRPr>
            </a:lvl1pPr>
          </a:lstStyle>
          <a:p>
            <a:pPr lvl="0"/>
            <a:r>
              <a:rPr lang="en-US" dirty="0"/>
              <a:t>Heading</a:t>
            </a:r>
          </a:p>
        </p:txBody>
      </p:sp>
      <p:sp>
        <p:nvSpPr>
          <p:cNvPr id="4" name="Text Placeholder 3"/>
          <p:cNvSpPr>
            <a:spLocks noGrp="1"/>
          </p:cNvSpPr>
          <p:nvPr>
            <p:ph type="body" sz="quarter" idx="14" hasCustomPrompt="1"/>
          </p:nvPr>
        </p:nvSpPr>
        <p:spPr>
          <a:xfrm>
            <a:off x="415636" y="1152525"/>
            <a:ext cx="8294915" cy="3217863"/>
          </a:xfrm>
        </p:spPr>
        <p:txBody>
          <a:bodyPr/>
          <a:lstStyle>
            <a:lvl1pPr marL="342900" indent="-342900" defTabSz="457200">
              <a:buFont typeface="Arial" charset="0"/>
              <a:buChar char="•"/>
              <a:tabLst>
                <a:tab pos="457200" algn="l"/>
              </a:tabLst>
              <a:defRPr sz="2400">
                <a:solidFill>
                  <a:schemeClr val="accent3">
                    <a:lumMod val="50000"/>
                  </a:schemeClr>
                </a:solidFill>
              </a:defRPr>
            </a:lvl1pPr>
            <a:lvl2pPr>
              <a:defRPr>
                <a:solidFill>
                  <a:schemeClr val="accent3">
                    <a:lumMod val="50000"/>
                  </a:schemeClr>
                </a:solidFill>
              </a:defRPr>
            </a:lvl2pPr>
            <a:lvl3pPr>
              <a:defRPr>
                <a:solidFill>
                  <a:schemeClr val="accent3">
                    <a:lumMod val="50000"/>
                  </a:schemeClr>
                </a:solidFill>
              </a:defRPr>
            </a:lvl3pPr>
            <a:lvl4pPr>
              <a:defRPr>
                <a:solidFill>
                  <a:schemeClr val="accent3">
                    <a:lumMod val="50000"/>
                  </a:schemeClr>
                </a:solidFill>
              </a:defRPr>
            </a:lvl4pPr>
            <a:lvl5pPr>
              <a:defRPr>
                <a:solidFill>
                  <a:schemeClr val="accent3">
                    <a:lumMod val="50000"/>
                  </a:schemeClr>
                </a:solidFill>
              </a:defRPr>
            </a:lvl5pPr>
          </a:lstStyle>
          <a:p>
            <a:pPr lvl="0"/>
            <a:r>
              <a:rPr lang="en-US" dirty="0"/>
              <a:t>Click to add text</a:t>
            </a:r>
          </a:p>
          <a:p>
            <a:pPr lvl="1"/>
            <a:endParaRPr lang="en-US" dirty="0"/>
          </a:p>
        </p:txBody>
      </p:sp>
      <p:sp>
        <p:nvSpPr>
          <p:cNvPr id="11" name="Shape 19"/>
          <p:cNvSpPr txBox="1">
            <a:spLocks noGrp="1"/>
          </p:cNvSpPr>
          <p:nvPr>
            <p:ph type="sldNum" idx="12"/>
          </p:nvPr>
        </p:nvSpPr>
        <p:spPr>
          <a:xfrm>
            <a:off x="8481083" y="4887306"/>
            <a:ext cx="548700" cy="233671"/>
          </a:xfrm>
          <a:prstGeom prst="rect">
            <a:avLst/>
          </a:prstGeom>
        </p:spPr>
        <p:txBody>
          <a:bodyPr lIns="91425" tIns="91425" rIns="91425" bIns="91425" anchor="b" anchorCtr="0">
            <a:noAutofit/>
          </a:bodyPr>
          <a:lstStyle>
            <a:lvl1pPr algn="r">
              <a:defRPr sz="1050">
                <a:solidFill>
                  <a:schemeClr val="accent3">
                    <a:lumMod val="50000"/>
                  </a:schemeClr>
                </a:solidFill>
              </a:defRPr>
            </a:lvl1pPr>
          </a:lstStyle>
          <a:p>
            <a:fld id="{00000000-1234-1234-1234-123412341234}" type="slidenum">
              <a:rPr lang="en" smtClean="0"/>
              <a:pPr/>
              <a:t>‹#›</a:t>
            </a:fld>
            <a:endParaRPr lang="e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blank">
    <p:spTree>
      <p:nvGrpSpPr>
        <p:cNvPr id="1" name="Shape 16"/>
        <p:cNvGrpSpPr/>
        <p:nvPr/>
      </p:nvGrpSpPr>
      <p:grpSpPr>
        <a:xfrm>
          <a:off x="0" y="0"/>
          <a:ext cx="0" cy="0"/>
          <a:chOff x="0" y="0"/>
          <a:chExt cx="0" cy="0"/>
        </a:xfrm>
      </p:grpSpPr>
      <p:sp>
        <p:nvSpPr>
          <p:cNvPr id="13" name="Shape 85"/>
          <p:cNvSpPr/>
          <p:nvPr userDrawn="1"/>
        </p:nvSpPr>
        <p:spPr>
          <a:xfrm>
            <a:off x="0" y="0"/>
            <a:ext cx="8566950" cy="537900"/>
          </a:xfrm>
          <a:prstGeom prst="rect">
            <a:avLst/>
          </a:prstGeom>
          <a:solidFill>
            <a:srgbClr val="CFE2F3"/>
          </a:solidFill>
          <a:ln>
            <a:noFill/>
          </a:ln>
        </p:spPr>
        <p:txBody>
          <a:bodyPr lIns="91425" tIns="91425" rIns="91425" bIns="91425" anchor="ctr" anchorCtr="0">
            <a:noAutofit/>
          </a:bodyPr>
          <a:lstStyle/>
          <a:p>
            <a:pPr lvl="0">
              <a:spcBef>
                <a:spcPts val="0"/>
              </a:spcBef>
              <a:buNone/>
            </a:pPr>
            <a:endParaRPr dirty="0">
              <a:solidFill>
                <a:srgbClr val="CCCCCC"/>
              </a:solidFill>
            </a:endParaRPr>
          </a:p>
        </p:txBody>
      </p:sp>
      <p:sp>
        <p:nvSpPr>
          <p:cNvPr id="14" name="Shape 86"/>
          <p:cNvSpPr/>
          <p:nvPr userDrawn="1"/>
        </p:nvSpPr>
        <p:spPr>
          <a:xfrm>
            <a:off x="0" y="612229"/>
            <a:ext cx="7589520" cy="38700"/>
          </a:xfrm>
          <a:prstGeom prst="rect">
            <a:avLst/>
          </a:prstGeom>
          <a:solidFill>
            <a:srgbClr val="CC0000"/>
          </a:solidFill>
          <a:ln>
            <a:noFill/>
          </a:ln>
        </p:spPr>
        <p:txBody>
          <a:bodyPr lIns="91425" tIns="91425" rIns="91425" bIns="91425" anchor="ctr" anchorCtr="0">
            <a:noAutofit/>
          </a:bodyPr>
          <a:lstStyle/>
          <a:p>
            <a:pPr lvl="0">
              <a:spcBef>
                <a:spcPts val="0"/>
              </a:spcBef>
              <a:buNone/>
            </a:pPr>
            <a:endParaRPr dirty="0"/>
          </a:p>
        </p:txBody>
      </p:sp>
      <p:pic>
        <p:nvPicPr>
          <p:cNvPr id="8" name="Shape 79"/>
          <p:cNvPicPr preferRelativeResize="0"/>
          <p:nvPr userDrawn="1"/>
        </p:nvPicPr>
        <p:blipFill>
          <a:blip r:embed="rId2">
            <a:alphaModFix/>
          </a:blip>
          <a:stretch>
            <a:fillRect/>
          </a:stretch>
        </p:blipFill>
        <p:spPr>
          <a:xfrm>
            <a:off x="133550" y="4548250"/>
            <a:ext cx="1014449" cy="489950"/>
          </a:xfrm>
          <a:prstGeom prst="rect">
            <a:avLst/>
          </a:prstGeom>
          <a:noFill/>
          <a:ln>
            <a:noFill/>
          </a:ln>
        </p:spPr>
      </p:pic>
      <p:sp>
        <p:nvSpPr>
          <p:cNvPr id="3" name="Text Placeholder 2"/>
          <p:cNvSpPr>
            <a:spLocks noGrp="1" noChangeAspect="1"/>
          </p:cNvSpPr>
          <p:nvPr>
            <p:ph type="body" sz="quarter" idx="13" hasCustomPrompt="1"/>
          </p:nvPr>
        </p:nvSpPr>
        <p:spPr>
          <a:xfrm>
            <a:off x="311700" y="31531"/>
            <a:ext cx="8255250" cy="450443"/>
          </a:xfrm>
        </p:spPr>
        <p:txBody>
          <a:bodyPr anchor="ctr"/>
          <a:lstStyle>
            <a:lvl1pPr>
              <a:defRPr sz="3200" b="1">
                <a:solidFill>
                  <a:srgbClr val="0070C0"/>
                </a:solidFill>
              </a:defRPr>
            </a:lvl1pPr>
          </a:lstStyle>
          <a:p>
            <a:pPr lvl="0"/>
            <a:r>
              <a:rPr lang="en-US" dirty="0"/>
              <a:t>Heading</a:t>
            </a:r>
          </a:p>
        </p:txBody>
      </p:sp>
      <p:sp>
        <p:nvSpPr>
          <p:cNvPr id="7" name="Shape 19"/>
          <p:cNvSpPr txBox="1">
            <a:spLocks noGrp="1"/>
          </p:cNvSpPr>
          <p:nvPr>
            <p:ph type="sldNum" idx="12"/>
          </p:nvPr>
        </p:nvSpPr>
        <p:spPr>
          <a:xfrm>
            <a:off x="8481083" y="4887306"/>
            <a:ext cx="548700" cy="233671"/>
          </a:xfrm>
          <a:prstGeom prst="rect">
            <a:avLst/>
          </a:prstGeom>
        </p:spPr>
        <p:txBody>
          <a:bodyPr lIns="91425" tIns="91425" rIns="91425" bIns="91425" anchor="b" anchorCtr="0">
            <a:noAutofit/>
          </a:bodyPr>
          <a:lstStyle>
            <a:lvl1pPr algn="r">
              <a:defRPr sz="1050">
                <a:solidFill>
                  <a:schemeClr val="accent3">
                    <a:lumMod val="50000"/>
                  </a:schemeClr>
                </a:solidFill>
              </a:defRPr>
            </a:lvl1pPr>
          </a:lstStyle>
          <a:p>
            <a:fld id="{00000000-1234-1234-1234-123412341234}" type="slidenum">
              <a:rPr lang="en" smtClean="0"/>
              <a:pPr/>
              <a:t>‹#›</a:t>
            </a:fld>
            <a:endParaRPr lang="e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act Info">
    <p:spTree>
      <p:nvGrpSpPr>
        <p:cNvPr id="1" name="Shape 48"/>
        <p:cNvGrpSpPr/>
        <p:nvPr/>
      </p:nvGrpSpPr>
      <p:grpSpPr>
        <a:xfrm>
          <a:off x="0" y="0"/>
          <a:ext cx="0" cy="0"/>
          <a:chOff x="0" y="0"/>
          <a:chExt cx="0" cy="0"/>
        </a:xfrm>
      </p:grpSpPr>
      <p:pic>
        <p:nvPicPr>
          <p:cNvPr id="4" name="Shape 79"/>
          <p:cNvPicPr preferRelativeResize="0"/>
          <p:nvPr userDrawn="1"/>
        </p:nvPicPr>
        <p:blipFill>
          <a:blip r:embed="rId2">
            <a:alphaModFix/>
          </a:blip>
          <a:stretch>
            <a:fillRect/>
          </a:stretch>
        </p:blipFill>
        <p:spPr>
          <a:xfrm>
            <a:off x="333056" y="283820"/>
            <a:ext cx="2630919" cy="1270659"/>
          </a:xfrm>
          <a:prstGeom prst="rect">
            <a:avLst/>
          </a:prstGeom>
          <a:noFill/>
          <a:ln>
            <a:noFill/>
          </a:ln>
        </p:spPr>
      </p:pic>
      <p:sp>
        <p:nvSpPr>
          <p:cNvPr id="5" name="Shape 86"/>
          <p:cNvSpPr/>
          <p:nvPr userDrawn="1"/>
        </p:nvSpPr>
        <p:spPr>
          <a:xfrm>
            <a:off x="0" y="1663789"/>
            <a:ext cx="7589520" cy="38700"/>
          </a:xfrm>
          <a:prstGeom prst="rect">
            <a:avLst/>
          </a:prstGeom>
          <a:solidFill>
            <a:srgbClr val="CC0000"/>
          </a:solidFill>
          <a:ln>
            <a:noFill/>
          </a:ln>
        </p:spPr>
        <p:txBody>
          <a:bodyPr lIns="91425" tIns="91425" rIns="91425" bIns="91425" anchor="ctr" anchorCtr="0">
            <a:noAutofit/>
          </a:bodyPr>
          <a:lstStyle/>
          <a:p>
            <a:pPr lvl="0">
              <a:spcBef>
                <a:spcPts val="0"/>
              </a:spcBef>
              <a:buNone/>
            </a:pPr>
            <a:endParaRPr dirty="0"/>
          </a:p>
        </p:txBody>
      </p:sp>
      <p:sp>
        <p:nvSpPr>
          <p:cNvPr id="6" name="Text Placeholder 5"/>
          <p:cNvSpPr>
            <a:spLocks noGrp="1"/>
          </p:cNvSpPr>
          <p:nvPr>
            <p:ph type="body" sz="quarter" idx="13" hasCustomPrompt="1"/>
          </p:nvPr>
        </p:nvSpPr>
        <p:spPr>
          <a:xfrm>
            <a:off x="947738" y="2019300"/>
            <a:ext cx="5278437" cy="677863"/>
          </a:xfrm>
        </p:spPr>
        <p:txBody>
          <a:bodyPr/>
          <a:lstStyle>
            <a:lvl1pPr>
              <a:defRPr sz="3600" b="1" baseline="0">
                <a:solidFill>
                  <a:srgbClr val="0070C0"/>
                </a:solidFill>
              </a:defRPr>
            </a:lvl1pPr>
          </a:lstStyle>
          <a:p>
            <a:pPr lvl="0"/>
            <a:r>
              <a:rPr lang="en-US" dirty="0"/>
              <a:t>Presenter Name</a:t>
            </a:r>
          </a:p>
        </p:txBody>
      </p:sp>
      <p:sp>
        <p:nvSpPr>
          <p:cNvPr id="8" name="Text Placeholder 7"/>
          <p:cNvSpPr>
            <a:spLocks noGrp="1"/>
          </p:cNvSpPr>
          <p:nvPr>
            <p:ph type="body" sz="quarter" idx="14" hasCustomPrompt="1"/>
          </p:nvPr>
        </p:nvSpPr>
        <p:spPr>
          <a:xfrm>
            <a:off x="947738" y="2809875"/>
            <a:ext cx="5278437" cy="1508587"/>
          </a:xfrm>
        </p:spPr>
        <p:txBody>
          <a:bodyPr/>
          <a:lstStyle>
            <a:lvl1pPr>
              <a:lnSpc>
                <a:spcPct val="100000"/>
              </a:lnSpc>
              <a:spcAft>
                <a:spcPts val="0"/>
              </a:spcAft>
              <a:defRPr sz="2400">
                <a:solidFill>
                  <a:schemeClr val="accent3">
                    <a:lumMod val="50000"/>
                  </a:schemeClr>
                </a:solidFill>
              </a:defRPr>
            </a:lvl1pPr>
          </a:lstStyle>
          <a:p>
            <a:pPr lvl="0"/>
            <a:r>
              <a:rPr lang="en-US" dirty="0"/>
              <a:t>Presenter Title</a:t>
            </a:r>
            <a:br>
              <a:rPr lang="en-US" dirty="0"/>
            </a:br>
            <a:r>
              <a:rPr lang="en-US" dirty="0"/>
              <a:t>Contact Information</a:t>
            </a:r>
          </a:p>
        </p:txBody>
      </p:sp>
      <p:sp>
        <p:nvSpPr>
          <p:cNvPr id="7" name="Shape 19"/>
          <p:cNvSpPr txBox="1">
            <a:spLocks noGrp="1"/>
          </p:cNvSpPr>
          <p:nvPr>
            <p:ph type="sldNum" idx="12"/>
          </p:nvPr>
        </p:nvSpPr>
        <p:spPr>
          <a:xfrm>
            <a:off x="8481083" y="4887306"/>
            <a:ext cx="548700" cy="233671"/>
          </a:xfrm>
          <a:prstGeom prst="rect">
            <a:avLst/>
          </a:prstGeom>
        </p:spPr>
        <p:txBody>
          <a:bodyPr lIns="91425" tIns="91425" rIns="91425" bIns="91425" anchor="b" anchorCtr="0">
            <a:noAutofit/>
          </a:bodyPr>
          <a:lstStyle>
            <a:lvl1pPr algn="r">
              <a:defRPr sz="1050">
                <a:solidFill>
                  <a:schemeClr val="accent3">
                    <a:lumMod val="50000"/>
                  </a:schemeClr>
                </a:solidFill>
              </a:defRPr>
            </a:lvl1pPr>
          </a:lstStyle>
          <a:p>
            <a:fld id="{00000000-1234-1234-1234-123412341234}" type="slidenum">
              <a:rPr lang="en" smtClean="0"/>
              <a:pPr/>
              <a:t>‹#›</a:t>
            </a:fld>
            <a:endParaRPr lang="en"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72" r:id="rId3"/>
    <p:sldLayoutId id="2147483675" r:id="rId4"/>
    <p:sldLayoutId id="2147483650" r:id="rId5"/>
    <p:sldLayoutId id="2147483674" r:id="rId6"/>
    <p:sldLayoutId id="2147483673" r:id="rId7"/>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mdek12.org/OFP/basic/parental-involvement" TargetMode="External"/><Relationship Id="rId7" Type="http://schemas.openxmlformats.org/officeDocument/2006/relationships/image" Target="../media/image5.png"/><Relationship Id="rId2" Type="http://schemas.openxmlformats.org/officeDocument/2006/relationships/notesSlide" Target="../notesSlides/notesSlide48.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hyperlink" Target="https://www.pta.org/parents/" TargetMode="External"/><Relationship Id="rId4" Type="http://schemas.openxmlformats.org/officeDocument/2006/relationships/hyperlink" Target="http://www.familieslearning.org/family-resources.htm"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hyperlink" Target="mailto:federalprograms2@mdek12.org" TargetMode="Externa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412749" y="490538"/>
            <a:ext cx="7449528" cy="1428351"/>
          </a:xfrm>
        </p:spPr>
        <p:txBody>
          <a:bodyPr/>
          <a:lstStyle/>
          <a:p>
            <a:r>
              <a:rPr lang="en-US" sz="4000" dirty="0"/>
              <a:t>Title I and the Needs of Special Student Populations</a:t>
            </a:r>
            <a:endParaRPr lang="en-US" sz="1800" dirty="0"/>
          </a:p>
        </p:txBody>
      </p:sp>
      <p:sp>
        <p:nvSpPr>
          <p:cNvPr id="8" name="Text Placeholder 7"/>
          <p:cNvSpPr>
            <a:spLocks noGrp="1"/>
          </p:cNvSpPr>
          <p:nvPr>
            <p:ph type="body" sz="quarter" idx="11"/>
          </p:nvPr>
        </p:nvSpPr>
        <p:spPr/>
        <p:txBody>
          <a:bodyPr/>
          <a:lstStyle/>
          <a:p>
            <a:pPr algn="ctr"/>
            <a:r>
              <a:rPr lang="en-US" dirty="0"/>
              <a:t>Meeting the Needs</a:t>
            </a:r>
          </a:p>
        </p:txBody>
      </p:sp>
      <p:sp>
        <p:nvSpPr>
          <p:cNvPr id="9" name="Text Placeholder 8"/>
          <p:cNvSpPr>
            <a:spLocks noGrp="1"/>
          </p:cNvSpPr>
          <p:nvPr>
            <p:ph type="body" sz="quarter" idx="12"/>
          </p:nvPr>
        </p:nvSpPr>
        <p:spPr/>
        <p:txBody>
          <a:bodyPr/>
          <a:lstStyle/>
          <a:p>
            <a:r>
              <a:rPr lang="en-US" dirty="0"/>
              <a:t>September 21, 2017</a:t>
            </a:r>
          </a:p>
        </p:txBody>
      </p:sp>
      <p:sp>
        <p:nvSpPr>
          <p:cNvPr id="10" name="Text Placeholder 9"/>
          <p:cNvSpPr>
            <a:spLocks noGrp="1"/>
          </p:cNvSpPr>
          <p:nvPr>
            <p:ph type="body" sz="quarter" idx="14"/>
          </p:nvPr>
        </p:nvSpPr>
        <p:spPr/>
        <p:txBody>
          <a:bodyPr/>
          <a:lstStyle/>
          <a:p>
            <a:r>
              <a:rPr lang="en-US" dirty="0"/>
              <a:t>Brendsha A. Roby</a:t>
            </a:r>
          </a:p>
        </p:txBody>
      </p:sp>
      <p:sp>
        <p:nvSpPr>
          <p:cNvPr id="11" name="Text Placeholder 10"/>
          <p:cNvSpPr>
            <a:spLocks noGrp="1"/>
          </p:cNvSpPr>
          <p:nvPr>
            <p:ph type="body" sz="quarter" idx="15"/>
          </p:nvPr>
        </p:nvSpPr>
        <p:spPr/>
        <p:txBody>
          <a:bodyPr/>
          <a:lstStyle/>
          <a:p>
            <a:r>
              <a:rPr lang="en-US" dirty="0"/>
              <a:t>Office of Federal Programs</a:t>
            </a:r>
          </a:p>
          <a:p>
            <a:r>
              <a:rPr lang="en-US" dirty="0"/>
              <a:t>Director of Schoolwide Development</a:t>
            </a:r>
          </a:p>
          <a:p>
            <a:endParaRPr lang="en-US" dirty="0"/>
          </a:p>
        </p:txBody>
      </p:sp>
    </p:spTree>
    <p:extLst>
      <p:ext uri="{BB962C8B-B14F-4D97-AF65-F5344CB8AC3E}">
        <p14:creationId xmlns:p14="http://schemas.microsoft.com/office/powerpoint/2010/main" val="1397773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sz="3200" dirty="0"/>
              <a:t>Migratory Children</a:t>
            </a:r>
            <a:endParaRPr lang="en-US" sz="900" dirty="0"/>
          </a:p>
        </p:txBody>
      </p:sp>
      <p:sp>
        <p:nvSpPr>
          <p:cNvPr id="3" name="Slide Number Placeholder 2"/>
          <p:cNvSpPr>
            <a:spLocks noGrp="1"/>
          </p:cNvSpPr>
          <p:nvPr>
            <p:ph type="sldNum" idx="12"/>
          </p:nvPr>
        </p:nvSpPr>
        <p:spPr/>
        <p:txBody>
          <a:bodyPr/>
          <a:lstStyle/>
          <a:p>
            <a:fld id="{00000000-1234-1234-1234-123412341234}" type="slidenum">
              <a:rPr lang="en" smtClean="0"/>
              <a:pPr/>
              <a:t>10</a:t>
            </a:fld>
            <a:endParaRPr lang="en" dirty="0"/>
          </a:p>
        </p:txBody>
      </p:sp>
    </p:spTree>
    <p:extLst>
      <p:ext uri="{BB962C8B-B14F-4D97-AF65-F5344CB8AC3E}">
        <p14:creationId xmlns:p14="http://schemas.microsoft.com/office/powerpoint/2010/main" val="1812680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89FB015-C0FD-4FCE-9A7F-3AA681EBDD23}"/>
              </a:ext>
            </a:extLst>
          </p:cNvPr>
          <p:cNvSpPr>
            <a:spLocks noGrp="1"/>
          </p:cNvSpPr>
          <p:nvPr>
            <p:ph type="body" sz="quarter" idx="13"/>
          </p:nvPr>
        </p:nvSpPr>
        <p:spPr/>
        <p:txBody>
          <a:bodyPr/>
          <a:lstStyle/>
          <a:p>
            <a:r>
              <a:rPr lang="en-US" dirty="0"/>
              <a:t>Who are migrant students?</a:t>
            </a:r>
          </a:p>
        </p:txBody>
      </p:sp>
      <p:sp>
        <p:nvSpPr>
          <p:cNvPr id="3" name="Text Placeholder 2">
            <a:extLst>
              <a:ext uri="{FF2B5EF4-FFF2-40B4-BE49-F238E27FC236}">
                <a16:creationId xmlns:a16="http://schemas.microsoft.com/office/drawing/2014/main" id="{CF86C368-4660-4C70-878D-15CFB237B666}"/>
              </a:ext>
            </a:extLst>
          </p:cNvPr>
          <p:cNvSpPr>
            <a:spLocks noGrp="1"/>
          </p:cNvSpPr>
          <p:nvPr>
            <p:ph type="body" sz="quarter" idx="14"/>
          </p:nvPr>
        </p:nvSpPr>
        <p:spPr>
          <a:xfrm>
            <a:off x="415636" y="737667"/>
            <a:ext cx="8294915" cy="3911172"/>
          </a:xfrm>
        </p:spPr>
        <p:txBody>
          <a:bodyPr/>
          <a:lstStyle/>
          <a:p>
            <a:pPr marL="0" indent="0">
              <a:buNone/>
            </a:pPr>
            <a:r>
              <a:rPr lang="en-US" sz="1800" dirty="0"/>
              <a:t>A child who is, or whose parent or spouse is, a migratory agricultural worker, including a migratory dairy worker, or a migratory fisher, and who, in the preceding 36 months, in order to obtain temporary or seasonal employment in agricultural or fishing work: </a:t>
            </a:r>
          </a:p>
          <a:p>
            <a:pPr marL="457200" indent="-457200">
              <a:buAutoNum type="alphaLcParenR"/>
            </a:pPr>
            <a:r>
              <a:rPr lang="en-US" sz="1800" dirty="0"/>
              <a:t>Has moved from one district to another; </a:t>
            </a:r>
          </a:p>
          <a:p>
            <a:pPr marL="457200" indent="-457200">
              <a:buAutoNum type="alphaLcParenR"/>
            </a:pPr>
            <a:r>
              <a:rPr lang="en-US" sz="1800" dirty="0"/>
              <a:t>In a state comprised of a single school district, has moved from one administrative area to another within such district; or</a:t>
            </a:r>
          </a:p>
          <a:p>
            <a:pPr marL="457200" indent="-457200">
              <a:buAutoNum type="alphaLcParenR"/>
            </a:pPr>
            <a:r>
              <a:rPr lang="en-US" sz="1800" dirty="0"/>
              <a:t>Resides in a school district of more than 15,000 square miles and migrates a distance of 20 miles or more to a temporary residence to engage in a fishing activity. </a:t>
            </a:r>
          </a:p>
        </p:txBody>
      </p:sp>
      <p:sp>
        <p:nvSpPr>
          <p:cNvPr id="4" name="Slide Number Placeholder 3">
            <a:extLst>
              <a:ext uri="{FF2B5EF4-FFF2-40B4-BE49-F238E27FC236}">
                <a16:creationId xmlns:a16="http://schemas.microsoft.com/office/drawing/2014/main" id="{D87C1218-5347-496E-B77F-489BF2CE593C}"/>
              </a:ext>
            </a:extLst>
          </p:cNvPr>
          <p:cNvSpPr>
            <a:spLocks noGrp="1"/>
          </p:cNvSpPr>
          <p:nvPr>
            <p:ph type="sldNum" idx="12"/>
          </p:nvPr>
        </p:nvSpPr>
        <p:spPr/>
        <p:txBody>
          <a:bodyPr/>
          <a:lstStyle/>
          <a:p>
            <a:fld id="{00000000-1234-1234-1234-123412341234}" type="slidenum">
              <a:rPr lang="en" smtClean="0"/>
              <a:pPr/>
              <a:t>11</a:t>
            </a:fld>
            <a:endParaRPr lang="en" dirty="0"/>
          </a:p>
        </p:txBody>
      </p:sp>
    </p:spTree>
    <p:extLst>
      <p:ext uri="{BB962C8B-B14F-4D97-AF65-F5344CB8AC3E}">
        <p14:creationId xmlns:p14="http://schemas.microsoft.com/office/powerpoint/2010/main" val="42943255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dirty="0"/>
              <a:t>What are the needs of  migrant students?</a:t>
            </a:r>
          </a:p>
        </p:txBody>
      </p:sp>
      <p:sp>
        <p:nvSpPr>
          <p:cNvPr id="3" name="Text Placeholder 2"/>
          <p:cNvSpPr>
            <a:spLocks noGrp="1"/>
          </p:cNvSpPr>
          <p:nvPr>
            <p:ph type="body" sz="quarter" idx="14"/>
          </p:nvPr>
        </p:nvSpPr>
        <p:spPr>
          <a:xfrm>
            <a:off x="415636" y="754106"/>
            <a:ext cx="8294915" cy="3937535"/>
          </a:xfrm>
        </p:spPr>
        <p:txBody>
          <a:bodyPr/>
          <a:lstStyle/>
          <a:p>
            <a:pPr marL="346075" indent="0">
              <a:buNone/>
            </a:pPr>
            <a:r>
              <a:rPr lang="en-US" sz="2000" dirty="0"/>
              <a:t>Some </a:t>
            </a:r>
            <a:r>
              <a:rPr lang="en-US" sz="2000" i="1" dirty="0"/>
              <a:t>common</a:t>
            </a:r>
            <a:r>
              <a:rPr lang="en-US" sz="2000" dirty="0"/>
              <a:t> needs include: </a:t>
            </a:r>
          </a:p>
          <a:p>
            <a:pPr marL="688975">
              <a:buFont typeface="Arial" panose="020B0604020202020204" pitchFamily="34" charset="0"/>
              <a:buChar char="•"/>
            </a:pPr>
            <a:r>
              <a:rPr lang="en-US" sz="2000" dirty="0"/>
              <a:t>Academic support, including tutoring, after-school and summer programs</a:t>
            </a:r>
          </a:p>
          <a:p>
            <a:pPr marL="688975">
              <a:buFont typeface="Arial" panose="020B0604020202020204" pitchFamily="34" charset="0"/>
              <a:buChar char="•"/>
            </a:pPr>
            <a:r>
              <a:rPr lang="en-US" sz="2000" dirty="0"/>
              <a:t>Support in English language acquisition </a:t>
            </a:r>
          </a:p>
          <a:p>
            <a:pPr marL="688975">
              <a:buFont typeface="Arial" panose="020B0604020202020204" pitchFamily="34" charset="0"/>
              <a:buChar char="•"/>
            </a:pPr>
            <a:r>
              <a:rPr lang="en-US" sz="2000" dirty="0"/>
              <a:t>Opportunities for credit recovery</a:t>
            </a:r>
          </a:p>
          <a:p>
            <a:pPr marL="688975">
              <a:buFont typeface="Arial" panose="020B0604020202020204" pitchFamily="34" charset="0"/>
              <a:buChar char="•"/>
            </a:pPr>
            <a:r>
              <a:rPr lang="en-US" sz="2000" dirty="0"/>
              <a:t>School supplies, internet access, meeting of some basic physical needs</a:t>
            </a:r>
          </a:p>
          <a:p>
            <a:pPr marL="688975">
              <a:buFontTx/>
              <a:buChar char="-"/>
            </a:pPr>
            <a:endParaRPr lang="en-US" sz="2000" dirty="0"/>
          </a:p>
          <a:p>
            <a:pPr marL="0" indent="0">
              <a:buNone/>
            </a:pPr>
            <a:endParaRPr lang="en-US" sz="2000" dirty="0"/>
          </a:p>
          <a:p>
            <a:pPr marL="457200" indent="-457200">
              <a:buAutoNum type="arabicPeriod"/>
            </a:pPr>
            <a:endParaRPr lang="en-US" sz="2000" dirty="0"/>
          </a:p>
        </p:txBody>
      </p:sp>
      <p:sp>
        <p:nvSpPr>
          <p:cNvPr id="4" name="Slide Number Placeholder 3"/>
          <p:cNvSpPr>
            <a:spLocks noGrp="1"/>
          </p:cNvSpPr>
          <p:nvPr>
            <p:ph type="sldNum" idx="12"/>
          </p:nvPr>
        </p:nvSpPr>
        <p:spPr/>
        <p:txBody>
          <a:bodyPr/>
          <a:lstStyle/>
          <a:p>
            <a:fld id="{00000000-1234-1234-1234-123412341234}" type="slidenum">
              <a:rPr lang="en" smtClean="0"/>
              <a:pPr/>
              <a:t>12</a:t>
            </a:fld>
            <a:endParaRPr lang="en" dirty="0"/>
          </a:p>
        </p:txBody>
      </p:sp>
    </p:spTree>
    <p:extLst>
      <p:ext uri="{BB962C8B-B14F-4D97-AF65-F5344CB8AC3E}">
        <p14:creationId xmlns:p14="http://schemas.microsoft.com/office/powerpoint/2010/main" val="3850877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dirty="0"/>
              <a:t>Understanding the Migrant Lifestyle</a:t>
            </a:r>
          </a:p>
        </p:txBody>
      </p:sp>
      <p:sp>
        <p:nvSpPr>
          <p:cNvPr id="4" name="Slide Number Placeholder 3"/>
          <p:cNvSpPr>
            <a:spLocks noGrp="1"/>
          </p:cNvSpPr>
          <p:nvPr>
            <p:ph type="sldNum" idx="12"/>
          </p:nvPr>
        </p:nvSpPr>
        <p:spPr>
          <a:xfrm>
            <a:off x="8481083" y="4899418"/>
            <a:ext cx="548700" cy="233671"/>
          </a:xfrm>
        </p:spPr>
        <p:txBody>
          <a:bodyPr/>
          <a:lstStyle/>
          <a:p>
            <a:fld id="{00000000-1234-1234-1234-123412341234}" type="slidenum">
              <a:rPr lang="en" smtClean="0"/>
              <a:pPr/>
              <a:t>13</a:t>
            </a:fld>
            <a:endParaRPr lang="en" dirty="0"/>
          </a:p>
        </p:txBody>
      </p:sp>
      <p:sp>
        <p:nvSpPr>
          <p:cNvPr id="7" name="Text Placeholder 6"/>
          <p:cNvSpPr>
            <a:spLocks noGrp="1"/>
          </p:cNvSpPr>
          <p:nvPr>
            <p:ph type="body" sz="quarter" idx="14"/>
          </p:nvPr>
        </p:nvSpPr>
        <p:spPr>
          <a:xfrm>
            <a:off x="311700" y="861934"/>
            <a:ext cx="7674964" cy="3946251"/>
          </a:xfrm>
        </p:spPr>
        <p:txBody>
          <a:bodyPr/>
          <a:lstStyle/>
          <a:p>
            <a:pPr>
              <a:tabLst/>
            </a:pPr>
            <a:r>
              <a:rPr lang="en-US" dirty="0"/>
              <a:t>Be aware that the migratory lifestyle causes many families to have irregular schedules with strict time constraints and financial limitations. </a:t>
            </a:r>
          </a:p>
          <a:p>
            <a:pPr>
              <a:tabLst/>
            </a:pPr>
            <a:r>
              <a:rPr lang="en-US" dirty="0"/>
              <a:t>Extreme flexibility, consideration, and gentle persistence are key elements to begin establishing a solid home-school/community relationship.</a:t>
            </a:r>
          </a:p>
          <a:p>
            <a:pPr marL="0" indent="0">
              <a:buNone/>
              <a:tabLst/>
            </a:pPr>
            <a:r>
              <a:rPr lang="en-US" dirty="0"/>
              <a:t> </a:t>
            </a:r>
          </a:p>
          <a:p>
            <a:pPr lvl="1"/>
            <a:endParaRPr lang="en-US" dirty="0"/>
          </a:p>
          <a:p>
            <a:pPr>
              <a:tabLst/>
            </a:pPr>
            <a:endParaRPr lang="en-US" dirty="0"/>
          </a:p>
        </p:txBody>
      </p:sp>
    </p:spTree>
    <p:extLst>
      <p:ext uri="{BB962C8B-B14F-4D97-AF65-F5344CB8AC3E}">
        <p14:creationId xmlns:p14="http://schemas.microsoft.com/office/powerpoint/2010/main" val="29170072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4A4B49-7D9E-4375-8613-24C1EAD87825}"/>
              </a:ext>
            </a:extLst>
          </p:cNvPr>
          <p:cNvSpPr>
            <a:spLocks noGrp="1"/>
          </p:cNvSpPr>
          <p:nvPr>
            <p:ph type="body" sz="quarter" idx="13"/>
          </p:nvPr>
        </p:nvSpPr>
        <p:spPr/>
        <p:txBody>
          <a:bodyPr/>
          <a:lstStyle/>
          <a:p>
            <a:r>
              <a:rPr lang="en-US" dirty="0"/>
              <a:t>Tips for Engaging Migrant Families</a:t>
            </a:r>
          </a:p>
        </p:txBody>
      </p:sp>
      <p:sp>
        <p:nvSpPr>
          <p:cNvPr id="3" name="Text Placeholder 2">
            <a:extLst>
              <a:ext uri="{FF2B5EF4-FFF2-40B4-BE49-F238E27FC236}">
                <a16:creationId xmlns:a16="http://schemas.microsoft.com/office/drawing/2014/main" id="{6DC861F1-1AFF-494F-908E-3B5D1080ADC2}"/>
              </a:ext>
            </a:extLst>
          </p:cNvPr>
          <p:cNvSpPr>
            <a:spLocks noGrp="1"/>
          </p:cNvSpPr>
          <p:nvPr>
            <p:ph type="body" sz="quarter" idx="14"/>
          </p:nvPr>
        </p:nvSpPr>
        <p:spPr/>
        <p:txBody>
          <a:bodyPr/>
          <a:lstStyle/>
          <a:p>
            <a:r>
              <a:rPr lang="en-US" dirty="0"/>
              <a:t>Location, day/time for any meetings and events should be constructed around the family’s schedule. </a:t>
            </a:r>
          </a:p>
          <a:p>
            <a:r>
              <a:rPr lang="en-US" dirty="0"/>
              <a:t>Transportation is an issue for many migrant families, even for families with access to a vehicle. </a:t>
            </a:r>
          </a:p>
          <a:p>
            <a:endParaRPr lang="en-US" dirty="0"/>
          </a:p>
        </p:txBody>
      </p:sp>
      <p:sp>
        <p:nvSpPr>
          <p:cNvPr id="4" name="Slide Number Placeholder 3">
            <a:extLst>
              <a:ext uri="{FF2B5EF4-FFF2-40B4-BE49-F238E27FC236}">
                <a16:creationId xmlns:a16="http://schemas.microsoft.com/office/drawing/2014/main" id="{BE41AD2C-E538-4AE1-9E73-7AA304246807}"/>
              </a:ext>
            </a:extLst>
          </p:cNvPr>
          <p:cNvSpPr>
            <a:spLocks noGrp="1"/>
          </p:cNvSpPr>
          <p:nvPr>
            <p:ph type="sldNum" idx="12"/>
          </p:nvPr>
        </p:nvSpPr>
        <p:spPr/>
        <p:txBody>
          <a:bodyPr/>
          <a:lstStyle/>
          <a:p>
            <a:fld id="{00000000-1234-1234-1234-123412341234}" type="slidenum">
              <a:rPr lang="en" smtClean="0"/>
              <a:pPr/>
              <a:t>14</a:t>
            </a:fld>
            <a:endParaRPr lang="en" dirty="0"/>
          </a:p>
        </p:txBody>
      </p:sp>
    </p:spTree>
    <p:extLst>
      <p:ext uri="{BB962C8B-B14F-4D97-AF65-F5344CB8AC3E}">
        <p14:creationId xmlns:p14="http://schemas.microsoft.com/office/powerpoint/2010/main" val="18490866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E5DE96-E674-42D8-AF4C-4C0136750723}"/>
              </a:ext>
            </a:extLst>
          </p:cNvPr>
          <p:cNvSpPr>
            <a:spLocks noGrp="1"/>
          </p:cNvSpPr>
          <p:nvPr>
            <p:ph type="body" sz="quarter" idx="13"/>
          </p:nvPr>
        </p:nvSpPr>
        <p:spPr>
          <a:xfrm>
            <a:off x="225833" y="1"/>
            <a:ext cx="8255250" cy="804704"/>
          </a:xfrm>
        </p:spPr>
        <p:txBody>
          <a:bodyPr/>
          <a:lstStyle/>
          <a:p>
            <a:r>
              <a:rPr lang="en-US" dirty="0"/>
              <a:t>Potential Barriers to Engagement</a:t>
            </a:r>
          </a:p>
        </p:txBody>
      </p:sp>
      <p:sp>
        <p:nvSpPr>
          <p:cNvPr id="3" name="Text Placeholder 2">
            <a:extLst>
              <a:ext uri="{FF2B5EF4-FFF2-40B4-BE49-F238E27FC236}">
                <a16:creationId xmlns:a16="http://schemas.microsoft.com/office/drawing/2014/main" id="{23B69576-A3BB-41D2-8C38-53195EBD0224}"/>
              </a:ext>
            </a:extLst>
          </p:cNvPr>
          <p:cNvSpPr>
            <a:spLocks noGrp="1"/>
          </p:cNvSpPr>
          <p:nvPr>
            <p:ph type="body" sz="quarter" idx="14"/>
          </p:nvPr>
        </p:nvSpPr>
        <p:spPr>
          <a:xfrm>
            <a:off x="415636" y="804705"/>
            <a:ext cx="8294915" cy="3565683"/>
          </a:xfrm>
        </p:spPr>
        <p:txBody>
          <a:bodyPr/>
          <a:lstStyle/>
          <a:p>
            <a:r>
              <a:rPr lang="en-US" dirty="0"/>
              <a:t>Consider Maslow’s Hierarchy of Needs – due to the extreme circumstances faced by many migrant families, parents may be preoccupied in meeting basic needs for the family.</a:t>
            </a:r>
          </a:p>
          <a:p>
            <a:r>
              <a:rPr lang="en-US" dirty="0"/>
              <a:t>Due to negative experiences, families may feel scared and intimidated, preferring to remain in seclusion rather than take risks to connect with others.</a:t>
            </a:r>
          </a:p>
        </p:txBody>
      </p:sp>
      <p:sp>
        <p:nvSpPr>
          <p:cNvPr id="4" name="Slide Number Placeholder 3">
            <a:extLst>
              <a:ext uri="{FF2B5EF4-FFF2-40B4-BE49-F238E27FC236}">
                <a16:creationId xmlns:a16="http://schemas.microsoft.com/office/drawing/2014/main" id="{CA59C8AA-E0A6-4009-A44F-85BB7BAA9CA3}"/>
              </a:ext>
            </a:extLst>
          </p:cNvPr>
          <p:cNvSpPr>
            <a:spLocks noGrp="1"/>
          </p:cNvSpPr>
          <p:nvPr>
            <p:ph type="sldNum" idx="12"/>
          </p:nvPr>
        </p:nvSpPr>
        <p:spPr/>
        <p:txBody>
          <a:bodyPr/>
          <a:lstStyle/>
          <a:p>
            <a:fld id="{00000000-1234-1234-1234-123412341234}" type="slidenum">
              <a:rPr lang="en" smtClean="0"/>
              <a:pPr/>
              <a:t>15</a:t>
            </a:fld>
            <a:endParaRPr lang="en" dirty="0"/>
          </a:p>
        </p:txBody>
      </p:sp>
    </p:spTree>
    <p:extLst>
      <p:ext uri="{BB962C8B-B14F-4D97-AF65-F5344CB8AC3E}">
        <p14:creationId xmlns:p14="http://schemas.microsoft.com/office/powerpoint/2010/main" val="39550115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BF4D0E-1CCB-4FBF-A27F-31B1CD16FA56}"/>
              </a:ext>
            </a:extLst>
          </p:cNvPr>
          <p:cNvSpPr>
            <a:spLocks noGrp="1"/>
          </p:cNvSpPr>
          <p:nvPr>
            <p:ph type="body" sz="quarter" idx="13"/>
          </p:nvPr>
        </p:nvSpPr>
        <p:spPr/>
        <p:txBody>
          <a:bodyPr/>
          <a:lstStyle/>
          <a:p>
            <a:r>
              <a:rPr lang="en-US" dirty="0"/>
              <a:t>Reaching Migrant Families</a:t>
            </a:r>
          </a:p>
        </p:txBody>
      </p:sp>
      <p:sp>
        <p:nvSpPr>
          <p:cNvPr id="3" name="Text Placeholder 2">
            <a:extLst>
              <a:ext uri="{FF2B5EF4-FFF2-40B4-BE49-F238E27FC236}">
                <a16:creationId xmlns:a16="http://schemas.microsoft.com/office/drawing/2014/main" id="{F37F4614-FE2A-4C31-A140-FB8621BA3083}"/>
              </a:ext>
            </a:extLst>
          </p:cNvPr>
          <p:cNvSpPr>
            <a:spLocks noGrp="1"/>
          </p:cNvSpPr>
          <p:nvPr>
            <p:ph type="body" sz="quarter" idx="14"/>
          </p:nvPr>
        </p:nvSpPr>
        <p:spPr>
          <a:xfrm>
            <a:off x="415636" y="622407"/>
            <a:ext cx="8451739" cy="3926541"/>
          </a:xfrm>
        </p:spPr>
        <p:txBody>
          <a:bodyPr/>
          <a:lstStyle/>
          <a:p>
            <a:r>
              <a:rPr lang="en-US" sz="2200" dirty="0"/>
              <a:t>Make home visits to begin building relational bonds and acquire a deeper understanding of how best to serve the family and community. </a:t>
            </a:r>
          </a:p>
          <a:p>
            <a:r>
              <a:rPr lang="en-US" sz="2200" dirty="0"/>
              <a:t>Connect migrant families to other families, organizations, and agencies that can offer assistance. Use networks to establish a support hub for the families. </a:t>
            </a:r>
          </a:p>
          <a:p>
            <a:r>
              <a:rPr lang="en-US" sz="2200" dirty="0"/>
              <a:t>Example: collect donations of clothing, furniture, and nonperishable food to keep on hand for migrant families in need.</a:t>
            </a:r>
          </a:p>
          <a:p>
            <a:endParaRPr lang="en-US" dirty="0"/>
          </a:p>
        </p:txBody>
      </p:sp>
      <p:sp>
        <p:nvSpPr>
          <p:cNvPr id="4" name="Slide Number Placeholder 3">
            <a:extLst>
              <a:ext uri="{FF2B5EF4-FFF2-40B4-BE49-F238E27FC236}">
                <a16:creationId xmlns:a16="http://schemas.microsoft.com/office/drawing/2014/main" id="{922454C1-5BA8-4FFD-BE36-2F05C977B31B}"/>
              </a:ext>
            </a:extLst>
          </p:cNvPr>
          <p:cNvSpPr>
            <a:spLocks noGrp="1"/>
          </p:cNvSpPr>
          <p:nvPr>
            <p:ph type="sldNum" idx="12"/>
          </p:nvPr>
        </p:nvSpPr>
        <p:spPr/>
        <p:txBody>
          <a:bodyPr/>
          <a:lstStyle/>
          <a:p>
            <a:fld id="{00000000-1234-1234-1234-123412341234}" type="slidenum">
              <a:rPr lang="en" smtClean="0"/>
              <a:pPr/>
              <a:t>16</a:t>
            </a:fld>
            <a:endParaRPr lang="en" dirty="0"/>
          </a:p>
        </p:txBody>
      </p:sp>
    </p:spTree>
    <p:extLst>
      <p:ext uri="{BB962C8B-B14F-4D97-AF65-F5344CB8AC3E}">
        <p14:creationId xmlns:p14="http://schemas.microsoft.com/office/powerpoint/2010/main" val="2189900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880B5B4-DFC9-47E4-A656-42217BE6A459}"/>
              </a:ext>
            </a:extLst>
          </p:cNvPr>
          <p:cNvSpPr>
            <a:spLocks noGrp="1"/>
          </p:cNvSpPr>
          <p:nvPr>
            <p:ph type="body" sz="quarter" idx="13"/>
          </p:nvPr>
        </p:nvSpPr>
        <p:spPr/>
        <p:txBody>
          <a:bodyPr/>
          <a:lstStyle/>
          <a:p>
            <a:r>
              <a:rPr lang="en-US" sz="2400" dirty="0"/>
              <a:t>How can Title I support migrant students and families? </a:t>
            </a:r>
          </a:p>
        </p:txBody>
      </p:sp>
      <p:sp>
        <p:nvSpPr>
          <p:cNvPr id="3" name="Text Placeholder 2">
            <a:extLst>
              <a:ext uri="{FF2B5EF4-FFF2-40B4-BE49-F238E27FC236}">
                <a16:creationId xmlns:a16="http://schemas.microsoft.com/office/drawing/2014/main" id="{58322B23-6981-4FF4-B4E3-D59DAAAA701D}"/>
              </a:ext>
            </a:extLst>
          </p:cNvPr>
          <p:cNvSpPr>
            <a:spLocks noGrp="1"/>
          </p:cNvSpPr>
          <p:nvPr>
            <p:ph type="body" sz="quarter" idx="14"/>
          </p:nvPr>
        </p:nvSpPr>
        <p:spPr>
          <a:xfrm>
            <a:off x="415636" y="714615"/>
            <a:ext cx="8294915" cy="3941909"/>
          </a:xfrm>
        </p:spPr>
        <p:txBody>
          <a:bodyPr/>
          <a:lstStyle/>
          <a:p>
            <a:r>
              <a:rPr lang="en-US" dirty="0"/>
              <a:t>Extended day or year programs</a:t>
            </a:r>
          </a:p>
          <a:p>
            <a:r>
              <a:rPr lang="en-US" dirty="0"/>
              <a:t>Family engagement events that help equip families to support students academically or participate more in school life</a:t>
            </a:r>
          </a:p>
          <a:p>
            <a:r>
              <a:rPr lang="en-US" dirty="0"/>
              <a:t>Credit recovery</a:t>
            </a:r>
          </a:p>
          <a:p>
            <a:r>
              <a:rPr lang="en-US" dirty="0"/>
              <a:t>Tutoring </a:t>
            </a:r>
          </a:p>
          <a:p>
            <a:r>
              <a:rPr lang="en-US" dirty="0"/>
              <a:t>Counseling</a:t>
            </a:r>
          </a:p>
        </p:txBody>
      </p:sp>
      <p:sp>
        <p:nvSpPr>
          <p:cNvPr id="4" name="Slide Number Placeholder 3">
            <a:extLst>
              <a:ext uri="{FF2B5EF4-FFF2-40B4-BE49-F238E27FC236}">
                <a16:creationId xmlns:a16="http://schemas.microsoft.com/office/drawing/2014/main" id="{3527F741-7665-4E7F-9F1A-3A00712C6B06}"/>
              </a:ext>
            </a:extLst>
          </p:cNvPr>
          <p:cNvSpPr>
            <a:spLocks noGrp="1"/>
          </p:cNvSpPr>
          <p:nvPr>
            <p:ph type="sldNum" idx="12"/>
          </p:nvPr>
        </p:nvSpPr>
        <p:spPr/>
        <p:txBody>
          <a:bodyPr/>
          <a:lstStyle/>
          <a:p>
            <a:fld id="{00000000-1234-1234-1234-123412341234}" type="slidenum">
              <a:rPr lang="en" smtClean="0"/>
              <a:pPr/>
              <a:t>17</a:t>
            </a:fld>
            <a:endParaRPr lang="en" dirty="0"/>
          </a:p>
        </p:txBody>
      </p:sp>
    </p:spTree>
    <p:extLst>
      <p:ext uri="{BB962C8B-B14F-4D97-AF65-F5344CB8AC3E}">
        <p14:creationId xmlns:p14="http://schemas.microsoft.com/office/powerpoint/2010/main" val="35301852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484BF9-70BF-4FE2-B8B9-D9F1BF360D65}"/>
              </a:ext>
            </a:extLst>
          </p:cNvPr>
          <p:cNvSpPr>
            <a:spLocks noGrp="1"/>
          </p:cNvSpPr>
          <p:nvPr>
            <p:ph type="body" sz="quarter" idx="13"/>
          </p:nvPr>
        </p:nvSpPr>
        <p:spPr/>
        <p:txBody>
          <a:bodyPr/>
          <a:lstStyle/>
          <a:p>
            <a:r>
              <a:rPr lang="en-US" dirty="0"/>
              <a:t>How can Title I support? (cont’d)</a:t>
            </a:r>
          </a:p>
        </p:txBody>
      </p:sp>
      <p:sp>
        <p:nvSpPr>
          <p:cNvPr id="3" name="Text Placeholder 2">
            <a:extLst>
              <a:ext uri="{FF2B5EF4-FFF2-40B4-BE49-F238E27FC236}">
                <a16:creationId xmlns:a16="http://schemas.microsoft.com/office/drawing/2014/main" id="{AE4C0FEF-EB07-488F-A536-AC550BE4DCD9}"/>
              </a:ext>
            </a:extLst>
          </p:cNvPr>
          <p:cNvSpPr>
            <a:spLocks noGrp="1"/>
          </p:cNvSpPr>
          <p:nvPr>
            <p:ph type="body" sz="quarter" idx="14"/>
          </p:nvPr>
        </p:nvSpPr>
        <p:spPr/>
        <p:txBody>
          <a:bodyPr/>
          <a:lstStyle/>
          <a:p>
            <a:r>
              <a:rPr lang="en-US" dirty="0"/>
              <a:t>Programs that support learning of English for students and families</a:t>
            </a:r>
          </a:p>
          <a:p>
            <a:r>
              <a:rPr lang="en-US" dirty="0"/>
              <a:t>Trauma informed care programs that support students and educate staff</a:t>
            </a:r>
          </a:p>
          <a:p>
            <a:r>
              <a:rPr lang="en-US" dirty="0"/>
              <a:t>Professional development for staff </a:t>
            </a:r>
          </a:p>
          <a:p>
            <a:endParaRPr lang="en-US" dirty="0"/>
          </a:p>
          <a:p>
            <a:endParaRPr lang="en-US" dirty="0"/>
          </a:p>
        </p:txBody>
      </p:sp>
      <p:sp>
        <p:nvSpPr>
          <p:cNvPr id="4" name="Slide Number Placeholder 3">
            <a:extLst>
              <a:ext uri="{FF2B5EF4-FFF2-40B4-BE49-F238E27FC236}">
                <a16:creationId xmlns:a16="http://schemas.microsoft.com/office/drawing/2014/main" id="{642A4932-55BB-401C-8D40-E76C72DF8999}"/>
              </a:ext>
            </a:extLst>
          </p:cNvPr>
          <p:cNvSpPr>
            <a:spLocks noGrp="1"/>
          </p:cNvSpPr>
          <p:nvPr>
            <p:ph type="sldNum" idx="12"/>
          </p:nvPr>
        </p:nvSpPr>
        <p:spPr/>
        <p:txBody>
          <a:bodyPr/>
          <a:lstStyle/>
          <a:p>
            <a:fld id="{00000000-1234-1234-1234-123412341234}" type="slidenum">
              <a:rPr lang="en" smtClean="0"/>
              <a:pPr/>
              <a:t>18</a:t>
            </a:fld>
            <a:endParaRPr lang="en" dirty="0"/>
          </a:p>
        </p:txBody>
      </p:sp>
    </p:spTree>
    <p:extLst>
      <p:ext uri="{BB962C8B-B14F-4D97-AF65-F5344CB8AC3E}">
        <p14:creationId xmlns:p14="http://schemas.microsoft.com/office/powerpoint/2010/main" val="19885956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sz="3200" dirty="0"/>
              <a:t>Neglected &amp; Delinquent Students</a:t>
            </a:r>
          </a:p>
        </p:txBody>
      </p:sp>
      <p:sp>
        <p:nvSpPr>
          <p:cNvPr id="5" name="Slide Number Placeholder 4"/>
          <p:cNvSpPr>
            <a:spLocks noGrp="1"/>
          </p:cNvSpPr>
          <p:nvPr>
            <p:ph type="sldNum" idx="12"/>
          </p:nvPr>
        </p:nvSpPr>
        <p:spPr/>
        <p:txBody>
          <a:bodyPr/>
          <a:lstStyle/>
          <a:p>
            <a:fld id="{00000000-1234-1234-1234-123412341234}" type="slidenum">
              <a:rPr lang="en" smtClean="0"/>
              <a:pPr/>
              <a:t>19</a:t>
            </a:fld>
            <a:endParaRPr lang="en" dirty="0"/>
          </a:p>
        </p:txBody>
      </p:sp>
    </p:spTree>
    <p:extLst>
      <p:ext uri="{BB962C8B-B14F-4D97-AF65-F5344CB8AC3E}">
        <p14:creationId xmlns:p14="http://schemas.microsoft.com/office/powerpoint/2010/main" val="2140506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a:xfrm>
            <a:off x="8481083" y="4887306"/>
            <a:ext cx="548700" cy="233671"/>
          </a:xfrm>
        </p:spPr>
        <p:txBody>
          <a:bodyPr/>
          <a:lstStyle/>
          <a:p>
            <a:fld id="{00000000-1234-1234-1234-123412341234}" type="slidenum">
              <a:rPr lang="en" smtClean="0"/>
              <a:pPr/>
              <a:t>2</a:t>
            </a:fld>
            <a:endParaRPr lang="en" dirty="0"/>
          </a:p>
        </p:txBody>
      </p:sp>
    </p:spTree>
    <p:extLst>
      <p:ext uri="{BB962C8B-B14F-4D97-AF65-F5344CB8AC3E}">
        <p14:creationId xmlns:p14="http://schemas.microsoft.com/office/powerpoint/2010/main" val="622321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dirty="0"/>
              <a:t>Neglected Facilities</a:t>
            </a:r>
          </a:p>
        </p:txBody>
      </p:sp>
      <p:sp>
        <p:nvSpPr>
          <p:cNvPr id="3" name="Text Placeholder 2"/>
          <p:cNvSpPr>
            <a:spLocks noGrp="1"/>
          </p:cNvSpPr>
          <p:nvPr>
            <p:ph type="body" sz="quarter" idx="14"/>
          </p:nvPr>
        </p:nvSpPr>
        <p:spPr>
          <a:xfrm>
            <a:off x="291867" y="825954"/>
            <a:ext cx="8294915" cy="3217863"/>
          </a:xfrm>
        </p:spPr>
        <p:txBody>
          <a:bodyPr/>
          <a:lstStyle/>
          <a:p>
            <a:pPr marL="0" indent="0">
              <a:lnSpc>
                <a:spcPct val="100000"/>
              </a:lnSpc>
              <a:spcAft>
                <a:spcPts val="1200"/>
              </a:spcAft>
              <a:buNone/>
            </a:pPr>
            <a:r>
              <a:rPr lang="en-US" dirty="0"/>
              <a:t>An eligible facility is a public or private residential facility, other than a foster home, that is operated primarily for the care of children and youth who have been committed to the institution or voluntarily placed their under applicable state law due to: </a:t>
            </a:r>
          </a:p>
          <a:p>
            <a:pPr marL="574675" indent="-228600">
              <a:lnSpc>
                <a:spcPct val="100000"/>
              </a:lnSpc>
              <a:spcAft>
                <a:spcPts val="1200"/>
              </a:spcAft>
            </a:pPr>
            <a:r>
              <a:rPr lang="en-US" sz="2200" b="1" dirty="0"/>
              <a:t>abandonment,</a:t>
            </a:r>
            <a:endParaRPr lang="en-US" sz="2200" dirty="0"/>
          </a:p>
          <a:p>
            <a:pPr marL="574675" indent="-228600">
              <a:lnSpc>
                <a:spcPct val="100000"/>
              </a:lnSpc>
              <a:spcAft>
                <a:spcPts val="1200"/>
              </a:spcAft>
            </a:pPr>
            <a:r>
              <a:rPr lang="en-US" b="1" dirty="0"/>
              <a:t>neglect, or </a:t>
            </a:r>
            <a:endParaRPr lang="en-US" dirty="0"/>
          </a:p>
          <a:p>
            <a:pPr marL="574675" indent="-228600">
              <a:lnSpc>
                <a:spcPct val="100000"/>
              </a:lnSpc>
              <a:spcAft>
                <a:spcPts val="1200"/>
              </a:spcAft>
            </a:pPr>
            <a:r>
              <a:rPr lang="en-US" b="1" dirty="0"/>
              <a:t>death of their parents or guardians</a:t>
            </a:r>
            <a:r>
              <a:rPr lang="en-US" dirty="0"/>
              <a:t>.</a:t>
            </a:r>
          </a:p>
          <a:p>
            <a:endParaRPr lang="en-US" dirty="0"/>
          </a:p>
          <a:p>
            <a:endParaRPr lang="en-US" dirty="0"/>
          </a:p>
        </p:txBody>
      </p:sp>
      <p:sp>
        <p:nvSpPr>
          <p:cNvPr id="4" name="Slide Number Placeholder 3"/>
          <p:cNvSpPr>
            <a:spLocks noGrp="1"/>
          </p:cNvSpPr>
          <p:nvPr>
            <p:ph type="sldNum" idx="12"/>
          </p:nvPr>
        </p:nvSpPr>
        <p:spPr/>
        <p:txBody>
          <a:bodyPr/>
          <a:lstStyle/>
          <a:p>
            <a:fld id="{00000000-1234-1234-1234-123412341234}" type="slidenum">
              <a:rPr lang="en" smtClean="0"/>
              <a:pPr/>
              <a:t>20</a:t>
            </a:fld>
            <a:endParaRPr lang="en" dirty="0"/>
          </a:p>
        </p:txBody>
      </p:sp>
    </p:spTree>
    <p:extLst>
      <p:ext uri="{BB962C8B-B14F-4D97-AF65-F5344CB8AC3E}">
        <p14:creationId xmlns:p14="http://schemas.microsoft.com/office/powerpoint/2010/main" val="13666038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dirty="0"/>
              <a:t>Delinquent Facilities</a:t>
            </a:r>
          </a:p>
        </p:txBody>
      </p:sp>
      <p:sp>
        <p:nvSpPr>
          <p:cNvPr id="3" name="Text Placeholder 2"/>
          <p:cNvSpPr>
            <a:spLocks noGrp="1"/>
          </p:cNvSpPr>
          <p:nvPr>
            <p:ph type="body" sz="quarter" idx="14"/>
          </p:nvPr>
        </p:nvSpPr>
        <p:spPr>
          <a:xfrm>
            <a:off x="291867" y="825954"/>
            <a:ext cx="8294915" cy="3217863"/>
          </a:xfrm>
        </p:spPr>
        <p:txBody>
          <a:bodyPr/>
          <a:lstStyle/>
          <a:p>
            <a:endParaRPr lang="en-US" sz="1200" dirty="0">
              <a:solidFill>
                <a:srgbClr val="000000"/>
              </a:solidFill>
              <a:latin typeface="Arial" panose="020B0604020202020204" pitchFamily="34" charset="0"/>
            </a:endParaRPr>
          </a:p>
          <a:p>
            <a:pPr>
              <a:buFont typeface="Wingdings" panose="05000000000000000000" pitchFamily="2" charset="2"/>
              <a:buChar char="§"/>
            </a:pPr>
            <a:r>
              <a:rPr lang="en-US" dirty="0">
                <a:latin typeface="Arial" panose="020B0604020202020204" pitchFamily="34" charset="0"/>
              </a:rPr>
              <a:t>An eligible facility is a public or private residential facility, other than a foster home, that is operated primarily for the care of children and youth who have been </a:t>
            </a:r>
            <a:r>
              <a:rPr lang="en-US" b="1" dirty="0">
                <a:latin typeface="Arial" panose="020B0604020202020204" pitchFamily="34" charset="0"/>
              </a:rPr>
              <a:t>adjudicated to be delinquent </a:t>
            </a:r>
            <a:r>
              <a:rPr lang="en-US" dirty="0">
                <a:latin typeface="Arial" panose="020B0604020202020204" pitchFamily="34" charset="0"/>
              </a:rPr>
              <a:t>or </a:t>
            </a:r>
            <a:r>
              <a:rPr lang="en-US" b="1" dirty="0">
                <a:latin typeface="Arial" panose="020B0604020202020204" pitchFamily="34" charset="0"/>
              </a:rPr>
              <a:t>those in need of supervision</a:t>
            </a:r>
            <a:r>
              <a:rPr lang="en-US" dirty="0">
                <a:latin typeface="Arial" panose="020B0604020202020204" pitchFamily="34" charset="0"/>
              </a:rPr>
              <a:t>.</a:t>
            </a:r>
          </a:p>
          <a:p>
            <a:pPr marL="0" indent="0">
              <a:buNone/>
            </a:pPr>
            <a:endParaRPr lang="en-US" dirty="0"/>
          </a:p>
          <a:p>
            <a:endParaRPr lang="en-US" dirty="0"/>
          </a:p>
        </p:txBody>
      </p:sp>
      <p:sp>
        <p:nvSpPr>
          <p:cNvPr id="4" name="Slide Number Placeholder 3"/>
          <p:cNvSpPr>
            <a:spLocks noGrp="1"/>
          </p:cNvSpPr>
          <p:nvPr>
            <p:ph type="sldNum" idx="12"/>
          </p:nvPr>
        </p:nvSpPr>
        <p:spPr/>
        <p:txBody>
          <a:bodyPr/>
          <a:lstStyle/>
          <a:p>
            <a:fld id="{00000000-1234-1234-1234-123412341234}" type="slidenum">
              <a:rPr lang="en" smtClean="0"/>
              <a:pPr/>
              <a:t>21</a:t>
            </a:fld>
            <a:endParaRPr lang="en" dirty="0"/>
          </a:p>
        </p:txBody>
      </p:sp>
    </p:spTree>
    <p:extLst>
      <p:ext uri="{BB962C8B-B14F-4D97-AF65-F5344CB8AC3E}">
        <p14:creationId xmlns:p14="http://schemas.microsoft.com/office/powerpoint/2010/main" val="7393322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A55DB34-5D76-4F2B-ABFB-3824BEC70745}"/>
              </a:ext>
            </a:extLst>
          </p:cNvPr>
          <p:cNvSpPr>
            <a:spLocks noGrp="1"/>
          </p:cNvSpPr>
          <p:nvPr>
            <p:ph type="body" sz="quarter" idx="13"/>
          </p:nvPr>
        </p:nvSpPr>
        <p:spPr>
          <a:xfrm>
            <a:off x="92209" y="31531"/>
            <a:ext cx="8736746" cy="450443"/>
          </a:xfrm>
        </p:spPr>
        <p:txBody>
          <a:bodyPr/>
          <a:lstStyle/>
          <a:p>
            <a:r>
              <a:rPr lang="en-US" dirty="0"/>
              <a:t>What are the needs of neglected students?</a:t>
            </a:r>
          </a:p>
        </p:txBody>
      </p:sp>
      <p:sp>
        <p:nvSpPr>
          <p:cNvPr id="3" name="Text Placeholder 2">
            <a:extLst>
              <a:ext uri="{FF2B5EF4-FFF2-40B4-BE49-F238E27FC236}">
                <a16:creationId xmlns:a16="http://schemas.microsoft.com/office/drawing/2014/main" id="{1C49D70C-9400-4EA1-BA1E-3A29CCA5B8AA}"/>
              </a:ext>
            </a:extLst>
          </p:cNvPr>
          <p:cNvSpPr>
            <a:spLocks noGrp="1"/>
          </p:cNvSpPr>
          <p:nvPr>
            <p:ph type="body" sz="quarter" idx="14"/>
          </p:nvPr>
        </p:nvSpPr>
        <p:spPr>
          <a:xfrm>
            <a:off x="92209" y="717846"/>
            <a:ext cx="8658683" cy="3896883"/>
          </a:xfrm>
        </p:spPr>
        <p:txBody>
          <a:bodyPr/>
          <a:lstStyle/>
          <a:p>
            <a:r>
              <a:rPr lang="en-US" sz="2000" dirty="0"/>
              <a:t>Counseling and mental health services</a:t>
            </a:r>
          </a:p>
          <a:p>
            <a:r>
              <a:rPr lang="en-US" sz="2000" dirty="0"/>
              <a:t>Trauma informed care (services for students)</a:t>
            </a:r>
          </a:p>
          <a:p>
            <a:r>
              <a:rPr lang="en-US" sz="2000" dirty="0"/>
              <a:t>Trauma informed care (training for educators) </a:t>
            </a:r>
          </a:p>
          <a:p>
            <a:r>
              <a:rPr lang="en-US" sz="2000" dirty="0"/>
              <a:t>Credit recovery</a:t>
            </a:r>
          </a:p>
          <a:p>
            <a:r>
              <a:rPr lang="en-US" sz="2000" dirty="0"/>
              <a:t>Academic supports</a:t>
            </a:r>
          </a:p>
          <a:p>
            <a:r>
              <a:rPr lang="en-US" sz="2000" dirty="0"/>
              <a:t>Clothes, shoes, school supplies</a:t>
            </a:r>
          </a:p>
          <a:p>
            <a:r>
              <a:rPr lang="en-US" sz="2000" dirty="0"/>
              <a:t>Clean laundry</a:t>
            </a:r>
          </a:p>
          <a:p>
            <a:endParaRPr lang="en-US" sz="2000" dirty="0"/>
          </a:p>
        </p:txBody>
      </p:sp>
      <p:sp>
        <p:nvSpPr>
          <p:cNvPr id="4" name="Slide Number Placeholder 3">
            <a:extLst>
              <a:ext uri="{FF2B5EF4-FFF2-40B4-BE49-F238E27FC236}">
                <a16:creationId xmlns:a16="http://schemas.microsoft.com/office/drawing/2014/main" id="{2890D55D-3499-40C1-B8FC-4C2482E0FBB9}"/>
              </a:ext>
            </a:extLst>
          </p:cNvPr>
          <p:cNvSpPr>
            <a:spLocks noGrp="1"/>
          </p:cNvSpPr>
          <p:nvPr>
            <p:ph type="sldNum" idx="12"/>
          </p:nvPr>
        </p:nvSpPr>
        <p:spPr/>
        <p:txBody>
          <a:bodyPr/>
          <a:lstStyle/>
          <a:p>
            <a:fld id="{00000000-1234-1234-1234-123412341234}" type="slidenum">
              <a:rPr lang="en" smtClean="0"/>
              <a:pPr/>
              <a:t>22</a:t>
            </a:fld>
            <a:endParaRPr lang="en" dirty="0"/>
          </a:p>
        </p:txBody>
      </p:sp>
    </p:spTree>
    <p:extLst>
      <p:ext uri="{BB962C8B-B14F-4D97-AF65-F5344CB8AC3E}">
        <p14:creationId xmlns:p14="http://schemas.microsoft.com/office/powerpoint/2010/main" val="31756375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984DA2-AFFA-4248-8CA2-49D9C5A25F25}"/>
              </a:ext>
            </a:extLst>
          </p:cNvPr>
          <p:cNvSpPr>
            <a:spLocks noGrp="1"/>
          </p:cNvSpPr>
          <p:nvPr>
            <p:ph type="body" sz="quarter" idx="13"/>
          </p:nvPr>
        </p:nvSpPr>
        <p:spPr>
          <a:xfrm>
            <a:off x="0" y="31531"/>
            <a:ext cx="8566950" cy="450443"/>
          </a:xfrm>
        </p:spPr>
        <p:txBody>
          <a:bodyPr/>
          <a:lstStyle/>
          <a:p>
            <a:r>
              <a:rPr lang="en-US" sz="2400" dirty="0"/>
              <a:t>What are the needs of families of neglected students?</a:t>
            </a:r>
          </a:p>
        </p:txBody>
      </p:sp>
      <p:sp>
        <p:nvSpPr>
          <p:cNvPr id="3" name="Text Placeholder 2">
            <a:extLst>
              <a:ext uri="{FF2B5EF4-FFF2-40B4-BE49-F238E27FC236}">
                <a16:creationId xmlns:a16="http://schemas.microsoft.com/office/drawing/2014/main" id="{1084C2FF-2F44-4E1F-B5A2-D2D72743D51A}"/>
              </a:ext>
            </a:extLst>
          </p:cNvPr>
          <p:cNvSpPr>
            <a:spLocks noGrp="1"/>
          </p:cNvSpPr>
          <p:nvPr>
            <p:ph type="body" sz="quarter" idx="14"/>
          </p:nvPr>
        </p:nvSpPr>
        <p:spPr>
          <a:xfrm>
            <a:off x="415636" y="745351"/>
            <a:ext cx="8294915" cy="3625037"/>
          </a:xfrm>
        </p:spPr>
        <p:txBody>
          <a:bodyPr/>
          <a:lstStyle/>
          <a:p>
            <a:r>
              <a:rPr lang="en-US" dirty="0"/>
              <a:t>Events that help families learn how to engage in school and home life</a:t>
            </a:r>
          </a:p>
          <a:p>
            <a:r>
              <a:rPr lang="en-US" dirty="0"/>
              <a:t>Mental health services</a:t>
            </a:r>
          </a:p>
          <a:p>
            <a:r>
              <a:rPr lang="en-US" dirty="0"/>
              <a:t>Trauma informed care services and information</a:t>
            </a:r>
          </a:p>
          <a:p>
            <a:r>
              <a:rPr lang="en-US" dirty="0"/>
              <a:t>Non-threatening ways to participate in school life </a:t>
            </a:r>
          </a:p>
          <a:p>
            <a:r>
              <a:rPr lang="en-US" dirty="0"/>
              <a:t>Connections with caring, emotionally healthy adults</a:t>
            </a:r>
          </a:p>
        </p:txBody>
      </p:sp>
      <p:sp>
        <p:nvSpPr>
          <p:cNvPr id="4" name="Slide Number Placeholder 3">
            <a:extLst>
              <a:ext uri="{FF2B5EF4-FFF2-40B4-BE49-F238E27FC236}">
                <a16:creationId xmlns:a16="http://schemas.microsoft.com/office/drawing/2014/main" id="{F954921A-CEFF-4B14-9DCB-809000FE673E}"/>
              </a:ext>
            </a:extLst>
          </p:cNvPr>
          <p:cNvSpPr>
            <a:spLocks noGrp="1"/>
          </p:cNvSpPr>
          <p:nvPr>
            <p:ph type="sldNum" idx="12"/>
          </p:nvPr>
        </p:nvSpPr>
        <p:spPr/>
        <p:txBody>
          <a:bodyPr/>
          <a:lstStyle/>
          <a:p>
            <a:fld id="{00000000-1234-1234-1234-123412341234}" type="slidenum">
              <a:rPr lang="en" smtClean="0"/>
              <a:pPr/>
              <a:t>23</a:t>
            </a:fld>
            <a:endParaRPr lang="en" dirty="0"/>
          </a:p>
        </p:txBody>
      </p:sp>
    </p:spTree>
    <p:extLst>
      <p:ext uri="{BB962C8B-B14F-4D97-AF65-F5344CB8AC3E}">
        <p14:creationId xmlns:p14="http://schemas.microsoft.com/office/powerpoint/2010/main" val="2089421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B4BB7F8-8521-41B8-B7FD-F886CB9B0356}"/>
              </a:ext>
            </a:extLst>
          </p:cNvPr>
          <p:cNvSpPr>
            <a:spLocks noGrp="1"/>
          </p:cNvSpPr>
          <p:nvPr>
            <p:ph type="body" sz="quarter" idx="13"/>
          </p:nvPr>
        </p:nvSpPr>
        <p:spPr>
          <a:xfrm>
            <a:off x="115261" y="31531"/>
            <a:ext cx="8595290" cy="450443"/>
          </a:xfrm>
        </p:spPr>
        <p:txBody>
          <a:bodyPr/>
          <a:lstStyle/>
          <a:p>
            <a:r>
              <a:rPr lang="en-US" sz="2800" dirty="0"/>
              <a:t>What are the needs of delinquent students?</a:t>
            </a:r>
          </a:p>
        </p:txBody>
      </p:sp>
      <p:sp>
        <p:nvSpPr>
          <p:cNvPr id="3" name="Text Placeholder 2">
            <a:extLst>
              <a:ext uri="{FF2B5EF4-FFF2-40B4-BE49-F238E27FC236}">
                <a16:creationId xmlns:a16="http://schemas.microsoft.com/office/drawing/2014/main" id="{AA70C31F-2EF4-41FA-8EA6-8527F3828D44}"/>
              </a:ext>
            </a:extLst>
          </p:cNvPr>
          <p:cNvSpPr>
            <a:spLocks noGrp="1"/>
          </p:cNvSpPr>
          <p:nvPr>
            <p:ph type="body" sz="quarter" idx="14"/>
          </p:nvPr>
        </p:nvSpPr>
        <p:spPr>
          <a:xfrm>
            <a:off x="415636" y="776087"/>
            <a:ext cx="8294915" cy="4034118"/>
          </a:xfrm>
        </p:spPr>
        <p:txBody>
          <a:bodyPr/>
          <a:lstStyle/>
          <a:p>
            <a:r>
              <a:rPr lang="en-US" sz="2000" dirty="0"/>
              <a:t>Behavior interventions (MTSS, PBIS, etc.)</a:t>
            </a:r>
          </a:p>
          <a:p>
            <a:r>
              <a:rPr lang="en-US" sz="2000" dirty="0"/>
              <a:t>Academic supports</a:t>
            </a:r>
          </a:p>
          <a:p>
            <a:r>
              <a:rPr lang="en-US" sz="2000" dirty="0"/>
              <a:t>Counseling</a:t>
            </a:r>
          </a:p>
          <a:p>
            <a:r>
              <a:rPr lang="en-US" sz="2000" dirty="0"/>
              <a:t>Trauma informed care services for students</a:t>
            </a:r>
          </a:p>
          <a:p>
            <a:r>
              <a:rPr lang="en-US" sz="2000" dirty="0"/>
              <a:t>Trauma informed care training for educators</a:t>
            </a:r>
          </a:p>
          <a:p>
            <a:r>
              <a:rPr lang="en-US" sz="2000" dirty="0"/>
              <a:t>Motivation for attendance and graduation</a:t>
            </a:r>
          </a:p>
          <a:p>
            <a:r>
              <a:rPr lang="en-US" sz="2000" dirty="0"/>
              <a:t>Information on and motivation for college/career </a:t>
            </a:r>
          </a:p>
          <a:p>
            <a:endParaRPr lang="en-US" dirty="0"/>
          </a:p>
        </p:txBody>
      </p:sp>
      <p:sp>
        <p:nvSpPr>
          <p:cNvPr id="4" name="Slide Number Placeholder 3">
            <a:extLst>
              <a:ext uri="{FF2B5EF4-FFF2-40B4-BE49-F238E27FC236}">
                <a16:creationId xmlns:a16="http://schemas.microsoft.com/office/drawing/2014/main" id="{0BF1891D-2232-4AE8-AC3C-4C261F6C2CA6}"/>
              </a:ext>
            </a:extLst>
          </p:cNvPr>
          <p:cNvSpPr>
            <a:spLocks noGrp="1"/>
          </p:cNvSpPr>
          <p:nvPr>
            <p:ph type="sldNum" idx="12"/>
          </p:nvPr>
        </p:nvSpPr>
        <p:spPr/>
        <p:txBody>
          <a:bodyPr/>
          <a:lstStyle/>
          <a:p>
            <a:fld id="{00000000-1234-1234-1234-123412341234}" type="slidenum">
              <a:rPr lang="en" smtClean="0"/>
              <a:pPr/>
              <a:t>24</a:t>
            </a:fld>
            <a:endParaRPr lang="en" dirty="0"/>
          </a:p>
        </p:txBody>
      </p:sp>
    </p:spTree>
    <p:extLst>
      <p:ext uri="{BB962C8B-B14F-4D97-AF65-F5344CB8AC3E}">
        <p14:creationId xmlns:p14="http://schemas.microsoft.com/office/powerpoint/2010/main" val="1328932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039A88-66E2-4DCB-BD64-E7800FC1CFE4}"/>
              </a:ext>
            </a:extLst>
          </p:cNvPr>
          <p:cNvSpPr>
            <a:spLocks noGrp="1"/>
          </p:cNvSpPr>
          <p:nvPr>
            <p:ph type="body" sz="quarter" idx="13"/>
          </p:nvPr>
        </p:nvSpPr>
        <p:spPr/>
        <p:txBody>
          <a:bodyPr/>
          <a:lstStyle/>
          <a:p>
            <a:r>
              <a:rPr lang="en-US" dirty="0"/>
              <a:t>Transition Plans</a:t>
            </a:r>
          </a:p>
        </p:txBody>
      </p:sp>
      <p:sp>
        <p:nvSpPr>
          <p:cNvPr id="3" name="Text Placeholder 2">
            <a:extLst>
              <a:ext uri="{FF2B5EF4-FFF2-40B4-BE49-F238E27FC236}">
                <a16:creationId xmlns:a16="http://schemas.microsoft.com/office/drawing/2014/main" id="{0602A4B4-1F08-4BE6-99A8-D4EF1D1474E2}"/>
              </a:ext>
            </a:extLst>
          </p:cNvPr>
          <p:cNvSpPr>
            <a:spLocks noGrp="1"/>
          </p:cNvSpPr>
          <p:nvPr>
            <p:ph type="body" sz="quarter" idx="14"/>
          </p:nvPr>
        </p:nvSpPr>
        <p:spPr/>
        <p:txBody>
          <a:bodyPr/>
          <a:lstStyle/>
          <a:p>
            <a:r>
              <a:rPr lang="en-US" dirty="0"/>
              <a:t>All students who reside in delinquent facilities must have a transition plan, which outlines services to be received when the student returns to school and the community. </a:t>
            </a:r>
          </a:p>
          <a:p>
            <a:r>
              <a:rPr lang="en-US" dirty="0"/>
              <a:t>Efforts should be made to have families, especially parents, participate in the development of transition plans.</a:t>
            </a:r>
          </a:p>
        </p:txBody>
      </p:sp>
      <p:sp>
        <p:nvSpPr>
          <p:cNvPr id="4" name="Slide Number Placeholder 3">
            <a:extLst>
              <a:ext uri="{FF2B5EF4-FFF2-40B4-BE49-F238E27FC236}">
                <a16:creationId xmlns:a16="http://schemas.microsoft.com/office/drawing/2014/main" id="{D7F2A2F8-320C-40BC-B242-71FC487EACCB}"/>
              </a:ext>
            </a:extLst>
          </p:cNvPr>
          <p:cNvSpPr>
            <a:spLocks noGrp="1"/>
          </p:cNvSpPr>
          <p:nvPr>
            <p:ph type="sldNum" idx="12"/>
          </p:nvPr>
        </p:nvSpPr>
        <p:spPr/>
        <p:txBody>
          <a:bodyPr/>
          <a:lstStyle/>
          <a:p>
            <a:fld id="{00000000-1234-1234-1234-123412341234}" type="slidenum">
              <a:rPr lang="en" smtClean="0"/>
              <a:pPr/>
              <a:t>25</a:t>
            </a:fld>
            <a:endParaRPr lang="en" dirty="0"/>
          </a:p>
        </p:txBody>
      </p:sp>
    </p:spTree>
    <p:extLst>
      <p:ext uri="{BB962C8B-B14F-4D97-AF65-F5344CB8AC3E}">
        <p14:creationId xmlns:p14="http://schemas.microsoft.com/office/powerpoint/2010/main" val="2482776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1C7440-49AF-47DA-99D2-5457739EB008}"/>
              </a:ext>
            </a:extLst>
          </p:cNvPr>
          <p:cNvSpPr>
            <a:spLocks noGrp="1"/>
          </p:cNvSpPr>
          <p:nvPr>
            <p:ph type="body" sz="quarter" idx="13"/>
          </p:nvPr>
        </p:nvSpPr>
        <p:spPr>
          <a:xfrm>
            <a:off x="311700" y="31531"/>
            <a:ext cx="8255250" cy="713820"/>
          </a:xfrm>
        </p:spPr>
        <p:txBody>
          <a:bodyPr/>
          <a:lstStyle/>
          <a:p>
            <a:r>
              <a:rPr lang="en-US" sz="2800" dirty="0"/>
              <a:t>Support for Families with Delinquent Students</a:t>
            </a:r>
          </a:p>
        </p:txBody>
      </p:sp>
      <p:sp>
        <p:nvSpPr>
          <p:cNvPr id="3" name="Text Placeholder 2">
            <a:extLst>
              <a:ext uri="{FF2B5EF4-FFF2-40B4-BE49-F238E27FC236}">
                <a16:creationId xmlns:a16="http://schemas.microsoft.com/office/drawing/2014/main" id="{55EC4126-DFA1-4127-9FFE-70A8325FC049}"/>
              </a:ext>
            </a:extLst>
          </p:cNvPr>
          <p:cNvSpPr>
            <a:spLocks noGrp="1"/>
          </p:cNvSpPr>
          <p:nvPr>
            <p:ph type="body" sz="quarter" idx="14"/>
          </p:nvPr>
        </p:nvSpPr>
        <p:spPr>
          <a:xfrm>
            <a:off x="415636" y="745351"/>
            <a:ext cx="8294915" cy="3941910"/>
          </a:xfrm>
        </p:spPr>
        <p:txBody>
          <a:bodyPr/>
          <a:lstStyle/>
          <a:p>
            <a:r>
              <a:rPr lang="en-US" sz="2200" dirty="0"/>
              <a:t>Counseling</a:t>
            </a:r>
          </a:p>
          <a:p>
            <a:r>
              <a:rPr lang="en-US" sz="2200" dirty="0"/>
              <a:t>Trauma informed care</a:t>
            </a:r>
          </a:p>
          <a:p>
            <a:r>
              <a:rPr lang="en-US" sz="2200" dirty="0"/>
              <a:t>Mental health services </a:t>
            </a:r>
          </a:p>
          <a:p>
            <a:r>
              <a:rPr lang="en-US" sz="2200" dirty="0"/>
              <a:t>Family engagement events that equip families to support students academically </a:t>
            </a:r>
          </a:p>
          <a:p>
            <a:r>
              <a:rPr lang="en-US" sz="2200" dirty="0"/>
              <a:t>Non-threatening ways to participate in school life</a:t>
            </a:r>
          </a:p>
          <a:p>
            <a:r>
              <a:rPr lang="en-US" sz="2200" dirty="0"/>
              <a:t>Events that equip families to support students academically </a:t>
            </a:r>
          </a:p>
        </p:txBody>
      </p:sp>
      <p:sp>
        <p:nvSpPr>
          <p:cNvPr id="4" name="Slide Number Placeholder 3">
            <a:extLst>
              <a:ext uri="{FF2B5EF4-FFF2-40B4-BE49-F238E27FC236}">
                <a16:creationId xmlns:a16="http://schemas.microsoft.com/office/drawing/2014/main" id="{2963888C-B3D3-43A1-9C1F-1A037A736365}"/>
              </a:ext>
            </a:extLst>
          </p:cNvPr>
          <p:cNvSpPr>
            <a:spLocks noGrp="1"/>
          </p:cNvSpPr>
          <p:nvPr>
            <p:ph type="sldNum" idx="12"/>
          </p:nvPr>
        </p:nvSpPr>
        <p:spPr/>
        <p:txBody>
          <a:bodyPr/>
          <a:lstStyle/>
          <a:p>
            <a:fld id="{00000000-1234-1234-1234-123412341234}" type="slidenum">
              <a:rPr lang="en" smtClean="0"/>
              <a:pPr/>
              <a:t>26</a:t>
            </a:fld>
            <a:endParaRPr lang="en" dirty="0"/>
          </a:p>
        </p:txBody>
      </p:sp>
    </p:spTree>
    <p:extLst>
      <p:ext uri="{BB962C8B-B14F-4D97-AF65-F5344CB8AC3E}">
        <p14:creationId xmlns:p14="http://schemas.microsoft.com/office/powerpoint/2010/main" val="7428720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C52E4B-5AD1-4BE7-9B32-766BE87F8B5D}"/>
              </a:ext>
            </a:extLst>
          </p:cNvPr>
          <p:cNvSpPr>
            <a:spLocks noGrp="1"/>
          </p:cNvSpPr>
          <p:nvPr>
            <p:ph type="body" sz="quarter" idx="13"/>
          </p:nvPr>
        </p:nvSpPr>
        <p:spPr>
          <a:xfrm>
            <a:off x="0" y="31531"/>
            <a:ext cx="8566950" cy="450443"/>
          </a:xfrm>
        </p:spPr>
        <p:txBody>
          <a:bodyPr/>
          <a:lstStyle/>
          <a:p>
            <a:r>
              <a:rPr lang="en-US" dirty="0"/>
              <a:t>How can Title I support N and D students?</a:t>
            </a:r>
          </a:p>
        </p:txBody>
      </p:sp>
      <p:sp>
        <p:nvSpPr>
          <p:cNvPr id="3" name="Text Placeholder 2">
            <a:extLst>
              <a:ext uri="{FF2B5EF4-FFF2-40B4-BE49-F238E27FC236}">
                <a16:creationId xmlns:a16="http://schemas.microsoft.com/office/drawing/2014/main" id="{C5ADF931-9B22-4309-B142-EA43D39F46CC}"/>
              </a:ext>
            </a:extLst>
          </p:cNvPr>
          <p:cNvSpPr>
            <a:spLocks noGrp="1"/>
          </p:cNvSpPr>
          <p:nvPr>
            <p:ph type="body" sz="quarter" idx="14"/>
          </p:nvPr>
        </p:nvSpPr>
        <p:spPr>
          <a:xfrm>
            <a:off x="415636" y="745351"/>
            <a:ext cx="8294915" cy="3625037"/>
          </a:xfrm>
        </p:spPr>
        <p:txBody>
          <a:bodyPr/>
          <a:lstStyle/>
          <a:p>
            <a:r>
              <a:rPr lang="en-US" dirty="0"/>
              <a:t>Professional development for educators</a:t>
            </a:r>
          </a:p>
          <a:p>
            <a:r>
              <a:rPr lang="en-US" dirty="0"/>
              <a:t>Trauma informed care programs/training</a:t>
            </a:r>
          </a:p>
          <a:p>
            <a:r>
              <a:rPr lang="en-US" dirty="0"/>
              <a:t>Counseling</a:t>
            </a:r>
          </a:p>
          <a:p>
            <a:r>
              <a:rPr lang="en-US" dirty="0"/>
              <a:t>Mental health services</a:t>
            </a:r>
          </a:p>
          <a:p>
            <a:r>
              <a:rPr lang="en-US" dirty="0"/>
              <a:t>Family engagement opportunities/supports</a:t>
            </a:r>
          </a:p>
          <a:p>
            <a:r>
              <a:rPr lang="en-US" dirty="0"/>
              <a:t>Behavior interventions</a:t>
            </a:r>
          </a:p>
          <a:p>
            <a:endParaRPr lang="en-US" dirty="0"/>
          </a:p>
        </p:txBody>
      </p:sp>
      <p:sp>
        <p:nvSpPr>
          <p:cNvPr id="4" name="Slide Number Placeholder 3">
            <a:extLst>
              <a:ext uri="{FF2B5EF4-FFF2-40B4-BE49-F238E27FC236}">
                <a16:creationId xmlns:a16="http://schemas.microsoft.com/office/drawing/2014/main" id="{0905FDF2-B354-4D14-85E2-BC7566C84BE0}"/>
              </a:ext>
            </a:extLst>
          </p:cNvPr>
          <p:cNvSpPr>
            <a:spLocks noGrp="1"/>
          </p:cNvSpPr>
          <p:nvPr>
            <p:ph type="sldNum" idx="12"/>
          </p:nvPr>
        </p:nvSpPr>
        <p:spPr/>
        <p:txBody>
          <a:bodyPr/>
          <a:lstStyle/>
          <a:p>
            <a:fld id="{00000000-1234-1234-1234-123412341234}" type="slidenum">
              <a:rPr lang="en" smtClean="0"/>
              <a:pPr/>
              <a:t>27</a:t>
            </a:fld>
            <a:endParaRPr lang="en" dirty="0"/>
          </a:p>
        </p:txBody>
      </p:sp>
    </p:spTree>
    <p:extLst>
      <p:ext uri="{BB962C8B-B14F-4D97-AF65-F5344CB8AC3E}">
        <p14:creationId xmlns:p14="http://schemas.microsoft.com/office/powerpoint/2010/main" val="2636575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12DCF10-FA65-4DFB-9BA5-F709277D18A7}"/>
              </a:ext>
            </a:extLst>
          </p:cNvPr>
          <p:cNvSpPr>
            <a:spLocks noGrp="1"/>
          </p:cNvSpPr>
          <p:nvPr>
            <p:ph type="body" sz="quarter" idx="13"/>
          </p:nvPr>
        </p:nvSpPr>
        <p:spPr/>
        <p:txBody>
          <a:bodyPr/>
          <a:lstStyle/>
          <a:p>
            <a:r>
              <a:rPr lang="en-US" sz="2800" dirty="0"/>
              <a:t>Title I Supports (cont’d) </a:t>
            </a:r>
          </a:p>
        </p:txBody>
      </p:sp>
      <p:sp>
        <p:nvSpPr>
          <p:cNvPr id="3" name="Text Placeholder 2">
            <a:extLst>
              <a:ext uri="{FF2B5EF4-FFF2-40B4-BE49-F238E27FC236}">
                <a16:creationId xmlns:a16="http://schemas.microsoft.com/office/drawing/2014/main" id="{ED030FB6-0BD5-4B1F-98D6-2B40D902875E}"/>
              </a:ext>
            </a:extLst>
          </p:cNvPr>
          <p:cNvSpPr>
            <a:spLocks noGrp="1"/>
          </p:cNvSpPr>
          <p:nvPr>
            <p:ph type="body" sz="quarter" idx="14"/>
          </p:nvPr>
        </p:nvSpPr>
        <p:spPr/>
        <p:txBody>
          <a:bodyPr/>
          <a:lstStyle/>
          <a:p>
            <a:r>
              <a:rPr lang="en-US" dirty="0"/>
              <a:t>Tutoring</a:t>
            </a:r>
          </a:p>
          <a:p>
            <a:r>
              <a:rPr lang="en-US" dirty="0"/>
              <a:t>Dropout prevention</a:t>
            </a:r>
          </a:p>
          <a:p>
            <a:r>
              <a:rPr lang="en-US" dirty="0"/>
              <a:t>Academic supports</a:t>
            </a:r>
          </a:p>
          <a:p>
            <a:r>
              <a:rPr lang="en-US" dirty="0"/>
              <a:t>Mentoring </a:t>
            </a:r>
          </a:p>
          <a:p>
            <a:endParaRPr lang="en-US" dirty="0"/>
          </a:p>
        </p:txBody>
      </p:sp>
      <p:sp>
        <p:nvSpPr>
          <p:cNvPr id="4" name="Slide Number Placeholder 3">
            <a:extLst>
              <a:ext uri="{FF2B5EF4-FFF2-40B4-BE49-F238E27FC236}">
                <a16:creationId xmlns:a16="http://schemas.microsoft.com/office/drawing/2014/main" id="{BC9947E1-D3D3-4B37-8D74-FAFE2023926B}"/>
              </a:ext>
            </a:extLst>
          </p:cNvPr>
          <p:cNvSpPr>
            <a:spLocks noGrp="1"/>
          </p:cNvSpPr>
          <p:nvPr>
            <p:ph type="sldNum" idx="12"/>
          </p:nvPr>
        </p:nvSpPr>
        <p:spPr/>
        <p:txBody>
          <a:bodyPr/>
          <a:lstStyle/>
          <a:p>
            <a:fld id="{00000000-1234-1234-1234-123412341234}" type="slidenum">
              <a:rPr lang="en" smtClean="0"/>
              <a:pPr/>
              <a:t>28</a:t>
            </a:fld>
            <a:endParaRPr lang="en" dirty="0"/>
          </a:p>
        </p:txBody>
      </p:sp>
    </p:spTree>
    <p:extLst>
      <p:ext uri="{BB962C8B-B14F-4D97-AF65-F5344CB8AC3E}">
        <p14:creationId xmlns:p14="http://schemas.microsoft.com/office/powerpoint/2010/main" val="37735973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sz="3200" dirty="0"/>
              <a:t>Homeless Students</a:t>
            </a:r>
          </a:p>
        </p:txBody>
      </p:sp>
      <p:sp>
        <p:nvSpPr>
          <p:cNvPr id="5" name="Slide Number Placeholder 4"/>
          <p:cNvSpPr>
            <a:spLocks noGrp="1"/>
          </p:cNvSpPr>
          <p:nvPr>
            <p:ph type="sldNum" idx="12"/>
          </p:nvPr>
        </p:nvSpPr>
        <p:spPr/>
        <p:txBody>
          <a:bodyPr/>
          <a:lstStyle/>
          <a:p>
            <a:fld id="{00000000-1234-1234-1234-123412341234}" type="slidenum">
              <a:rPr lang="en" smtClean="0"/>
              <a:pPr/>
              <a:t>29</a:t>
            </a:fld>
            <a:endParaRPr lang="en" dirty="0"/>
          </a:p>
        </p:txBody>
      </p:sp>
    </p:spTree>
    <p:extLst>
      <p:ext uri="{BB962C8B-B14F-4D97-AF65-F5344CB8AC3E}">
        <p14:creationId xmlns:p14="http://schemas.microsoft.com/office/powerpoint/2010/main" val="2815516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311700" y="42041"/>
            <a:ext cx="8255250" cy="439933"/>
          </a:xfrm>
        </p:spPr>
        <p:txBody>
          <a:bodyPr/>
          <a:lstStyle/>
          <a:p>
            <a:r>
              <a:rPr lang="en-US" sz="2400" dirty="0"/>
              <a:t>State Board of Education Goals  </a:t>
            </a:r>
            <a:r>
              <a:rPr lang="en-US" sz="1200" dirty="0"/>
              <a:t>FIVE-YEAR STRATEGIC PLAN FOR 2016-2020</a:t>
            </a:r>
          </a:p>
        </p:txBody>
      </p:sp>
      <p:sp>
        <p:nvSpPr>
          <p:cNvPr id="4" name="Slide Number Placeholder 3"/>
          <p:cNvSpPr>
            <a:spLocks noGrp="1"/>
          </p:cNvSpPr>
          <p:nvPr>
            <p:ph type="sldNum" idx="12"/>
          </p:nvPr>
        </p:nvSpPr>
        <p:spPr>
          <a:xfrm>
            <a:off x="8481083" y="4899418"/>
            <a:ext cx="548700" cy="233671"/>
          </a:xfrm>
        </p:spPr>
        <p:txBody>
          <a:bodyPr/>
          <a:lstStyle/>
          <a:p>
            <a:fld id="{00000000-1234-1234-1234-123412341234}" type="slidenum">
              <a:rPr lang="en" smtClean="0"/>
              <a:pPr/>
              <a:t>3</a:t>
            </a:fld>
            <a:endParaRPr lang="en" dirty="0"/>
          </a:p>
        </p:txBody>
      </p:sp>
      <p:sp>
        <p:nvSpPr>
          <p:cNvPr id="7" name="Text Placeholder 6"/>
          <p:cNvSpPr>
            <a:spLocks noGrp="1"/>
          </p:cNvSpPr>
          <p:nvPr>
            <p:ph type="body" sz="quarter" idx="14"/>
          </p:nvPr>
        </p:nvSpPr>
        <p:spPr>
          <a:xfrm>
            <a:off x="311700" y="853048"/>
            <a:ext cx="8527500" cy="3361396"/>
          </a:xfrm>
        </p:spPr>
        <p:txBody>
          <a:bodyPr/>
          <a:lstStyle/>
          <a:p>
            <a:pPr marL="457200" lvl="0">
              <a:spcBef>
                <a:spcPts val="500"/>
              </a:spcBef>
              <a:spcAft>
                <a:spcPts val="600"/>
              </a:spcAft>
              <a:buFont typeface="+mj-lt"/>
              <a:buAutoNum type="arabicPeriod"/>
            </a:pPr>
            <a:r>
              <a:rPr lang="en" sz="2000" dirty="0">
                <a:ea typeface="Open Sans"/>
                <a:cs typeface="Open Sans"/>
                <a:sym typeface="Open Sans"/>
              </a:rPr>
              <a:t>All Students Proficient and Showing Growth in All Assessed Areas</a:t>
            </a:r>
          </a:p>
          <a:p>
            <a:pPr marL="457200" lvl="0">
              <a:spcBef>
                <a:spcPts val="500"/>
              </a:spcBef>
              <a:spcAft>
                <a:spcPts val="600"/>
              </a:spcAft>
              <a:buFont typeface="+mj-lt"/>
              <a:buAutoNum type="arabicPeriod"/>
            </a:pPr>
            <a:r>
              <a:rPr lang="en" sz="2000" dirty="0">
                <a:ea typeface="Open Sans"/>
                <a:cs typeface="Open Sans"/>
                <a:sym typeface="Open Sans"/>
              </a:rPr>
              <a:t>Every Student Graduates from High School and is Ready for College and Career</a:t>
            </a:r>
          </a:p>
          <a:p>
            <a:pPr marL="457200" lvl="0">
              <a:spcBef>
                <a:spcPts val="500"/>
              </a:spcBef>
              <a:spcAft>
                <a:spcPts val="600"/>
              </a:spcAft>
              <a:buFont typeface="+mj-lt"/>
              <a:buAutoNum type="arabicPeriod"/>
            </a:pPr>
            <a:r>
              <a:rPr lang="en" sz="2000" dirty="0">
                <a:ea typeface="Open Sans"/>
                <a:cs typeface="Open Sans"/>
                <a:sym typeface="Open Sans"/>
              </a:rPr>
              <a:t>Every Child Has Access to a High-Quality Early Childhood Program</a:t>
            </a:r>
          </a:p>
          <a:p>
            <a:pPr marL="457200" lvl="0">
              <a:spcBef>
                <a:spcPts val="500"/>
              </a:spcBef>
              <a:spcAft>
                <a:spcPts val="600"/>
              </a:spcAft>
              <a:buFont typeface="+mj-lt"/>
              <a:buAutoNum type="arabicPeriod"/>
            </a:pPr>
            <a:r>
              <a:rPr lang="en" sz="2000" dirty="0">
                <a:ea typeface="Open Sans"/>
                <a:cs typeface="Open Sans"/>
                <a:sym typeface="Open Sans"/>
              </a:rPr>
              <a:t>Every School Has Effective Teachers and Leaders</a:t>
            </a:r>
          </a:p>
          <a:p>
            <a:pPr marL="457200" lvl="0">
              <a:spcBef>
                <a:spcPts val="500"/>
              </a:spcBef>
              <a:spcAft>
                <a:spcPts val="600"/>
              </a:spcAft>
              <a:buFont typeface="+mj-lt"/>
              <a:buAutoNum type="arabicPeriod"/>
            </a:pPr>
            <a:r>
              <a:rPr lang="en" sz="2000" dirty="0">
                <a:ea typeface="Open Sans"/>
                <a:cs typeface="Open Sans"/>
                <a:sym typeface="Open Sans"/>
              </a:rPr>
              <a:t>Every Community Effectively Uses a World-Class Data System to Improve Student Outcomes</a:t>
            </a:r>
            <a:endParaRPr lang="en-US" sz="2000" dirty="0">
              <a:ea typeface="Open Sans"/>
              <a:cs typeface="Open Sans"/>
              <a:sym typeface="Open Sans"/>
            </a:endParaRPr>
          </a:p>
          <a:p>
            <a:pPr marL="457200">
              <a:spcBef>
                <a:spcPts val="500"/>
              </a:spcBef>
              <a:spcAft>
                <a:spcPts val="600"/>
              </a:spcAft>
              <a:buFont typeface="+mj-lt"/>
              <a:buAutoNum type="arabicPeriod"/>
            </a:pPr>
            <a:r>
              <a:rPr lang="en-US" sz="2000" dirty="0"/>
              <a:t>Every School and District is Rated “C” or Higher </a:t>
            </a:r>
          </a:p>
          <a:p>
            <a:pPr>
              <a:tabLst/>
            </a:pPr>
            <a:endParaRPr lang="en-US" sz="2800" dirty="0"/>
          </a:p>
        </p:txBody>
      </p:sp>
    </p:spTree>
    <p:extLst>
      <p:ext uri="{BB962C8B-B14F-4D97-AF65-F5344CB8AC3E}">
        <p14:creationId xmlns:p14="http://schemas.microsoft.com/office/powerpoint/2010/main" val="6841584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48AD157-8409-49D3-98F5-EE25A0D17B40}"/>
              </a:ext>
            </a:extLst>
          </p:cNvPr>
          <p:cNvSpPr>
            <a:spLocks noGrp="1"/>
          </p:cNvSpPr>
          <p:nvPr>
            <p:ph type="body" sz="quarter" idx="13"/>
          </p:nvPr>
        </p:nvSpPr>
        <p:spPr/>
        <p:txBody>
          <a:bodyPr/>
          <a:lstStyle/>
          <a:p>
            <a:r>
              <a:rPr lang="en-US" dirty="0"/>
              <a:t>Identifying Homeless Families </a:t>
            </a:r>
          </a:p>
        </p:txBody>
      </p:sp>
      <p:sp>
        <p:nvSpPr>
          <p:cNvPr id="7" name="Text Placeholder 6">
            <a:extLst>
              <a:ext uri="{FF2B5EF4-FFF2-40B4-BE49-F238E27FC236}">
                <a16:creationId xmlns:a16="http://schemas.microsoft.com/office/drawing/2014/main" id="{40692D38-25D9-421F-A375-DA21F0A7ED6C}"/>
              </a:ext>
            </a:extLst>
          </p:cNvPr>
          <p:cNvSpPr>
            <a:spLocks noGrp="1"/>
          </p:cNvSpPr>
          <p:nvPr>
            <p:ph type="body" sz="quarter" idx="14"/>
          </p:nvPr>
        </p:nvSpPr>
        <p:spPr/>
        <p:txBody>
          <a:bodyPr/>
          <a:lstStyle/>
          <a:p>
            <a:r>
              <a:rPr lang="en-US" dirty="0"/>
              <a:t>Some families prefer not to be labeled as homeless and children often don’t realize they are considered homeless.</a:t>
            </a:r>
          </a:p>
          <a:p>
            <a:r>
              <a:rPr lang="en-US" dirty="0"/>
              <a:t>Consider using phrases like “between housing” or “now that you live between X and X.” </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8FA2B671-422C-412F-A5FE-BB6311C7B43E}"/>
              </a:ext>
            </a:extLst>
          </p:cNvPr>
          <p:cNvSpPr>
            <a:spLocks noGrp="1"/>
          </p:cNvSpPr>
          <p:nvPr>
            <p:ph type="sldNum" idx="12"/>
          </p:nvPr>
        </p:nvSpPr>
        <p:spPr/>
        <p:txBody>
          <a:bodyPr/>
          <a:lstStyle/>
          <a:p>
            <a:fld id="{00000000-1234-1234-1234-123412341234}" type="slidenum">
              <a:rPr lang="en" smtClean="0"/>
              <a:pPr/>
              <a:t>30</a:t>
            </a:fld>
            <a:endParaRPr lang="en" dirty="0"/>
          </a:p>
        </p:txBody>
      </p:sp>
    </p:spTree>
    <p:extLst>
      <p:ext uri="{BB962C8B-B14F-4D97-AF65-F5344CB8AC3E}">
        <p14:creationId xmlns:p14="http://schemas.microsoft.com/office/powerpoint/2010/main" val="26556102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CD9C49-3838-4D42-85E9-1C7BB2F58D49}"/>
              </a:ext>
            </a:extLst>
          </p:cNvPr>
          <p:cNvSpPr>
            <a:spLocks noGrp="1"/>
          </p:cNvSpPr>
          <p:nvPr>
            <p:ph type="body" sz="quarter" idx="13"/>
          </p:nvPr>
        </p:nvSpPr>
        <p:spPr/>
        <p:txBody>
          <a:bodyPr/>
          <a:lstStyle/>
          <a:p>
            <a:r>
              <a:rPr lang="en-US" dirty="0"/>
              <a:t>Engaging Homeless Families	</a:t>
            </a:r>
          </a:p>
        </p:txBody>
      </p:sp>
      <p:sp>
        <p:nvSpPr>
          <p:cNvPr id="3" name="Text Placeholder 2">
            <a:extLst>
              <a:ext uri="{FF2B5EF4-FFF2-40B4-BE49-F238E27FC236}">
                <a16:creationId xmlns:a16="http://schemas.microsoft.com/office/drawing/2014/main" id="{C149C70C-C492-4AB6-9013-F5E73CDDA8FF}"/>
              </a:ext>
            </a:extLst>
          </p:cNvPr>
          <p:cNvSpPr>
            <a:spLocks noGrp="1"/>
          </p:cNvSpPr>
          <p:nvPr>
            <p:ph type="body" sz="quarter" idx="14"/>
          </p:nvPr>
        </p:nvSpPr>
        <p:spPr/>
        <p:txBody>
          <a:bodyPr/>
          <a:lstStyle/>
          <a:p>
            <a:pPr>
              <a:buFont typeface="Arial" panose="020B0604020202020204" pitchFamily="34" charset="0"/>
              <a:buChar char="•"/>
            </a:pPr>
            <a:r>
              <a:rPr lang="en-US" dirty="0"/>
              <a:t>Talk to the family about what specific supports are needed.</a:t>
            </a:r>
          </a:p>
          <a:p>
            <a:pPr>
              <a:buFont typeface="Arial" panose="020B0604020202020204" pitchFamily="34" charset="0"/>
              <a:buChar char="•"/>
            </a:pPr>
            <a:r>
              <a:rPr lang="en-US" dirty="0"/>
              <a:t>Don’t assume that a particular support is either needed or desired. </a:t>
            </a:r>
          </a:p>
          <a:p>
            <a:pPr>
              <a:buFont typeface="Arial" panose="020B0604020202020204" pitchFamily="34" charset="0"/>
              <a:buChar char="•"/>
            </a:pPr>
            <a:r>
              <a:rPr lang="en-US" dirty="0"/>
              <a:t>Consider the least intrusive way to provide supports. </a:t>
            </a:r>
          </a:p>
        </p:txBody>
      </p:sp>
      <p:sp>
        <p:nvSpPr>
          <p:cNvPr id="4" name="Slide Number Placeholder 3">
            <a:extLst>
              <a:ext uri="{FF2B5EF4-FFF2-40B4-BE49-F238E27FC236}">
                <a16:creationId xmlns:a16="http://schemas.microsoft.com/office/drawing/2014/main" id="{1C680AD3-8F0C-4911-9A40-2C051A436F2B}"/>
              </a:ext>
            </a:extLst>
          </p:cNvPr>
          <p:cNvSpPr>
            <a:spLocks noGrp="1"/>
          </p:cNvSpPr>
          <p:nvPr>
            <p:ph type="sldNum" idx="12"/>
          </p:nvPr>
        </p:nvSpPr>
        <p:spPr/>
        <p:txBody>
          <a:bodyPr/>
          <a:lstStyle/>
          <a:p>
            <a:fld id="{00000000-1234-1234-1234-123412341234}" type="slidenum">
              <a:rPr lang="en" smtClean="0"/>
              <a:pPr/>
              <a:t>31</a:t>
            </a:fld>
            <a:endParaRPr lang="en" dirty="0"/>
          </a:p>
        </p:txBody>
      </p:sp>
    </p:spTree>
    <p:extLst>
      <p:ext uri="{BB962C8B-B14F-4D97-AF65-F5344CB8AC3E}">
        <p14:creationId xmlns:p14="http://schemas.microsoft.com/office/powerpoint/2010/main" val="40688341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F52E31-C141-47D8-ABDD-F00B1FAEA1CB}"/>
              </a:ext>
            </a:extLst>
          </p:cNvPr>
          <p:cNvSpPr>
            <a:spLocks noGrp="1"/>
          </p:cNvSpPr>
          <p:nvPr>
            <p:ph type="body" sz="quarter" idx="13"/>
          </p:nvPr>
        </p:nvSpPr>
        <p:spPr/>
        <p:txBody>
          <a:bodyPr/>
          <a:lstStyle/>
          <a:p>
            <a:r>
              <a:rPr lang="en-US" dirty="0"/>
              <a:t>Possible Supports for Homeless Families</a:t>
            </a:r>
          </a:p>
        </p:txBody>
      </p:sp>
      <p:sp>
        <p:nvSpPr>
          <p:cNvPr id="3" name="Text Placeholder 2">
            <a:extLst>
              <a:ext uri="{FF2B5EF4-FFF2-40B4-BE49-F238E27FC236}">
                <a16:creationId xmlns:a16="http://schemas.microsoft.com/office/drawing/2014/main" id="{09D58E13-D147-465E-986C-641448043290}"/>
              </a:ext>
            </a:extLst>
          </p:cNvPr>
          <p:cNvSpPr>
            <a:spLocks noGrp="1"/>
          </p:cNvSpPr>
          <p:nvPr>
            <p:ph type="body" sz="quarter" idx="14"/>
          </p:nvPr>
        </p:nvSpPr>
        <p:spPr>
          <a:xfrm>
            <a:off x="415636" y="741219"/>
            <a:ext cx="8294915" cy="3629170"/>
          </a:xfrm>
        </p:spPr>
        <p:txBody>
          <a:bodyPr/>
          <a:lstStyle/>
          <a:p>
            <a:r>
              <a:rPr lang="en-US" dirty="0"/>
              <a:t>Uniforms</a:t>
            </a:r>
          </a:p>
          <a:p>
            <a:r>
              <a:rPr lang="en-US" dirty="0"/>
              <a:t>School supplies</a:t>
            </a:r>
          </a:p>
          <a:p>
            <a:r>
              <a:rPr lang="en-US" dirty="0"/>
              <a:t>Assistance with fees</a:t>
            </a:r>
          </a:p>
          <a:p>
            <a:r>
              <a:rPr lang="en-US" dirty="0"/>
              <a:t>Assistance securing school records from prior schools</a:t>
            </a:r>
          </a:p>
          <a:p>
            <a:r>
              <a:rPr lang="en-US" dirty="0"/>
              <a:t>Toiletries</a:t>
            </a:r>
          </a:p>
          <a:p>
            <a:r>
              <a:rPr lang="en-US" dirty="0"/>
              <a:t>Tutoring</a:t>
            </a:r>
          </a:p>
        </p:txBody>
      </p:sp>
      <p:sp>
        <p:nvSpPr>
          <p:cNvPr id="4" name="Slide Number Placeholder 3">
            <a:extLst>
              <a:ext uri="{FF2B5EF4-FFF2-40B4-BE49-F238E27FC236}">
                <a16:creationId xmlns:a16="http://schemas.microsoft.com/office/drawing/2014/main" id="{4AD11FBE-2284-4E7C-B868-E79C32BB4223}"/>
              </a:ext>
            </a:extLst>
          </p:cNvPr>
          <p:cNvSpPr>
            <a:spLocks noGrp="1"/>
          </p:cNvSpPr>
          <p:nvPr>
            <p:ph type="sldNum" idx="12"/>
          </p:nvPr>
        </p:nvSpPr>
        <p:spPr/>
        <p:txBody>
          <a:bodyPr/>
          <a:lstStyle/>
          <a:p>
            <a:fld id="{00000000-1234-1234-1234-123412341234}" type="slidenum">
              <a:rPr lang="en" smtClean="0"/>
              <a:pPr/>
              <a:t>32</a:t>
            </a:fld>
            <a:endParaRPr lang="en" dirty="0"/>
          </a:p>
        </p:txBody>
      </p:sp>
    </p:spTree>
    <p:extLst>
      <p:ext uri="{BB962C8B-B14F-4D97-AF65-F5344CB8AC3E}">
        <p14:creationId xmlns:p14="http://schemas.microsoft.com/office/powerpoint/2010/main" val="6209565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4C9FF0-9D3A-4B00-88CC-2BCE5B5CAF2B}"/>
              </a:ext>
            </a:extLst>
          </p:cNvPr>
          <p:cNvSpPr>
            <a:spLocks noGrp="1"/>
          </p:cNvSpPr>
          <p:nvPr>
            <p:ph type="body" sz="quarter" idx="13"/>
          </p:nvPr>
        </p:nvSpPr>
        <p:spPr/>
        <p:txBody>
          <a:bodyPr/>
          <a:lstStyle/>
          <a:p>
            <a:r>
              <a:rPr lang="en-US" dirty="0"/>
              <a:t>Ways to Serve Homeless Families </a:t>
            </a:r>
          </a:p>
        </p:txBody>
      </p:sp>
      <p:sp>
        <p:nvSpPr>
          <p:cNvPr id="3" name="Text Placeholder 2">
            <a:extLst>
              <a:ext uri="{FF2B5EF4-FFF2-40B4-BE49-F238E27FC236}">
                <a16:creationId xmlns:a16="http://schemas.microsoft.com/office/drawing/2014/main" id="{8E1D0EB2-7FF9-482A-A775-7D3C0ED1FDB6}"/>
              </a:ext>
            </a:extLst>
          </p:cNvPr>
          <p:cNvSpPr>
            <a:spLocks noGrp="1"/>
          </p:cNvSpPr>
          <p:nvPr>
            <p:ph type="body" sz="quarter" idx="14"/>
          </p:nvPr>
        </p:nvSpPr>
        <p:spPr/>
        <p:txBody>
          <a:bodyPr/>
          <a:lstStyle/>
          <a:p>
            <a:r>
              <a:rPr lang="en-US" dirty="0"/>
              <a:t>Help connect homeless families with existing community resources when possible.</a:t>
            </a:r>
          </a:p>
          <a:p>
            <a:r>
              <a:rPr lang="en-US" dirty="0"/>
              <a:t>Be sure to maintain privacy. </a:t>
            </a:r>
          </a:p>
          <a:p>
            <a:r>
              <a:rPr lang="en-US" dirty="0"/>
              <a:t>Consider going where the student’s family typically can be found to share school information. </a:t>
            </a:r>
          </a:p>
          <a:p>
            <a:pPr marL="0" indent="0">
              <a:buNone/>
            </a:pPr>
            <a:endParaRPr lang="en-US" dirty="0"/>
          </a:p>
        </p:txBody>
      </p:sp>
      <p:sp>
        <p:nvSpPr>
          <p:cNvPr id="4" name="Slide Number Placeholder 3">
            <a:extLst>
              <a:ext uri="{FF2B5EF4-FFF2-40B4-BE49-F238E27FC236}">
                <a16:creationId xmlns:a16="http://schemas.microsoft.com/office/drawing/2014/main" id="{7D5102A4-CB2A-4086-AF95-D2B800298C2C}"/>
              </a:ext>
            </a:extLst>
          </p:cNvPr>
          <p:cNvSpPr>
            <a:spLocks noGrp="1"/>
          </p:cNvSpPr>
          <p:nvPr>
            <p:ph type="sldNum" idx="12"/>
          </p:nvPr>
        </p:nvSpPr>
        <p:spPr/>
        <p:txBody>
          <a:bodyPr/>
          <a:lstStyle/>
          <a:p>
            <a:fld id="{00000000-1234-1234-1234-123412341234}" type="slidenum">
              <a:rPr lang="en" smtClean="0"/>
              <a:pPr/>
              <a:t>33</a:t>
            </a:fld>
            <a:endParaRPr lang="en" dirty="0"/>
          </a:p>
        </p:txBody>
      </p:sp>
    </p:spTree>
    <p:extLst>
      <p:ext uri="{BB962C8B-B14F-4D97-AF65-F5344CB8AC3E}">
        <p14:creationId xmlns:p14="http://schemas.microsoft.com/office/powerpoint/2010/main" val="32546124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1903FD3-9CC3-4B8B-B1FE-DC52B14AAEC8}"/>
              </a:ext>
            </a:extLst>
          </p:cNvPr>
          <p:cNvSpPr>
            <a:spLocks noGrp="1"/>
          </p:cNvSpPr>
          <p:nvPr>
            <p:ph type="body" sz="quarter" idx="13"/>
          </p:nvPr>
        </p:nvSpPr>
        <p:spPr/>
        <p:txBody>
          <a:bodyPr/>
          <a:lstStyle/>
          <a:p>
            <a:r>
              <a:rPr lang="en-US" dirty="0"/>
              <a:t>Other Services for Homeless Students</a:t>
            </a:r>
          </a:p>
        </p:txBody>
      </p:sp>
      <p:sp>
        <p:nvSpPr>
          <p:cNvPr id="3" name="Text Placeholder 2">
            <a:extLst>
              <a:ext uri="{FF2B5EF4-FFF2-40B4-BE49-F238E27FC236}">
                <a16:creationId xmlns:a16="http://schemas.microsoft.com/office/drawing/2014/main" id="{4659CF4A-0C74-47BA-BE74-E9AB34654945}"/>
              </a:ext>
            </a:extLst>
          </p:cNvPr>
          <p:cNvSpPr>
            <a:spLocks noGrp="1"/>
          </p:cNvSpPr>
          <p:nvPr>
            <p:ph type="body" sz="quarter" idx="14"/>
          </p:nvPr>
        </p:nvSpPr>
        <p:spPr/>
        <p:txBody>
          <a:bodyPr/>
          <a:lstStyle/>
          <a:p>
            <a:r>
              <a:rPr lang="en-US" dirty="0"/>
              <a:t>Provide the student a small place to store hygiene items. </a:t>
            </a:r>
          </a:p>
          <a:p>
            <a:r>
              <a:rPr lang="en-US" dirty="0"/>
              <a:t>Ensure that families understand their rights under the McKinney-Vento Act. </a:t>
            </a:r>
          </a:p>
        </p:txBody>
      </p:sp>
      <p:sp>
        <p:nvSpPr>
          <p:cNvPr id="4" name="Slide Number Placeholder 3">
            <a:extLst>
              <a:ext uri="{FF2B5EF4-FFF2-40B4-BE49-F238E27FC236}">
                <a16:creationId xmlns:a16="http://schemas.microsoft.com/office/drawing/2014/main" id="{665B58B2-31A6-4419-B4B7-0A9C91E2C368}"/>
              </a:ext>
            </a:extLst>
          </p:cNvPr>
          <p:cNvSpPr>
            <a:spLocks noGrp="1"/>
          </p:cNvSpPr>
          <p:nvPr>
            <p:ph type="sldNum" idx="12"/>
          </p:nvPr>
        </p:nvSpPr>
        <p:spPr/>
        <p:txBody>
          <a:bodyPr/>
          <a:lstStyle/>
          <a:p>
            <a:fld id="{00000000-1234-1234-1234-123412341234}" type="slidenum">
              <a:rPr lang="en" smtClean="0"/>
              <a:pPr/>
              <a:t>34</a:t>
            </a:fld>
            <a:endParaRPr lang="en" dirty="0"/>
          </a:p>
        </p:txBody>
      </p:sp>
    </p:spTree>
    <p:extLst>
      <p:ext uri="{BB962C8B-B14F-4D97-AF65-F5344CB8AC3E}">
        <p14:creationId xmlns:p14="http://schemas.microsoft.com/office/powerpoint/2010/main" val="8711098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dirty="0"/>
              <a:t>Effective Practices</a:t>
            </a:r>
          </a:p>
        </p:txBody>
      </p:sp>
      <p:sp>
        <p:nvSpPr>
          <p:cNvPr id="3" name="Text Placeholder 2"/>
          <p:cNvSpPr>
            <a:spLocks noGrp="1"/>
          </p:cNvSpPr>
          <p:nvPr>
            <p:ph type="body" sz="quarter" idx="14"/>
          </p:nvPr>
        </p:nvSpPr>
        <p:spPr>
          <a:xfrm>
            <a:off x="415636" y="754107"/>
            <a:ext cx="8294915" cy="3693796"/>
          </a:xfrm>
        </p:spPr>
        <p:txBody>
          <a:bodyPr/>
          <a:lstStyle/>
          <a:p>
            <a:pPr lvl="0" defTabSz="914400">
              <a:lnSpc>
                <a:spcPct val="100000"/>
              </a:lnSpc>
              <a:spcAft>
                <a:spcPts val="1200"/>
              </a:spcAft>
              <a:buClrTx/>
              <a:buSzTx/>
              <a:buFont typeface="Wingdings" panose="05000000000000000000" pitchFamily="2" charset="2"/>
              <a:buChar char="§"/>
              <a:tabLst/>
            </a:pPr>
            <a:r>
              <a:rPr lang="en-US" sz="2200" kern="1200" dirty="0">
                <a:latin typeface="Arial" panose="020B0604020202020204" pitchFamily="34" charset="0"/>
                <a:cs typeface="Arial" panose="020B0604020202020204" pitchFamily="34" charset="0"/>
              </a:rPr>
              <a:t>Collaborate with school supports and with LEA homeless liaison.</a:t>
            </a:r>
          </a:p>
          <a:p>
            <a:pPr lvl="0" defTabSz="914400">
              <a:lnSpc>
                <a:spcPct val="100000"/>
              </a:lnSpc>
              <a:spcAft>
                <a:spcPts val="1200"/>
              </a:spcAft>
              <a:buClrTx/>
              <a:buSzTx/>
              <a:buFont typeface="Wingdings" panose="05000000000000000000" pitchFamily="2" charset="2"/>
              <a:buChar char="§"/>
              <a:tabLst/>
            </a:pPr>
            <a:r>
              <a:rPr lang="en-US" sz="2200" kern="1200" dirty="0">
                <a:latin typeface="Arial" panose="020B0604020202020204" pitchFamily="34" charset="0"/>
                <a:cs typeface="Arial" panose="020B0604020202020204" pitchFamily="34" charset="0"/>
              </a:rPr>
              <a:t>Refer the student for academic services (such as tutoring, intervention, etc.).</a:t>
            </a:r>
          </a:p>
          <a:p>
            <a:pPr lvl="0" defTabSz="914400">
              <a:lnSpc>
                <a:spcPct val="100000"/>
              </a:lnSpc>
              <a:spcAft>
                <a:spcPts val="1200"/>
              </a:spcAft>
              <a:buClrTx/>
              <a:buSzTx/>
              <a:buFont typeface="Wingdings" panose="05000000000000000000" pitchFamily="2" charset="2"/>
              <a:buChar char="§"/>
              <a:tabLst/>
            </a:pPr>
            <a:r>
              <a:rPr lang="en-US" sz="2200" kern="1200" dirty="0">
                <a:latin typeface="Arial" panose="020B0604020202020204" pitchFamily="34" charset="0"/>
                <a:cs typeface="Arial" panose="020B0604020202020204" pitchFamily="34" charset="0"/>
              </a:rPr>
              <a:t>Suggest participation in extra-curricular activities.</a:t>
            </a:r>
          </a:p>
          <a:p>
            <a:pPr lvl="0" defTabSz="914400">
              <a:lnSpc>
                <a:spcPct val="100000"/>
              </a:lnSpc>
              <a:spcAft>
                <a:spcPts val="1200"/>
              </a:spcAft>
              <a:buClrTx/>
              <a:buSzTx/>
              <a:buFont typeface="Wingdings" panose="05000000000000000000" pitchFamily="2" charset="2"/>
              <a:buChar char="§"/>
              <a:tabLst/>
            </a:pPr>
            <a:r>
              <a:rPr lang="en-US" sz="2200" kern="1200" dirty="0">
                <a:latin typeface="Arial" panose="020B0604020202020204" pitchFamily="34" charset="0"/>
                <a:cs typeface="Arial" panose="020B0604020202020204" pitchFamily="34" charset="0"/>
              </a:rPr>
              <a:t>Collaborate and communicate with families.</a:t>
            </a:r>
          </a:p>
          <a:p>
            <a:pPr lvl="0" defTabSz="914400">
              <a:lnSpc>
                <a:spcPct val="100000"/>
              </a:lnSpc>
              <a:spcAft>
                <a:spcPts val="1200"/>
              </a:spcAft>
              <a:buClrTx/>
              <a:buSzTx/>
              <a:buFont typeface="Wingdings" panose="05000000000000000000" pitchFamily="2" charset="2"/>
              <a:buChar char="§"/>
              <a:tabLst/>
            </a:pPr>
            <a:r>
              <a:rPr lang="en-US" sz="2200" kern="1200" dirty="0">
                <a:latin typeface="Arial" panose="020B0604020202020204" pitchFamily="34" charset="0"/>
                <a:cs typeface="Arial" panose="020B0604020202020204" pitchFamily="34" charset="0"/>
              </a:rPr>
              <a:t>Work with other departments in your school and district.</a:t>
            </a:r>
          </a:p>
          <a:p>
            <a:pPr marL="800100" lvl="1" indent="-342900">
              <a:lnSpc>
                <a:spcPct val="100000"/>
              </a:lnSpc>
              <a:spcAft>
                <a:spcPts val="1200"/>
              </a:spcAft>
              <a:buClrTx/>
              <a:buFont typeface="Wingdings" panose="05000000000000000000" pitchFamily="2" charset="2"/>
              <a:buChar char="§"/>
            </a:pPr>
            <a:r>
              <a:rPr lang="en-US" sz="2200" kern="1200" dirty="0">
                <a:latin typeface="Arial" panose="020B0604020202020204" pitchFamily="34" charset="0"/>
                <a:cs typeface="Arial" panose="020B0604020202020204" pitchFamily="34" charset="0"/>
              </a:rPr>
              <a:t>Food Services, Transportation, SPED, Family Resource Center, Family Engagement, Coordinated School Health</a:t>
            </a:r>
          </a:p>
          <a:p>
            <a:pPr marL="574675" indent="-228600">
              <a:buFont typeface="Wingdings" panose="05000000000000000000" pitchFamily="2" charset="2"/>
              <a:buChar char="§"/>
            </a:pPr>
            <a:endParaRPr lang="en-US" sz="2000" dirty="0"/>
          </a:p>
          <a:p>
            <a:pPr marL="0" indent="0">
              <a:buNone/>
            </a:pPr>
            <a:endParaRPr lang="en-US" sz="2000" dirty="0"/>
          </a:p>
          <a:p>
            <a:pPr marL="457200" indent="-457200">
              <a:buAutoNum type="arabicPeriod"/>
            </a:pPr>
            <a:endParaRPr lang="en-US" sz="2000" dirty="0"/>
          </a:p>
        </p:txBody>
      </p:sp>
      <p:sp>
        <p:nvSpPr>
          <p:cNvPr id="4" name="Slide Number Placeholder 3"/>
          <p:cNvSpPr>
            <a:spLocks noGrp="1"/>
          </p:cNvSpPr>
          <p:nvPr>
            <p:ph type="sldNum" idx="12"/>
          </p:nvPr>
        </p:nvSpPr>
        <p:spPr/>
        <p:txBody>
          <a:bodyPr/>
          <a:lstStyle/>
          <a:p>
            <a:fld id="{00000000-1234-1234-1234-123412341234}" type="slidenum">
              <a:rPr lang="en" smtClean="0"/>
              <a:pPr/>
              <a:t>35</a:t>
            </a:fld>
            <a:endParaRPr lang="en" dirty="0"/>
          </a:p>
        </p:txBody>
      </p:sp>
    </p:spTree>
    <p:extLst>
      <p:ext uri="{BB962C8B-B14F-4D97-AF65-F5344CB8AC3E}">
        <p14:creationId xmlns:p14="http://schemas.microsoft.com/office/powerpoint/2010/main" val="19295986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dirty="0"/>
              <a:t>Effective Practices</a:t>
            </a:r>
          </a:p>
        </p:txBody>
      </p:sp>
      <p:sp>
        <p:nvSpPr>
          <p:cNvPr id="3" name="Text Placeholder 2"/>
          <p:cNvSpPr>
            <a:spLocks noGrp="1"/>
          </p:cNvSpPr>
          <p:nvPr>
            <p:ph type="body" sz="quarter" idx="14"/>
          </p:nvPr>
        </p:nvSpPr>
        <p:spPr>
          <a:xfrm>
            <a:off x="415636" y="754107"/>
            <a:ext cx="8294915" cy="3693796"/>
          </a:xfrm>
        </p:spPr>
        <p:txBody>
          <a:bodyPr/>
          <a:lstStyle/>
          <a:p>
            <a:pPr lvl="0" defTabSz="914400">
              <a:lnSpc>
                <a:spcPct val="100000"/>
              </a:lnSpc>
              <a:spcBef>
                <a:spcPct val="20000"/>
              </a:spcBef>
              <a:spcAft>
                <a:spcPts val="1200"/>
              </a:spcAft>
              <a:buClrTx/>
              <a:buSzTx/>
              <a:buFont typeface="Wingdings" panose="05000000000000000000" pitchFamily="2" charset="2"/>
              <a:buChar char="§"/>
              <a:tabLst/>
            </a:pPr>
            <a:r>
              <a:rPr lang="en-US" sz="2200" kern="1200" dirty="0">
                <a:latin typeface="Arial" panose="020B0604020202020204" pitchFamily="34" charset="0"/>
                <a:cs typeface="Arial" panose="020B0604020202020204" pitchFamily="34" charset="0"/>
              </a:rPr>
              <a:t>Ensure that out-of-class assignments contain realistic expectations (project materials, computer and/or internet access).</a:t>
            </a:r>
          </a:p>
          <a:p>
            <a:pPr lvl="0" defTabSz="914400">
              <a:lnSpc>
                <a:spcPct val="100000"/>
              </a:lnSpc>
              <a:spcBef>
                <a:spcPct val="20000"/>
              </a:spcBef>
              <a:spcAft>
                <a:spcPts val="1200"/>
              </a:spcAft>
              <a:buClrTx/>
              <a:buSzTx/>
              <a:buFont typeface="Wingdings" panose="05000000000000000000" pitchFamily="2" charset="2"/>
              <a:buChar char="§"/>
              <a:tabLst/>
            </a:pPr>
            <a:r>
              <a:rPr lang="en-US" sz="2200" kern="1200" dirty="0">
                <a:latin typeface="Arial" panose="020B0604020202020204" pitchFamily="34" charset="0"/>
                <a:cs typeface="Arial" panose="020B0604020202020204" pitchFamily="34" charset="0"/>
              </a:rPr>
              <a:t>Partner with community agencies &amp; businesses.</a:t>
            </a:r>
          </a:p>
          <a:p>
            <a:pPr marL="800100" lvl="1" indent="-342900">
              <a:lnSpc>
                <a:spcPct val="100000"/>
              </a:lnSpc>
              <a:spcBef>
                <a:spcPct val="20000"/>
              </a:spcBef>
              <a:spcAft>
                <a:spcPts val="1200"/>
              </a:spcAft>
              <a:buClrTx/>
              <a:buFont typeface="Wingdings" panose="05000000000000000000" pitchFamily="2" charset="2"/>
              <a:buChar char="§"/>
            </a:pPr>
            <a:r>
              <a:rPr lang="en-US" sz="2200" kern="1200" dirty="0">
                <a:latin typeface="Arial" panose="020B0604020202020204" pitchFamily="34" charset="0"/>
                <a:cs typeface="Arial" panose="020B0604020202020204" pitchFamily="34" charset="0"/>
              </a:rPr>
              <a:t>Food banks, post-secondary institutions, non-profits, public libraries, Boys &amp; Girls Club, HUD, Health Department, etc.</a:t>
            </a:r>
          </a:p>
          <a:p>
            <a:pPr lvl="0" defTabSz="914400">
              <a:lnSpc>
                <a:spcPct val="100000"/>
              </a:lnSpc>
              <a:spcBef>
                <a:spcPct val="20000"/>
              </a:spcBef>
              <a:spcAft>
                <a:spcPts val="1200"/>
              </a:spcAft>
              <a:buClrTx/>
              <a:buSzTx/>
              <a:buFont typeface="Wingdings" panose="05000000000000000000" pitchFamily="2" charset="2"/>
              <a:buChar char="§"/>
              <a:tabLst/>
            </a:pPr>
            <a:r>
              <a:rPr lang="en-US" sz="2200" kern="1200" dirty="0">
                <a:latin typeface="Arial" panose="020B0604020202020204" pitchFamily="34" charset="0"/>
                <a:cs typeface="Arial" panose="020B0604020202020204" pitchFamily="34" charset="0"/>
              </a:rPr>
              <a:t>Create support teams for students to include a mentor/advocate who meet regularly to discuss issues, needs, concerns, and reasons to celebrate.</a:t>
            </a:r>
          </a:p>
          <a:p>
            <a:pPr marL="346075" indent="0">
              <a:buNone/>
            </a:pPr>
            <a:endParaRPr lang="en-US" sz="2000" dirty="0"/>
          </a:p>
          <a:p>
            <a:pPr marL="0" indent="0">
              <a:buNone/>
            </a:pPr>
            <a:endParaRPr lang="en-US" sz="2000" dirty="0"/>
          </a:p>
          <a:p>
            <a:pPr marL="457200" indent="-457200">
              <a:buAutoNum type="arabicPeriod"/>
            </a:pPr>
            <a:endParaRPr lang="en-US" sz="2000" dirty="0"/>
          </a:p>
        </p:txBody>
      </p:sp>
      <p:sp>
        <p:nvSpPr>
          <p:cNvPr id="4" name="Slide Number Placeholder 3"/>
          <p:cNvSpPr>
            <a:spLocks noGrp="1"/>
          </p:cNvSpPr>
          <p:nvPr>
            <p:ph type="sldNum" idx="12"/>
          </p:nvPr>
        </p:nvSpPr>
        <p:spPr/>
        <p:txBody>
          <a:bodyPr/>
          <a:lstStyle/>
          <a:p>
            <a:fld id="{00000000-1234-1234-1234-123412341234}" type="slidenum">
              <a:rPr lang="en" smtClean="0"/>
              <a:pPr/>
              <a:t>36</a:t>
            </a:fld>
            <a:endParaRPr lang="en" dirty="0"/>
          </a:p>
        </p:txBody>
      </p:sp>
    </p:spTree>
    <p:extLst>
      <p:ext uri="{BB962C8B-B14F-4D97-AF65-F5344CB8AC3E}">
        <p14:creationId xmlns:p14="http://schemas.microsoft.com/office/powerpoint/2010/main" val="33794778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dirty="0"/>
              <a:t>Services</a:t>
            </a:r>
          </a:p>
        </p:txBody>
      </p:sp>
      <p:sp>
        <p:nvSpPr>
          <p:cNvPr id="3" name="Text Placeholder 2"/>
          <p:cNvSpPr>
            <a:spLocks noGrp="1"/>
          </p:cNvSpPr>
          <p:nvPr>
            <p:ph type="body" sz="quarter" idx="14"/>
          </p:nvPr>
        </p:nvSpPr>
        <p:spPr>
          <a:xfrm>
            <a:off x="415636" y="754107"/>
            <a:ext cx="8294915" cy="3693796"/>
          </a:xfrm>
        </p:spPr>
        <p:txBody>
          <a:bodyPr/>
          <a:lstStyle/>
          <a:p>
            <a:pPr marL="0" indent="0">
              <a:lnSpc>
                <a:spcPct val="100000"/>
              </a:lnSpc>
              <a:spcAft>
                <a:spcPts val="1200"/>
              </a:spcAft>
              <a:buNone/>
            </a:pPr>
            <a:r>
              <a:rPr lang="en-US" sz="2200" dirty="0"/>
              <a:t>If the student is attending a Title I school, they are Title I students first.</a:t>
            </a:r>
          </a:p>
          <a:p>
            <a:pPr marL="0" indent="0">
              <a:lnSpc>
                <a:spcPct val="100000"/>
              </a:lnSpc>
              <a:spcAft>
                <a:spcPts val="1200"/>
              </a:spcAft>
              <a:buNone/>
            </a:pPr>
            <a:r>
              <a:rPr lang="en-US" sz="2200" dirty="0"/>
              <a:t>Priority should be given to students who are failing or most at risk of failing to meet the challenging State academic standards.</a:t>
            </a:r>
          </a:p>
          <a:p>
            <a:pPr marL="574675" indent="-228600">
              <a:lnSpc>
                <a:spcPct val="100000"/>
              </a:lnSpc>
              <a:spcAft>
                <a:spcPts val="1200"/>
              </a:spcAft>
              <a:buFont typeface="Wingdings" panose="05000000000000000000" pitchFamily="2" charset="2"/>
              <a:buChar char="§"/>
            </a:pPr>
            <a:r>
              <a:rPr lang="en-US" sz="2200" dirty="0"/>
              <a:t>Remediation</a:t>
            </a:r>
          </a:p>
          <a:p>
            <a:pPr marL="574675" indent="-228600">
              <a:lnSpc>
                <a:spcPct val="100000"/>
              </a:lnSpc>
              <a:spcAft>
                <a:spcPts val="1200"/>
              </a:spcAft>
              <a:buFont typeface="Wingdings" panose="05000000000000000000" pitchFamily="2" charset="2"/>
              <a:buChar char="§"/>
            </a:pPr>
            <a:r>
              <a:rPr lang="en-US" sz="2200" dirty="0"/>
              <a:t>Interventions</a:t>
            </a:r>
          </a:p>
          <a:p>
            <a:pPr marL="574675" indent="-228600">
              <a:lnSpc>
                <a:spcPct val="100000"/>
              </a:lnSpc>
              <a:spcAft>
                <a:spcPts val="1200"/>
              </a:spcAft>
              <a:buFont typeface="Wingdings" panose="05000000000000000000" pitchFamily="2" charset="2"/>
              <a:buChar char="§"/>
            </a:pPr>
            <a:r>
              <a:rPr lang="en-US" sz="2200" dirty="0"/>
              <a:t>Enrichments</a:t>
            </a:r>
          </a:p>
          <a:p>
            <a:pPr marL="574675" indent="-228600">
              <a:lnSpc>
                <a:spcPct val="100000"/>
              </a:lnSpc>
              <a:spcAft>
                <a:spcPts val="1200"/>
              </a:spcAft>
              <a:buFont typeface="Wingdings" panose="05000000000000000000" pitchFamily="2" charset="2"/>
              <a:buChar char="§"/>
            </a:pPr>
            <a:r>
              <a:rPr lang="en-US" sz="2200" dirty="0"/>
              <a:t>Any other services provided to students</a:t>
            </a:r>
          </a:p>
          <a:p>
            <a:pPr marL="574675" indent="-228600">
              <a:buFont typeface="Wingdings" panose="05000000000000000000" pitchFamily="2" charset="2"/>
              <a:buChar char="§"/>
            </a:pPr>
            <a:endParaRPr lang="en-US" sz="2000" dirty="0"/>
          </a:p>
          <a:p>
            <a:pPr marL="0" indent="0">
              <a:buNone/>
            </a:pPr>
            <a:endParaRPr lang="en-US" sz="2000" dirty="0"/>
          </a:p>
          <a:p>
            <a:pPr marL="457200" indent="-457200">
              <a:buAutoNum type="arabicPeriod"/>
            </a:pPr>
            <a:endParaRPr lang="en-US" sz="2000" dirty="0"/>
          </a:p>
        </p:txBody>
      </p:sp>
      <p:sp>
        <p:nvSpPr>
          <p:cNvPr id="4" name="Slide Number Placeholder 3"/>
          <p:cNvSpPr>
            <a:spLocks noGrp="1"/>
          </p:cNvSpPr>
          <p:nvPr>
            <p:ph type="sldNum" idx="12"/>
          </p:nvPr>
        </p:nvSpPr>
        <p:spPr/>
        <p:txBody>
          <a:bodyPr/>
          <a:lstStyle/>
          <a:p>
            <a:fld id="{00000000-1234-1234-1234-123412341234}" type="slidenum">
              <a:rPr lang="en" smtClean="0"/>
              <a:pPr/>
              <a:t>37</a:t>
            </a:fld>
            <a:endParaRPr lang="en" dirty="0"/>
          </a:p>
        </p:txBody>
      </p:sp>
    </p:spTree>
    <p:extLst>
      <p:ext uri="{BB962C8B-B14F-4D97-AF65-F5344CB8AC3E}">
        <p14:creationId xmlns:p14="http://schemas.microsoft.com/office/powerpoint/2010/main" val="16628049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sz="3200" dirty="0"/>
              <a:t>English Learners</a:t>
            </a:r>
          </a:p>
        </p:txBody>
      </p:sp>
      <p:sp>
        <p:nvSpPr>
          <p:cNvPr id="5" name="Slide Number Placeholder 4"/>
          <p:cNvSpPr>
            <a:spLocks noGrp="1"/>
          </p:cNvSpPr>
          <p:nvPr>
            <p:ph type="sldNum" idx="12"/>
          </p:nvPr>
        </p:nvSpPr>
        <p:spPr/>
        <p:txBody>
          <a:bodyPr/>
          <a:lstStyle/>
          <a:p>
            <a:fld id="{00000000-1234-1234-1234-123412341234}" type="slidenum">
              <a:rPr lang="en" smtClean="0"/>
              <a:pPr/>
              <a:t>38</a:t>
            </a:fld>
            <a:endParaRPr lang="en" dirty="0"/>
          </a:p>
        </p:txBody>
      </p:sp>
    </p:spTree>
    <p:extLst>
      <p:ext uri="{BB962C8B-B14F-4D97-AF65-F5344CB8AC3E}">
        <p14:creationId xmlns:p14="http://schemas.microsoft.com/office/powerpoint/2010/main" val="27050085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311700" y="42042"/>
            <a:ext cx="8255250" cy="439933"/>
          </a:xfrm>
        </p:spPr>
        <p:txBody>
          <a:bodyPr/>
          <a:lstStyle/>
          <a:p>
            <a:r>
              <a:rPr lang="en-US" sz="2400" dirty="0"/>
              <a:t>The Federal Definition of an EL Student</a:t>
            </a:r>
            <a:endParaRPr lang="en-US" sz="1200" dirty="0"/>
          </a:p>
        </p:txBody>
      </p:sp>
      <p:sp>
        <p:nvSpPr>
          <p:cNvPr id="4" name="Slide Number Placeholder 3"/>
          <p:cNvSpPr>
            <a:spLocks noGrp="1"/>
          </p:cNvSpPr>
          <p:nvPr>
            <p:ph type="sldNum" idx="12"/>
          </p:nvPr>
        </p:nvSpPr>
        <p:spPr>
          <a:xfrm>
            <a:off x="8481083" y="4899419"/>
            <a:ext cx="548700" cy="233671"/>
          </a:xfrm>
        </p:spPr>
        <p:txBody>
          <a:bodyPr/>
          <a:lstStyle/>
          <a:p>
            <a:pPr defTabSz="914378"/>
            <a:fld id="{00000000-1234-1234-1234-123412341234}" type="slidenum">
              <a:rPr lang="en" kern="0">
                <a:solidFill>
                  <a:srgbClr val="78909C">
                    <a:lumMod val="50000"/>
                  </a:srgbClr>
                </a:solidFill>
                <a:latin typeface="Arial"/>
                <a:cs typeface="Arial"/>
                <a:sym typeface="Arial"/>
              </a:rPr>
              <a:pPr defTabSz="914378"/>
              <a:t>39</a:t>
            </a:fld>
            <a:endParaRPr lang="en" kern="0" dirty="0">
              <a:solidFill>
                <a:srgbClr val="78909C">
                  <a:lumMod val="50000"/>
                </a:srgbClr>
              </a:solidFill>
              <a:latin typeface="Arial"/>
              <a:cs typeface="Arial"/>
              <a:sym typeface="Arial"/>
            </a:endParaRPr>
          </a:p>
        </p:txBody>
      </p:sp>
      <p:sp>
        <p:nvSpPr>
          <p:cNvPr id="7" name="Text Placeholder 6"/>
          <p:cNvSpPr>
            <a:spLocks noGrp="1"/>
          </p:cNvSpPr>
          <p:nvPr>
            <p:ph type="body" sz="quarter" idx="14"/>
          </p:nvPr>
        </p:nvSpPr>
        <p:spPr>
          <a:xfrm>
            <a:off x="1123664" y="593357"/>
            <a:ext cx="7906119" cy="3361396"/>
          </a:xfrm>
        </p:spPr>
        <p:txBody>
          <a:bodyPr/>
          <a:lstStyle/>
          <a:p>
            <a:pPr marL="0" indent="0" defTabSz="914378" eaLnBrk="0" fontAlgn="base" hangingPunct="0">
              <a:lnSpc>
                <a:spcPct val="100000"/>
              </a:lnSpc>
              <a:spcBef>
                <a:spcPct val="20000"/>
              </a:spcBef>
              <a:spcAft>
                <a:spcPct val="0"/>
              </a:spcAft>
              <a:buClrTx/>
              <a:buSzTx/>
              <a:buNone/>
              <a:tabLst/>
              <a:defRPr/>
            </a:pPr>
            <a:r>
              <a:rPr lang="en-US" sz="1800" kern="1200" dirty="0">
                <a:solidFill>
                  <a:schemeClr val="tx1">
                    <a:lumMod val="75000"/>
                    <a:lumOff val="25000"/>
                  </a:schemeClr>
                </a:solidFill>
                <a:latin typeface="Arial" pitchFamily="34" charset="0"/>
                <a:ea typeface="+mn-ea"/>
                <a:cs typeface="Arial" pitchFamily="34" charset="0"/>
              </a:rPr>
              <a:t>An individual-</a:t>
            </a:r>
          </a:p>
          <a:p>
            <a:pPr defTabSz="914378" eaLnBrk="0" fontAlgn="base" hangingPunct="0">
              <a:lnSpc>
                <a:spcPct val="100000"/>
              </a:lnSpc>
              <a:spcBef>
                <a:spcPct val="20000"/>
              </a:spcBef>
              <a:spcAft>
                <a:spcPct val="0"/>
              </a:spcAft>
              <a:buClrTx/>
              <a:buSzTx/>
              <a:buFont typeface="Arial" panose="020B0604020202020204" pitchFamily="34" charset="0"/>
              <a:buChar char="•"/>
              <a:tabLst/>
              <a:defRPr/>
            </a:pPr>
            <a:r>
              <a:rPr lang="en-US" sz="1800" kern="1200" dirty="0">
                <a:solidFill>
                  <a:schemeClr val="tx1">
                    <a:lumMod val="75000"/>
                    <a:lumOff val="25000"/>
                  </a:schemeClr>
                </a:solidFill>
                <a:latin typeface="Arial" pitchFamily="34" charset="0"/>
                <a:ea typeface="+mn-ea"/>
                <a:cs typeface="Arial" pitchFamily="34" charset="0"/>
              </a:rPr>
              <a:t>Who is age 3-21;</a:t>
            </a:r>
          </a:p>
          <a:p>
            <a:pPr defTabSz="914378" eaLnBrk="0" fontAlgn="base" hangingPunct="0">
              <a:lnSpc>
                <a:spcPct val="100000"/>
              </a:lnSpc>
              <a:spcBef>
                <a:spcPct val="20000"/>
              </a:spcBef>
              <a:spcAft>
                <a:spcPct val="0"/>
              </a:spcAft>
              <a:buClrTx/>
              <a:buSzTx/>
              <a:buFont typeface="Arial" panose="020B0604020202020204" pitchFamily="34" charset="0"/>
              <a:buChar char="•"/>
              <a:tabLst/>
              <a:defRPr/>
            </a:pPr>
            <a:r>
              <a:rPr lang="en-US" sz="1800" kern="1200" dirty="0">
                <a:solidFill>
                  <a:schemeClr val="tx1">
                    <a:lumMod val="75000"/>
                    <a:lumOff val="25000"/>
                  </a:schemeClr>
                </a:solidFill>
                <a:latin typeface="Arial" pitchFamily="34" charset="0"/>
                <a:ea typeface="+mn-ea"/>
                <a:cs typeface="Arial" pitchFamily="34" charset="0"/>
              </a:rPr>
              <a:t>Who is enrolled or preparing to enroll in an elementary or secondary school;</a:t>
            </a:r>
          </a:p>
          <a:p>
            <a:pPr defTabSz="914378" eaLnBrk="0" fontAlgn="base" hangingPunct="0">
              <a:lnSpc>
                <a:spcPct val="100000"/>
              </a:lnSpc>
              <a:spcBef>
                <a:spcPct val="20000"/>
              </a:spcBef>
              <a:spcAft>
                <a:spcPct val="0"/>
              </a:spcAft>
              <a:buClrTx/>
              <a:buSzTx/>
              <a:buFont typeface="Arial" panose="020B0604020202020204" pitchFamily="34" charset="0"/>
              <a:buChar char="•"/>
              <a:tabLst/>
              <a:defRPr/>
            </a:pPr>
            <a:r>
              <a:rPr lang="en-US" sz="1800" kern="1200" dirty="0">
                <a:solidFill>
                  <a:schemeClr val="tx1">
                    <a:lumMod val="75000"/>
                    <a:lumOff val="25000"/>
                  </a:schemeClr>
                </a:solidFill>
                <a:latin typeface="Arial" pitchFamily="34" charset="0"/>
                <a:ea typeface="+mn-ea"/>
                <a:cs typeface="Arial" pitchFamily="34" charset="0"/>
              </a:rPr>
              <a:t>Who was not born in the United States OR whose native language is a language other than English;</a:t>
            </a:r>
          </a:p>
          <a:p>
            <a:pPr defTabSz="914378" eaLnBrk="0" fontAlgn="base" hangingPunct="0">
              <a:lnSpc>
                <a:spcPct val="100000"/>
              </a:lnSpc>
              <a:spcBef>
                <a:spcPct val="20000"/>
              </a:spcBef>
              <a:spcAft>
                <a:spcPct val="0"/>
              </a:spcAft>
              <a:buClrTx/>
              <a:buSzTx/>
              <a:buFont typeface="Arial" panose="020B0604020202020204" pitchFamily="34" charset="0"/>
              <a:buChar char="•"/>
              <a:tabLst/>
              <a:defRPr/>
            </a:pPr>
            <a:r>
              <a:rPr lang="en-US" sz="1800" kern="1200" dirty="0">
                <a:solidFill>
                  <a:schemeClr val="tx1">
                    <a:lumMod val="75000"/>
                    <a:lumOff val="25000"/>
                  </a:schemeClr>
                </a:solidFill>
                <a:latin typeface="Arial" pitchFamily="34" charset="0"/>
                <a:ea typeface="+mn-ea"/>
                <a:cs typeface="Arial" pitchFamily="34" charset="0"/>
              </a:rPr>
              <a:t>Where difficulties in speaking, reading, writing, or understanding the English language may be sufficient to deny the individual</a:t>
            </a:r>
          </a:p>
          <a:p>
            <a:pPr marL="742931" lvl="1" indent="-285743" eaLnBrk="0" fontAlgn="base" hangingPunct="0">
              <a:spcBef>
                <a:spcPct val="20000"/>
              </a:spcBef>
              <a:spcAft>
                <a:spcPct val="0"/>
              </a:spcAft>
              <a:buFont typeface="Arial" panose="020B0604020202020204" pitchFamily="34" charset="0"/>
              <a:buChar char="–"/>
              <a:defRPr/>
            </a:pPr>
            <a:r>
              <a:rPr lang="en-US" sz="1800" kern="1200" dirty="0">
                <a:solidFill>
                  <a:schemeClr val="tx1">
                    <a:lumMod val="75000"/>
                    <a:lumOff val="25000"/>
                  </a:schemeClr>
                </a:solidFill>
                <a:latin typeface="Arial" pitchFamily="34" charset="0"/>
                <a:cs typeface="Arial" pitchFamily="34" charset="0"/>
              </a:rPr>
              <a:t>The ability in meeting the State’s proficient level of achievement on State assessments described in section 1111(b)(3)</a:t>
            </a:r>
          </a:p>
          <a:p>
            <a:pPr marL="742931" lvl="1" indent="-285743" eaLnBrk="0" fontAlgn="base" hangingPunct="0">
              <a:spcBef>
                <a:spcPct val="20000"/>
              </a:spcBef>
              <a:spcAft>
                <a:spcPct val="0"/>
              </a:spcAft>
              <a:buFont typeface="Arial" panose="020B0604020202020204" pitchFamily="34" charset="0"/>
              <a:buChar char="–"/>
              <a:defRPr/>
            </a:pPr>
            <a:r>
              <a:rPr lang="en-US" sz="1800" kern="1200" dirty="0">
                <a:solidFill>
                  <a:schemeClr val="tx1">
                    <a:lumMod val="75000"/>
                    <a:lumOff val="25000"/>
                  </a:schemeClr>
                </a:solidFill>
                <a:latin typeface="Arial" pitchFamily="34" charset="0"/>
                <a:cs typeface="Arial" pitchFamily="34" charset="0"/>
              </a:rPr>
              <a:t>The ability to successfully achieve in classrooms where the language of instruction is English; or</a:t>
            </a:r>
          </a:p>
          <a:p>
            <a:pPr marL="742931" lvl="1" indent="-285743" eaLnBrk="0" fontAlgn="base" hangingPunct="0">
              <a:spcBef>
                <a:spcPct val="20000"/>
              </a:spcBef>
              <a:spcAft>
                <a:spcPct val="0"/>
              </a:spcAft>
              <a:buFont typeface="Arial" panose="020B0604020202020204" pitchFamily="34" charset="0"/>
              <a:buChar char="–"/>
              <a:defRPr/>
            </a:pPr>
            <a:r>
              <a:rPr lang="en-US" sz="1800" kern="1200" dirty="0">
                <a:solidFill>
                  <a:schemeClr val="tx1">
                    <a:lumMod val="75000"/>
                    <a:lumOff val="25000"/>
                  </a:schemeClr>
                </a:solidFill>
                <a:latin typeface="Arial" pitchFamily="34" charset="0"/>
                <a:cs typeface="Arial" pitchFamily="34" charset="0"/>
              </a:rPr>
              <a:t>The opportunity to participate fully in society.</a:t>
            </a:r>
          </a:p>
          <a:p>
            <a:pPr defTabSz="914378" eaLnBrk="0" fontAlgn="base" hangingPunct="0">
              <a:lnSpc>
                <a:spcPct val="100000"/>
              </a:lnSpc>
              <a:spcBef>
                <a:spcPct val="20000"/>
              </a:spcBef>
              <a:spcAft>
                <a:spcPct val="0"/>
              </a:spcAft>
              <a:buClrTx/>
              <a:buSzTx/>
              <a:buFont typeface="Arial" panose="020B0604020202020204" pitchFamily="34" charset="0"/>
              <a:buChar char="•"/>
              <a:tabLst/>
              <a:defRPr/>
            </a:pPr>
            <a:endParaRPr lang="en-US" sz="2200" kern="1200" dirty="0">
              <a:solidFill>
                <a:schemeClr val="tx1">
                  <a:lumMod val="75000"/>
                  <a:lumOff val="25000"/>
                </a:schemeClr>
              </a:solidFill>
              <a:latin typeface="Arial" pitchFamily="34" charset="0"/>
              <a:ea typeface="+mn-ea"/>
              <a:cs typeface="Arial" pitchFamily="34" charset="0"/>
            </a:endParaRPr>
          </a:p>
          <a:p>
            <a:pPr marL="114297" indent="0">
              <a:spcBef>
                <a:spcPts val="500"/>
              </a:spcBef>
              <a:spcAft>
                <a:spcPts val="600"/>
              </a:spcAft>
              <a:buNone/>
            </a:pPr>
            <a:r>
              <a:rPr lang="en-US" sz="1800" dirty="0">
                <a:ea typeface="Open Sans"/>
                <a:cs typeface="Open Sans"/>
                <a:sym typeface="Open Sans"/>
              </a:rPr>
              <a:t>	</a:t>
            </a:r>
          </a:p>
          <a:p>
            <a:pPr>
              <a:tabLst/>
            </a:pPr>
            <a:endParaRPr lang="en-US" dirty="0"/>
          </a:p>
        </p:txBody>
      </p:sp>
    </p:spTree>
    <p:extLst>
      <p:ext uri="{BB962C8B-B14F-4D97-AF65-F5344CB8AC3E}">
        <p14:creationId xmlns:p14="http://schemas.microsoft.com/office/powerpoint/2010/main" val="3906826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311700" y="42041"/>
            <a:ext cx="8255250" cy="439933"/>
          </a:xfrm>
        </p:spPr>
        <p:txBody>
          <a:bodyPr/>
          <a:lstStyle/>
          <a:p>
            <a:r>
              <a:rPr lang="en-US" sz="2400" dirty="0"/>
              <a:t>Office of Federal Programs  </a:t>
            </a:r>
            <a:r>
              <a:rPr lang="en-US" sz="2000" dirty="0"/>
              <a:t>Vision, Mission, and Goals</a:t>
            </a:r>
          </a:p>
        </p:txBody>
      </p:sp>
      <p:sp>
        <p:nvSpPr>
          <p:cNvPr id="4" name="Slide Number Placeholder 3"/>
          <p:cNvSpPr>
            <a:spLocks noGrp="1"/>
          </p:cNvSpPr>
          <p:nvPr>
            <p:ph type="sldNum" idx="12"/>
          </p:nvPr>
        </p:nvSpPr>
        <p:spPr>
          <a:xfrm>
            <a:off x="8481083" y="4899418"/>
            <a:ext cx="548700" cy="233671"/>
          </a:xfrm>
        </p:spPr>
        <p:txBody>
          <a:bodyPr/>
          <a:lstStyle/>
          <a:p>
            <a:fld id="{00000000-1234-1234-1234-123412341234}" type="slidenum">
              <a:rPr lang="en" smtClean="0"/>
              <a:pPr/>
              <a:t>4</a:t>
            </a:fld>
            <a:endParaRPr lang="en" dirty="0"/>
          </a:p>
        </p:txBody>
      </p:sp>
      <p:graphicFrame>
        <p:nvGraphicFramePr>
          <p:cNvPr id="8" name="Content Placeholder 3"/>
          <p:cNvGraphicFramePr>
            <a:graphicFrameLocks/>
          </p:cNvGraphicFramePr>
          <p:nvPr>
            <p:extLst>
              <p:ext uri="{D42A27DB-BD31-4B8C-83A1-F6EECF244321}">
                <p14:modId xmlns:p14="http://schemas.microsoft.com/office/powerpoint/2010/main" val="3211811158"/>
              </p:ext>
            </p:extLst>
          </p:nvPr>
        </p:nvGraphicFramePr>
        <p:xfrm>
          <a:off x="577173" y="755518"/>
          <a:ext cx="7989777" cy="3857650"/>
        </p:xfrm>
        <a:graphic>
          <a:graphicData uri="http://schemas.openxmlformats.org/drawingml/2006/table">
            <a:tbl>
              <a:tblPr firstRow="1" bandRow="1">
                <a:tableStyleId>{08FB837D-C827-4EFA-A057-4D05807E0F7C}</a:tableStyleId>
              </a:tblPr>
              <a:tblGrid>
                <a:gridCol w="2663259">
                  <a:extLst>
                    <a:ext uri="{9D8B030D-6E8A-4147-A177-3AD203B41FA5}">
                      <a16:colId xmlns:a16="http://schemas.microsoft.com/office/drawing/2014/main" val="20000"/>
                    </a:ext>
                  </a:extLst>
                </a:gridCol>
                <a:gridCol w="2663259">
                  <a:extLst>
                    <a:ext uri="{9D8B030D-6E8A-4147-A177-3AD203B41FA5}">
                      <a16:colId xmlns:a16="http://schemas.microsoft.com/office/drawing/2014/main" val="20001"/>
                    </a:ext>
                  </a:extLst>
                </a:gridCol>
                <a:gridCol w="2663259">
                  <a:extLst>
                    <a:ext uri="{9D8B030D-6E8A-4147-A177-3AD203B41FA5}">
                      <a16:colId xmlns:a16="http://schemas.microsoft.com/office/drawing/2014/main" val="20002"/>
                    </a:ext>
                  </a:extLst>
                </a:gridCol>
              </a:tblGrid>
              <a:tr h="1322711">
                <a:tc gridSpan="3">
                  <a:txBody>
                    <a:bodyPr/>
                    <a:lstStyle>
                      <a:lvl1pPr marR="0" algn="l" rtl="0" eaLnBrk="1" hangingPunct="1">
                        <a:lnSpc>
                          <a:spcPct val="100000"/>
                        </a:lnSpc>
                        <a:spcBef>
                          <a:spcPts val="0"/>
                        </a:spcBef>
                        <a:spcAft>
                          <a:spcPts val="0"/>
                        </a:spcAft>
                        <a:buNone/>
                        <a:defRPr sz="1400" b="1" i="0" u="none" strike="noStrike" cap="none">
                          <a:solidFill>
                            <a:schemeClr val="lt1"/>
                          </a:solidFill>
                          <a:latin typeface="Georgia" panose="02040502050405020303"/>
                          <a:sym typeface="Arial"/>
                        </a:defRPr>
                      </a:lvl1pPr>
                      <a:lvl2pPr marR="0" algn="l" rtl="0" eaLnBrk="1" hangingPunct="1">
                        <a:lnSpc>
                          <a:spcPct val="100000"/>
                        </a:lnSpc>
                        <a:spcBef>
                          <a:spcPts val="0"/>
                        </a:spcBef>
                        <a:spcAft>
                          <a:spcPts val="0"/>
                        </a:spcAft>
                        <a:buNone/>
                        <a:defRPr sz="1400" b="1" i="0" u="none" strike="noStrike" cap="none">
                          <a:solidFill>
                            <a:schemeClr val="lt1"/>
                          </a:solidFill>
                          <a:latin typeface="Georgia" panose="02040502050405020303"/>
                          <a:sym typeface="Arial"/>
                        </a:defRPr>
                      </a:lvl2pPr>
                      <a:lvl3pPr marR="0" algn="l" rtl="0" eaLnBrk="1" hangingPunct="1">
                        <a:lnSpc>
                          <a:spcPct val="100000"/>
                        </a:lnSpc>
                        <a:spcBef>
                          <a:spcPts val="0"/>
                        </a:spcBef>
                        <a:spcAft>
                          <a:spcPts val="0"/>
                        </a:spcAft>
                        <a:buNone/>
                        <a:defRPr sz="1400" b="1" i="0" u="none" strike="noStrike" cap="none">
                          <a:solidFill>
                            <a:schemeClr val="lt1"/>
                          </a:solidFill>
                          <a:latin typeface="Georgia" panose="02040502050405020303"/>
                          <a:sym typeface="Arial"/>
                        </a:defRPr>
                      </a:lvl3pPr>
                      <a:lvl4pPr marR="0" algn="l" rtl="0" eaLnBrk="1" hangingPunct="1">
                        <a:lnSpc>
                          <a:spcPct val="100000"/>
                        </a:lnSpc>
                        <a:spcBef>
                          <a:spcPts val="0"/>
                        </a:spcBef>
                        <a:spcAft>
                          <a:spcPts val="0"/>
                        </a:spcAft>
                        <a:buNone/>
                        <a:defRPr sz="1400" b="1" i="0" u="none" strike="noStrike" cap="none">
                          <a:solidFill>
                            <a:schemeClr val="lt1"/>
                          </a:solidFill>
                          <a:latin typeface="Georgia" panose="02040502050405020303"/>
                          <a:sym typeface="Arial"/>
                        </a:defRPr>
                      </a:lvl4pPr>
                      <a:lvl5pPr marR="0" algn="l" rtl="0" eaLnBrk="1" hangingPunct="1">
                        <a:lnSpc>
                          <a:spcPct val="100000"/>
                        </a:lnSpc>
                        <a:spcBef>
                          <a:spcPts val="0"/>
                        </a:spcBef>
                        <a:spcAft>
                          <a:spcPts val="0"/>
                        </a:spcAft>
                        <a:buNone/>
                        <a:defRPr sz="1400" b="1" i="0" u="none" strike="noStrike" cap="none">
                          <a:solidFill>
                            <a:schemeClr val="lt1"/>
                          </a:solidFill>
                          <a:latin typeface="Georgia" panose="02040502050405020303"/>
                          <a:sym typeface="Arial"/>
                        </a:defRPr>
                      </a:lvl5pPr>
                      <a:lvl6pPr marR="0" algn="l" rtl="0" eaLnBrk="1" hangingPunct="1">
                        <a:lnSpc>
                          <a:spcPct val="100000"/>
                        </a:lnSpc>
                        <a:spcBef>
                          <a:spcPts val="0"/>
                        </a:spcBef>
                        <a:spcAft>
                          <a:spcPts val="0"/>
                        </a:spcAft>
                        <a:buNone/>
                        <a:defRPr sz="1400" b="1" i="0" u="none" strike="noStrike" cap="none">
                          <a:solidFill>
                            <a:schemeClr val="lt1"/>
                          </a:solidFill>
                          <a:latin typeface="Georgia" panose="02040502050405020303"/>
                          <a:sym typeface="Arial"/>
                        </a:defRPr>
                      </a:lvl6pPr>
                      <a:lvl7pPr marR="0" algn="l" rtl="0" eaLnBrk="1" hangingPunct="1">
                        <a:lnSpc>
                          <a:spcPct val="100000"/>
                        </a:lnSpc>
                        <a:spcBef>
                          <a:spcPts val="0"/>
                        </a:spcBef>
                        <a:spcAft>
                          <a:spcPts val="0"/>
                        </a:spcAft>
                        <a:buNone/>
                        <a:defRPr sz="1400" b="1" i="0" u="none" strike="noStrike" cap="none">
                          <a:solidFill>
                            <a:schemeClr val="lt1"/>
                          </a:solidFill>
                          <a:latin typeface="Georgia" panose="02040502050405020303"/>
                          <a:sym typeface="Arial"/>
                        </a:defRPr>
                      </a:lvl7pPr>
                      <a:lvl8pPr marR="0" algn="l" rtl="0" eaLnBrk="1" hangingPunct="1">
                        <a:lnSpc>
                          <a:spcPct val="100000"/>
                        </a:lnSpc>
                        <a:spcBef>
                          <a:spcPts val="0"/>
                        </a:spcBef>
                        <a:spcAft>
                          <a:spcPts val="0"/>
                        </a:spcAft>
                        <a:buNone/>
                        <a:defRPr sz="1400" b="1" i="0" u="none" strike="noStrike" cap="none">
                          <a:solidFill>
                            <a:schemeClr val="lt1"/>
                          </a:solidFill>
                          <a:latin typeface="Georgia" panose="02040502050405020303"/>
                          <a:sym typeface="Arial"/>
                        </a:defRPr>
                      </a:lvl8pPr>
                      <a:lvl9pPr marR="0" algn="l" rtl="0" eaLnBrk="1" hangingPunct="1">
                        <a:lnSpc>
                          <a:spcPct val="100000"/>
                        </a:lnSpc>
                        <a:spcBef>
                          <a:spcPts val="0"/>
                        </a:spcBef>
                        <a:spcAft>
                          <a:spcPts val="0"/>
                        </a:spcAft>
                        <a:buNone/>
                        <a:defRPr sz="1400" b="1" i="0" u="none" strike="noStrike" cap="none">
                          <a:solidFill>
                            <a:schemeClr val="lt1"/>
                          </a:solidFill>
                          <a:latin typeface="Georgia" panose="02040502050405020303"/>
                          <a:sym typeface="Arial"/>
                        </a:defRPr>
                      </a:lvl9pPr>
                    </a:lstStyle>
                    <a:p>
                      <a:pPr algn="ctr"/>
                      <a:r>
                        <a:rPr lang="en-US" sz="1800" kern="1200" dirty="0">
                          <a:solidFill>
                            <a:schemeClr val="bg1"/>
                          </a:solidFill>
                          <a:latin typeface="Arial" panose="020B0604020202020204" pitchFamily="34" charset="0"/>
                          <a:cs typeface="Arial" panose="020B0604020202020204" pitchFamily="34" charset="0"/>
                        </a:rPr>
                        <a:t>Vision </a:t>
                      </a:r>
                    </a:p>
                    <a:p>
                      <a:r>
                        <a:rPr lang="en-US" sz="1600" kern="1200" dirty="0">
                          <a:solidFill>
                            <a:schemeClr val="bg1"/>
                          </a:solidFill>
                          <a:latin typeface="Arial" panose="020B0604020202020204" pitchFamily="34" charset="0"/>
                          <a:cs typeface="Arial" panose="020B0604020202020204" pitchFamily="34" charset="0"/>
                        </a:rPr>
                        <a:t>The vision of Mississippi State Board of Education is to create a world-class educational system that gives students the knowledge and skills to be successful in college and the workforce, and to flourish as parents and citizens.</a:t>
                      </a:r>
                    </a:p>
                    <a:p>
                      <a:endParaRPr lang="en-US" sz="1600" b="0" dirty="0">
                        <a:solidFill>
                          <a:schemeClr val="bg1"/>
                        </a:solidFill>
                        <a:latin typeface="Arial" panose="020B0604020202020204" pitchFamily="34" charset="0"/>
                        <a:cs typeface="Arial" panose="020B0604020202020204" pitchFamily="34" charset="0"/>
                      </a:endParaRP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1322711">
                <a:tc gridSpan="3">
                  <a:txBody>
                    <a:bodyPr/>
                    <a:lstStyle>
                      <a:lvl1pPr marR="0" algn="l" rtl="0" eaLnBrk="1" hangingPunct="1">
                        <a:lnSpc>
                          <a:spcPct val="100000"/>
                        </a:lnSpc>
                        <a:spcBef>
                          <a:spcPts val="0"/>
                        </a:spcBef>
                        <a:spcAft>
                          <a:spcPts val="0"/>
                        </a:spcAft>
                        <a:buNone/>
                        <a:defRPr sz="1400" b="0" i="0" u="none" strike="noStrike" cap="none">
                          <a:solidFill>
                            <a:schemeClr val="dk1"/>
                          </a:solidFill>
                          <a:latin typeface="Georgia" panose="02040502050405020303"/>
                          <a:sym typeface="Arial"/>
                        </a:defRPr>
                      </a:lvl1pPr>
                      <a:lvl2pPr marR="0" algn="l" rtl="0" eaLnBrk="1" hangingPunct="1">
                        <a:lnSpc>
                          <a:spcPct val="100000"/>
                        </a:lnSpc>
                        <a:spcBef>
                          <a:spcPts val="0"/>
                        </a:spcBef>
                        <a:spcAft>
                          <a:spcPts val="0"/>
                        </a:spcAft>
                        <a:buNone/>
                        <a:defRPr sz="1400" b="0" i="0" u="none" strike="noStrike" cap="none">
                          <a:solidFill>
                            <a:schemeClr val="dk1"/>
                          </a:solidFill>
                          <a:latin typeface="Georgia" panose="02040502050405020303"/>
                          <a:sym typeface="Arial"/>
                        </a:defRPr>
                      </a:lvl2pPr>
                      <a:lvl3pPr marR="0" algn="l" rtl="0" eaLnBrk="1" hangingPunct="1">
                        <a:lnSpc>
                          <a:spcPct val="100000"/>
                        </a:lnSpc>
                        <a:spcBef>
                          <a:spcPts val="0"/>
                        </a:spcBef>
                        <a:spcAft>
                          <a:spcPts val="0"/>
                        </a:spcAft>
                        <a:buNone/>
                        <a:defRPr sz="1400" b="0" i="0" u="none" strike="noStrike" cap="none">
                          <a:solidFill>
                            <a:schemeClr val="dk1"/>
                          </a:solidFill>
                          <a:latin typeface="Georgia" panose="02040502050405020303"/>
                          <a:sym typeface="Arial"/>
                        </a:defRPr>
                      </a:lvl3pPr>
                      <a:lvl4pPr marR="0" algn="l" rtl="0" eaLnBrk="1" hangingPunct="1">
                        <a:lnSpc>
                          <a:spcPct val="100000"/>
                        </a:lnSpc>
                        <a:spcBef>
                          <a:spcPts val="0"/>
                        </a:spcBef>
                        <a:spcAft>
                          <a:spcPts val="0"/>
                        </a:spcAft>
                        <a:buNone/>
                        <a:defRPr sz="1400" b="0" i="0" u="none" strike="noStrike" cap="none">
                          <a:solidFill>
                            <a:schemeClr val="dk1"/>
                          </a:solidFill>
                          <a:latin typeface="Georgia" panose="02040502050405020303"/>
                          <a:sym typeface="Arial"/>
                        </a:defRPr>
                      </a:lvl4pPr>
                      <a:lvl5pPr marR="0" algn="l" rtl="0" eaLnBrk="1" hangingPunct="1">
                        <a:lnSpc>
                          <a:spcPct val="100000"/>
                        </a:lnSpc>
                        <a:spcBef>
                          <a:spcPts val="0"/>
                        </a:spcBef>
                        <a:spcAft>
                          <a:spcPts val="0"/>
                        </a:spcAft>
                        <a:buNone/>
                        <a:defRPr sz="1400" b="0" i="0" u="none" strike="noStrike" cap="none">
                          <a:solidFill>
                            <a:schemeClr val="dk1"/>
                          </a:solidFill>
                          <a:latin typeface="Georgia" panose="02040502050405020303"/>
                          <a:sym typeface="Arial"/>
                        </a:defRPr>
                      </a:lvl5pPr>
                      <a:lvl6pPr marR="0" algn="l" rtl="0" eaLnBrk="1" hangingPunct="1">
                        <a:lnSpc>
                          <a:spcPct val="100000"/>
                        </a:lnSpc>
                        <a:spcBef>
                          <a:spcPts val="0"/>
                        </a:spcBef>
                        <a:spcAft>
                          <a:spcPts val="0"/>
                        </a:spcAft>
                        <a:buNone/>
                        <a:defRPr sz="1400" b="0" i="0" u="none" strike="noStrike" cap="none">
                          <a:solidFill>
                            <a:schemeClr val="dk1"/>
                          </a:solidFill>
                          <a:latin typeface="Georgia" panose="02040502050405020303"/>
                          <a:sym typeface="Arial"/>
                        </a:defRPr>
                      </a:lvl6pPr>
                      <a:lvl7pPr marR="0" algn="l" rtl="0" eaLnBrk="1" hangingPunct="1">
                        <a:lnSpc>
                          <a:spcPct val="100000"/>
                        </a:lnSpc>
                        <a:spcBef>
                          <a:spcPts val="0"/>
                        </a:spcBef>
                        <a:spcAft>
                          <a:spcPts val="0"/>
                        </a:spcAft>
                        <a:buNone/>
                        <a:defRPr sz="1400" b="0" i="0" u="none" strike="noStrike" cap="none">
                          <a:solidFill>
                            <a:schemeClr val="dk1"/>
                          </a:solidFill>
                          <a:latin typeface="Georgia" panose="02040502050405020303"/>
                          <a:sym typeface="Arial"/>
                        </a:defRPr>
                      </a:lvl7pPr>
                      <a:lvl8pPr marR="0" algn="l" rtl="0" eaLnBrk="1" hangingPunct="1">
                        <a:lnSpc>
                          <a:spcPct val="100000"/>
                        </a:lnSpc>
                        <a:spcBef>
                          <a:spcPts val="0"/>
                        </a:spcBef>
                        <a:spcAft>
                          <a:spcPts val="0"/>
                        </a:spcAft>
                        <a:buNone/>
                        <a:defRPr sz="1400" b="0" i="0" u="none" strike="noStrike" cap="none">
                          <a:solidFill>
                            <a:schemeClr val="dk1"/>
                          </a:solidFill>
                          <a:latin typeface="Georgia" panose="02040502050405020303"/>
                          <a:sym typeface="Arial"/>
                        </a:defRPr>
                      </a:lvl8pPr>
                      <a:lvl9pPr marR="0" algn="l" rtl="0" eaLnBrk="1" hangingPunct="1">
                        <a:lnSpc>
                          <a:spcPct val="100000"/>
                        </a:lnSpc>
                        <a:spcBef>
                          <a:spcPts val="0"/>
                        </a:spcBef>
                        <a:spcAft>
                          <a:spcPts val="0"/>
                        </a:spcAft>
                        <a:buNone/>
                        <a:defRPr sz="1400" b="0" i="0" u="none" strike="noStrike" cap="none">
                          <a:solidFill>
                            <a:schemeClr val="dk1"/>
                          </a:solidFill>
                          <a:latin typeface="Georgia" panose="02040502050405020303"/>
                          <a:sym typeface="Arial"/>
                        </a:defRPr>
                      </a:lvl9pPr>
                    </a:lstStyle>
                    <a:p>
                      <a:pPr algn="ctr"/>
                      <a:r>
                        <a:rPr lang="en-US" sz="1800" b="1" dirty="0">
                          <a:solidFill>
                            <a:schemeClr val="bg1"/>
                          </a:solidFill>
                          <a:latin typeface="Arial" panose="020B0604020202020204" pitchFamily="34" charset="0"/>
                          <a:cs typeface="Arial" panose="020B0604020202020204" pitchFamily="34" charset="0"/>
                        </a:rPr>
                        <a:t>Mission </a:t>
                      </a:r>
                    </a:p>
                    <a:p>
                      <a:r>
                        <a:rPr lang="en-US" sz="1600" b="1" kern="1200" dirty="0">
                          <a:solidFill>
                            <a:schemeClr val="bg1"/>
                          </a:solidFill>
                          <a:latin typeface="Arial" panose="020B0604020202020204" pitchFamily="34" charset="0"/>
                          <a:cs typeface="Arial" panose="020B0604020202020204" pitchFamily="34" charset="0"/>
                        </a:rPr>
                        <a:t>In support of this vision, the mission of the Office of Federal Programs (OFP) is to provide leadership in the effective use of federal funds so that all students are prepared to compete in the global community. </a:t>
                      </a:r>
                    </a:p>
                    <a:p>
                      <a:endParaRPr lang="en-US" sz="1600" b="1" dirty="0">
                        <a:solidFill>
                          <a:schemeClr val="bg1"/>
                        </a:solidFill>
                        <a:latin typeface="Arial" panose="020B0604020202020204" pitchFamily="34" charset="0"/>
                        <a:cs typeface="Arial" panose="020B0604020202020204" pitchFamily="34" charset="0"/>
                      </a:endParaRP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1"/>
                  </a:ext>
                </a:extLst>
              </a:tr>
              <a:tr h="1175410">
                <a:tc>
                  <a:txBody>
                    <a:bodyPr/>
                    <a:lstStyle>
                      <a:lvl1pPr marR="0" algn="l" rtl="0" eaLnBrk="1" hangingPunct="1">
                        <a:lnSpc>
                          <a:spcPct val="100000"/>
                        </a:lnSpc>
                        <a:spcBef>
                          <a:spcPts val="0"/>
                        </a:spcBef>
                        <a:spcAft>
                          <a:spcPts val="0"/>
                        </a:spcAft>
                        <a:buNone/>
                        <a:defRPr sz="1400" b="0" i="0" u="none" strike="noStrike" cap="none">
                          <a:solidFill>
                            <a:schemeClr val="dk1"/>
                          </a:solidFill>
                          <a:latin typeface="Georgia" panose="02040502050405020303"/>
                          <a:sym typeface="Arial"/>
                        </a:defRPr>
                      </a:lvl1pPr>
                      <a:lvl2pPr marR="0" algn="l" rtl="0" eaLnBrk="1" hangingPunct="1">
                        <a:lnSpc>
                          <a:spcPct val="100000"/>
                        </a:lnSpc>
                        <a:spcBef>
                          <a:spcPts val="0"/>
                        </a:spcBef>
                        <a:spcAft>
                          <a:spcPts val="0"/>
                        </a:spcAft>
                        <a:buNone/>
                        <a:defRPr sz="1400" b="0" i="0" u="none" strike="noStrike" cap="none">
                          <a:solidFill>
                            <a:schemeClr val="dk1"/>
                          </a:solidFill>
                          <a:latin typeface="Georgia" panose="02040502050405020303"/>
                          <a:sym typeface="Arial"/>
                        </a:defRPr>
                      </a:lvl2pPr>
                      <a:lvl3pPr marR="0" algn="l" rtl="0" eaLnBrk="1" hangingPunct="1">
                        <a:lnSpc>
                          <a:spcPct val="100000"/>
                        </a:lnSpc>
                        <a:spcBef>
                          <a:spcPts val="0"/>
                        </a:spcBef>
                        <a:spcAft>
                          <a:spcPts val="0"/>
                        </a:spcAft>
                        <a:buNone/>
                        <a:defRPr sz="1400" b="0" i="0" u="none" strike="noStrike" cap="none">
                          <a:solidFill>
                            <a:schemeClr val="dk1"/>
                          </a:solidFill>
                          <a:latin typeface="Georgia" panose="02040502050405020303"/>
                          <a:sym typeface="Arial"/>
                        </a:defRPr>
                      </a:lvl3pPr>
                      <a:lvl4pPr marR="0" algn="l" rtl="0" eaLnBrk="1" hangingPunct="1">
                        <a:lnSpc>
                          <a:spcPct val="100000"/>
                        </a:lnSpc>
                        <a:spcBef>
                          <a:spcPts val="0"/>
                        </a:spcBef>
                        <a:spcAft>
                          <a:spcPts val="0"/>
                        </a:spcAft>
                        <a:buNone/>
                        <a:defRPr sz="1400" b="0" i="0" u="none" strike="noStrike" cap="none">
                          <a:solidFill>
                            <a:schemeClr val="dk1"/>
                          </a:solidFill>
                          <a:latin typeface="Georgia" panose="02040502050405020303"/>
                          <a:sym typeface="Arial"/>
                        </a:defRPr>
                      </a:lvl4pPr>
                      <a:lvl5pPr marR="0" algn="l" rtl="0" eaLnBrk="1" hangingPunct="1">
                        <a:lnSpc>
                          <a:spcPct val="100000"/>
                        </a:lnSpc>
                        <a:spcBef>
                          <a:spcPts val="0"/>
                        </a:spcBef>
                        <a:spcAft>
                          <a:spcPts val="0"/>
                        </a:spcAft>
                        <a:buNone/>
                        <a:defRPr sz="1400" b="0" i="0" u="none" strike="noStrike" cap="none">
                          <a:solidFill>
                            <a:schemeClr val="dk1"/>
                          </a:solidFill>
                          <a:latin typeface="Georgia" panose="02040502050405020303"/>
                          <a:sym typeface="Arial"/>
                        </a:defRPr>
                      </a:lvl5pPr>
                      <a:lvl6pPr marR="0" algn="l" rtl="0" eaLnBrk="1" hangingPunct="1">
                        <a:lnSpc>
                          <a:spcPct val="100000"/>
                        </a:lnSpc>
                        <a:spcBef>
                          <a:spcPts val="0"/>
                        </a:spcBef>
                        <a:spcAft>
                          <a:spcPts val="0"/>
                        </a:spcAft>
                        <a:buNone/>
                        <a:defRPr sz="1400" b="0" i="0" u="none" strike="noStrike" cap="none">
                          <a:solidFill>
                            <a:schemeClr val="dk1"/>
                          </a:solidFill>
                          <a:latin typeface="Georgia" panose="02040502050405020303"/>
                          <a:sym typeface="Arial"/>
                        </a:defRPr>
                      </a:lvl6pPr>
                      <a:lvl7pPr marR="0" algn="l" rtl="0" eaLnBrk="1" hangingPunct="1">
                        <a:lnSpc>
                          <a:spcPct val="100000"/>
                        </a:lnSpc>
                        <a:spcBef>
                          <a:spcPts val="0"/>
                        </a:spcBef>
                        <a:spcAft>
                          <a:spcPts val="0"/>
                        </a:spcAft>
                        <a:buNone/>
                        <a:defRPr sz="1400" b="0" i="0" u="none" strike="noStrike" cap="none">
                          <a:solidFill>
                            <a:schemeClr val="dk1"/>
                          </a:solidFill>
                          <a:latin typeface="Georgia" panose="02040502050405020303"/>
                          <a:sym typeface="Arial"/>
                        </a:defRPr>
                      </a:lvl7pPr>
                      <a:lvl8pPr marR="0" algn="l" rtl="0" eaLnBrk="1" hangingPunct="1">
                        <a:lnSpc>
                          <a:spcPct val="100000"/>
                        </a:lnSpc>
                        <a:spcBef>
                          <a:spcPts val="0"/>
                        </a:spcBef>
                        <a:spcAft>
                          <a:spcPts val="0"/>
                        </a:spcAft>
                        <a:buNone/>
                        <a:defRPr sz="1400" b="0" i="0" u="none" strike="noStrike" cap="none">
                          <a:solidFill>
                            <a:schemeClr val="dk1"/>
                          </a:solidFill>
                          <a:latin typeface="Georgia" panose="02040502050405020303"/>
                          <a:sym typeface="Arial"/>
                        </a:defRPr>
                      </a:lvl8pPr>
                      <a:lvl9pPr marR="0" algn="l" rtl="0" eaLnBrk="1" hangingPunct="1">
                        <a:lnSpc>
                          <a:spcPct val="100000"/>
                        </a:lnSpc>
                        <a:spcBef>
                          <a:spcPts val="0"/>
                        </a:spcBef>
                        <a:spcAft>
                          <a:spcPts val="0"/>
                        </a:spcAft>
                        <a:buNone/>
                        <a:defRPr sz="1400" b="0" i="0" u="none" strike="noStrike" cap="none">
                          <a:solidFill>
                            <a:schemeClr val="dk1"/>
                          </a:solidFill>
                          <a:latin typeface="Georgia" panose="02040502050405020303"/>
                          <a:sym typeface="Arial"/>
                        </a:defRPr>
                      </a:lvl9pPr>
                    </a:lstStyle>
                    <a:p>
                      <a:pPr algn="ctr"/>
                      <a:r>
                        <a:rPr lang="en-US" sz="1800" b="1" dirty="0">
                          <a:solidFill>
                            <a:schemeClr val="bg1"/>
                          </a:solidFill>
                          <a:latin typeface="Arial" panose="020B0604020202020204" pitchFamily="34" charset="0"/>
                          <a:cs typeface="Arial" panose="020B0604020202020204" pitchFamily="34" charset="0"/>
                        </a:rPr>
                        <a:t>Goal 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bg1"/>
                          </a:solidFill>
                          <a:latin typeface="Arial" panose="020B0604020202020204" pitchFamily="34" charset="0"/>
                          <a:cs typeface="Arial" panose="020B0604020202020204" pitchFamily="34" charset="0"/>
                        </a:rPr>
                        <a:t>To collaborate across the agency in support of state initiatives</a:t>
                      </a:r>
                      <a:endParaRPr lang="en-US" sz="1600" b="1" dirty="0">
                        <a:solidFill>
                          <a:schemeClr val="bg1"/>
                        </a:solidFill>
                        <a:latin typeface="Arial" panose="020B0604020202020204" pitchFamily="34" charset="0"/>
                        <a:cs typeface="Arial" panose="020B0604020202020204" pitchFamily="34" charset="0"/>
                      </a:endParaRPr>
                    </a:p>
                  </a:txBody>
                  <a:tcPr>
                    <a:solidFill>
                      <a:srgbClr val="0070C0"/>
                    </a:solidFill>
                  </a:tcPr>
                </a:tc>
                <a:tc>
                  <a:txBody>
                    <a:bodyPr/>
                    <a:lstStyle>
                      <a:lvl1pPr marR="0" algn="l" rtl="0" eaLnBrk="1" hangingPunct="1">
                        <a:lnSpc>
                          <a:spcPct val="100000"/>
                        </a:lnSpc>
                        <a:spcBef>
                          <a:spcPts val="0"/>
                        </a:spcBef>
                        <a:spcAft>
                          <a:spcPts val="0"/>
                        </a:spcAft>
                        <a:buNone/>
                        <a:defRPr sz="1400" b="0" i="0" u="none" strike="noStrike" cap="none">
                          <a:solidFill>
                            <a:schemeClr val="dk1"/>
                          </a:solidFill>
                          <a:latin typeface="Georgia" panose="02040502050405020303"/>
                          <a:sym typeface="Arial"/>
                        </a:defRPr>
                      </a:lvl1pPr>
                      <a:lvl2pPr marR="0" algn="l" rtl="0" eaLnBrk="1" hangingPunct="1">
                        <a:lnSpc>
                          <a:spcPct val="100000"/>
                        </a:lnSpc>
                        <a:spcBef>
                          <a:spcPts val="0"/>
                        </a:spcBef>
                        <a:spcAft>
                          <a:spcPts val="0"/>
                        </a:spcAft>
                        <a:buNone/>
                        <a:defRPr sz="1400" b="0" i="0" u="none" strike="noStrike" cap="none">
                          <a:solidFill>
                            <a:schemeClr val="dk1"/>
                          </a:solidFill>
                          <a:latin typeface="Georgia" panose="02040502050405020303"/>
                          <a:sym typeface="Arial"/>
                        </a:defRPr>
                      </a:lvl2pPr>
                      <a:lvl3pPr marR="0" algn="l" rtl="0" eaLnBrk="1" hangingPunct="1">
                        <a:lnSpc>
                          <a:spcPct val="100000"/>
                        </a:lnSpc>
                        <a:spcBef>
                          <a:spcPts val="0"/>
                        </a:spcBef>
                        <a:spcAft>
                          <a:spcPts val="0"/>
                        </a:spcAft>
                        <a:buNone/>
                        <a:defRPr sz="1400" b="0" i="0" u="none" strike="noStrike" cap="none">
                          <a:solidFill>
                            <a:schemeClr val="dk1"/>
                          </a:solidFill>
                          <a:latin typeface="Georgia" panose="02040502050405020303"/>
                          <a:sym typeface="Arial"/>
                        </a:defRPr>
                      </a:lvl3pPr>
                      <a:lvl4pPr marR="0" algn="l" rtl="0" eaLnBrk="1" hangingPunct="1">
                        <a:lnSpc>
                          <a:spcPct val="100000"/>
                        </a:lnSpc>
                        <a:spcBef>
                          <a:spcPts val="0"/>
                        </a:spcBef>
                        <a:spcAft>
                          <a:spcPts val="0"/>
                        </a:spcAft>
                        <a:buNone/>
                        <a:defRPr sz="1400" b="0" i="0" u="none" strike="noStrike" cap="none">
                          <a:solidFill>
                            <a:schemeClr val="dk1"/>
                          </a:solidFill>
                          <a:latin typeface="Georgia" panose="02040502050405020303"/>
                          <a:sym typeface="Arial"/>
                        </a:defRPr>
                      </a:lvl4pPr>
                      <a:lvl5pPr marR="0" algn="l" rtl="0" eaLnBrk="1" hangingPunct="1">
                        <a:lnSpc>
                          <a:spcPct val="100000"/>
                        </a:lnSpc>
                        <a:spcBef>
                          <a:spcPts val="0"/>
                        </a:spcBef>
                        <a:spcAft>
                          <a:spcPts val="0"/>
                        </a:spcAft>
                        <a:buNone/>
                        <a:defRPr sz="1400" b="0" i="0" u="none" strike="noStrike" cap="none">
                          <a:solidFill>
                            <a:schemeClr val="dk1"/>
                          </a:solidFill>
                          <a:latin typeface="Georgia" panose="02040502050405020303"/>
                          <a:sym typeface="Arial"/>
                        </a:defRPr>
                      </a:lvl5pPr>
                      <a:lvl6pPr marR="0" algn="l" rtl="0" eaLnBrk="1" hangingPunct="1">
                        <a:lnSpc>
                          <a:spcPct val="100000"/>
                        </a:lnSpc>
                        <a:spcBef>
                          <a:spcPts val="0"/>
                        </a:spcBef>
                        <a:spcAft>
                          <a:spcPts val="0"/>
                        </a:spcAft>
                        <a:buNone/>
                        <a:defRPr sz="1400" b="0" i="0" u="none" strike="noStrike" cap="none">
                          <a:solidFill>
                            <a:schemeClr val="dk1"/>
                          </a:solidFill>
                          <a:latin typeface="Georgia" panose="02040502050405020303"/>
                          <a:sym typeface="Arial"/>
                        </a:defRPr>
                      </a:lvl6pPr>
                      <a:lvl7pPr marR="0" algn="l" rtl="0" eaLnBrk="1" hangingPunct="1">
                        <a:lnSpc>
                          <a:spcPct val="100000"/>
                        </a:lnSpc>
                        <a:spcBef>
                          <a:spcPts val="0"/>
                        </a:spcBef>
                        <a:spcAft>
                          <a:spcPts val="0"/>
                        </a:spcAft>
                        <a:buNone/>
                        <a:defRPr sz="1400" b="0" i="0" u="none" strike="noStrike" cap="none">
                          <a:solidFill>
                            <a:schemeClr val="dk1"/>
                          </a:solidFill>
                          <a:latin typeface="Georgia" panose="02040502050405020303"/>
                          <a:sym typeface="Arial"/>
                        </a:defRPr>
                      </a:lvl7pPr>
                      <a:lvl8pPr marR="0" algn="l" rtl="0" eaLnBrk="1" hangingPunct="1">
                        <a:lnSpc>
                          <a:spcPct val="100000"/>
                        </a:lnSpc>
                        <a:spcBef>
                          <a:spcPts val="0"/>
                        </a:spcBef>
                        <a:spcAft>
                          <a:spcPts val="0"/>
                        </a:spcAft>
                        <a:buNone/>
                        <a:defRPr sz="1400" b="0" i="0" u="none" strike="noStrike" cap="none">
                          <a:solidFill>
                            <a:schemeClr val="dk1"/>
                          </a:solidFill>
                          <a:latin typeface="Georgia" panose="02040502050405020303"/>
                          <a:sym typeface="Arial"/>
                        </a:defRPr>
                      </a:lvl8pPr>
                      <a:lvl9pPr marR="0" algn="l" rtl="0" eaLnBrk="1" hangingPunct="1">
                        <a:lnSpc>
                          <a:spcPct val="100000"/>
                        </a:lnSpc>
                        <a:spcBef>
                          <a:spcPts val="0"/>
                        </a:spcBef>
                        <a:spcAft>
                          <a:spcPts val="0"/>
                        </a:spcAft>
                        <a:buNone/>
                        <a:defRPr sz="1400" b="0" i="0" u="none" strike="noStrike" cap="none">
                          <a:solidFill>
                            <a:schemeClr val="dk1"/>
                          </a:solidFill>
                          <a:latin typeface="Georgia" panose="02040502050405020303"/>
                          <a:sym typeface="Arial"/>
                        </a:defRPr>
                      </a:lvl9pPr>
                    </a:lstStyle>
                    <a:p>
                      <a:pPr algn="ctr"/>
                      <a:r>
                        <a:rPr lang="en-US" sz="1800" b="1" dirty="0">
                          <a:solidFill>
                            <a:schemeClr val="bg1"/>
                          </a:solidFill>
                          <a:latin typeface="Arial" panose="020B0604020202020204" pitchFamily="34" charset="0"/>
                          <a:cs typeface="Arial" panose="020B0604020202020204" pitchFamily="34" charset="0"/>
                        </a:rPr>
                        <a:t>Goal 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bg1"/>
                          </a:solidFill>
                          <a:latin typeface="Arial" panose="020B0604020202020204" pitchFamily="34" charset="0"/>
                          <a:cs typeface="Arial" panose="020B0604020202020204" pitchFamily="34" charset="0"/>
                        </a:rPr>
                        <a:t>To support district planning and implementation</a:t>
                      </a:r>
                      <a:endParaRPr lang="en-US" sz="1600" b="1" dirty="0">
                        <a:solidFill>
                          <a:schemeClr val="bg1"/>
                        </a:solidFill>
                        <a:latin typeface="Arial" panose="020B0604020202020204" pitchFamily="34" charset="0"/>
                        <a:cs typeface="Arial" panose="020B0604020202020204" pitchFamily="34" charset="0"/>
                      </a:endParaRPr>
                    </a:p>
                  </a:txBody>
                  <a:tcPr>
                    <a:solidFill>
                      <a:srgbClr val="0070C0"/>
                    </a:solidFill>
                  </a:tcPr>
                </a:tc>
                <a:tc>
                  <a:txBody>
                    <a:bodyPr/>
                    <a:lstStyle>
                      <a:lvl1pPr marR="0" algn="l" rtl="0" eaLnBrk="1" hangingPunct="1">
                        <a:lnSpc>
                          <a:spcPct val="100000"/>
                        </a:lnSpc>
                        <a:spcBef>
                          <a:spcPts val="0"/>
                        </a:spcBef>
                        <a:spcAft>
                          <a:spcPts val="0"/>
                        </a:spcAft>
                        <a:buNone/>
                        <a:defRPr sz="1400" b="0" i="0" u="none" strike="noStrike" cap="none">
                          <a:solidFill>
                            <a:schemeClr val="dk1"/>
                          </a:solidFill>
                          <a:latin typeface="Georgia" panose="02040502050405020303"/>
                          <a:sym typeface="Arial"/>
                        </a:defRPr>
                      </a:lvl1pPr>
                      <a:lvl2pPr marR="0" algn="l" rtl="0" eaLnBrk="1" hangingPunct="1">
                        <a:lnSpc>
                          <a:spcPct val="100000"/>
                        </a:lnSpc>
                        <a:spcBef>
                          <a:spcPts val="0"/>
                        </a:spcBef>
                        <a:spcAft>
                          <a:spcPts val="0"/>
                        </a:spcAft>
                        <a:buNone/>
                        <a:defRPr sz="1400" b="0" i="0" u="none" strike="noStrike" cap="none">
                          <a:solidFill>
                            <a:schemeClr val="dk1"/>
                          </a:solidFill>
                          <a:latin typeface="Georgia" panose="02040502050405020303"/>
                          <a:sym typeface="Arial"/>
                        </a:defRPr>
                      </a:lvl2pPr>
                      <a:lvl3pPr marR="0" algn="l" rtl="0" eaLnBrk="1" hangingPunct="1">
                        <a:lnSpc>
                          <a:spcPct val="100000"/>
                        </a:lnSpc>
                        <a:spcBef>
                          <a:spcPts val="0"/>
                        </a:spcBef>
                        <a:spcAft>
                          <a:spcPts val="0"/>
                        </a:spcAft>
                        <a:buNone/>
                        <a:defRPr sz="1400" b="0" i="0" u="none" strike="noStrike" cap="none">
                          <a:solidFill>
                            <a:schemeClr val="dk1"/>
                          </a:solidFill>
                          <a:latin typeface="Georgia" panose="02040502050405020303"/>
                          <a:sym typeface="Arial"/>
                        </a:defRPr>
                      </a:lvl3pPr>
                      <a:lvl4pPr marR="0" algn="l" rtl="0" eaLnBrk="1" hangingPunct="1">
                        <a:lnSpc>
                          <a:spcPct val="100000"/>
                        </a:lnSpc>
                        <a:spcBef>
                          <a:spcPts val="0"/>
                        </a:spcBef>
                        <a:spcAft>
                          <a:spcPts val="0"/>
                        </a:spcAft>
                        <a:buNone/>
                        <a:defRPr sz="1400" b="0" i="0" u="none" strike="noStrike" cap="none">
                          <a:solidFill>
                            <a:schemeClr val="dk1"/>
                          </a:solidFill>
                          <a:latin typeface="Georgia" panose="02040502050405020303"/>
                          <a:sym typeface="Arial"/>
                        </a:defRPr>
                      </a:lvl4pPr>
                      <a:lvl5pPr marR="0" algn="l" rtl="0" eaLnBrk="1" hangingPunct="1">
                        <a:lnSpc>
                          <a:spcPct val="100000"/>
                        </a:lnSpc>
                        <a:spcBef>
                          <a:spcPts val="0"/>
                        </a:spcBef>
                        <a:spcAft>
                          <a:spcPts val="0"/>
                        </a:spcAft>
                        <a:buNone/>
                        <a:defRPr sz="1400" b="0" i="0" u="none" strike="noStrike" cap="none">
                          <a:solidFill>
                            <a:schemeClr val="dk1"/>
                          </a:solidFill>
                          <a:latin typeface="Georgia" panose="02040502050405020303"/>
                          <a:sym typeface="Arial"/>
                        </a:defRPr>
                      </a:lvl5pPr>
                      <a:lvl6pPr marR="0" algn="l" rtl="0" eaLnBrk="1" hangingPunct="1">
                        <a:lnSpc>
                          <a:spcPct val="100000"/>
                        </a:lnSpc>
                        <a:spcBef>
                          <a:spcPts val="0"/>
                        </a:spcBef>
                        <a:spcAft>
                          <a:spcPts val="0"/>
                        </a:spcAft>
                        <a:buNone/>
                        <a:defRPr sz="1400" b="0" i="0" u="none" strike="noStrike" cap="none">
                          <a:solidFill>
                            <a:schemeClr val="dk1"/>
                          </a:solidFill>
                          <a:latin typeface="Georgia" panose="02040502050405020303"/>
                          <a:sym typeface="Arial"/>
                        </a:defRPr>
                      </a:lvl6pPr>
                      <a:lvl7pPr marR="0" algn="l" rtl="0" eaLnBrk="1" hangingPunct="1">
                        <a:lnSpc>
                          <a:spcPct val="100000"/>
                        </a:lnSpc>
                        <a:spcBef>
                          <a:spcPts val="0"/>
                        </a:spcBef>
                        <a:spcAft>
                          <a:spcPts val="0"/>
                        </a:spcAft>
                        <a:buNone/>
                        <a:defRPr sz="1400" b="0" i="0" u="none" strike="noStrike" cap="none">
                          <a:solidFill>
                            <a:schemeClr val="dk1"/>
                          </a:solidFill>
                          <a:latin typeface="Georgia" panose="02040502050405020303"/>
                          <a:sym typeface="Arial"/>
                        </a:defRPr>
                      </a:lvl7pPr>
                      <a:lvl8pPr marR="0" algn="l" rtl="0" eaLnBrk="1" hangingPunct="1">
                        <a:lnSpc>
                          <a:spcPct val="100000"/>
                        </a:lnSpc>
                        <a:spcBef>
                          <a:spcPts val="0"/>
                        </a:spcBef>
                        <a:spcAft>
                          <a:spcPts val="0"/>
                        </a:spcAft>
                        <a:buNone/>
                        <a:defRPr sz="1400" b="0" i="0" u="none" strike="noStrike" cap="none">
                          <a:solidFill>
                            <a:schemeClr val="dk1"/>
                          </a:solidFill>
                          <a:latin typeface="Georgia" panose="02040502050405020303"/>
                          <a:sym typeface="Arial"/>
                        </a:defRPr>
                      </a:lvl8pPr>
                      <a:lvl9pPr marR="0" algn="l" rtl="0" eaLnBrk="1" hangingPunct="1">
                        <a:lnSpc>
                          <a:spcPct val="100000"/>
                        </a:lnSpc>
                        <a:spcBef>
                          <a:spcPts val="0"/>
                        </a:spcBef>
                        <a:spcAft>
                          <a:spcPts val="0"/>
                        </a:spcAft>
                        <a:buNone/>
                        <a:defRPr sz="1400" b="0" i="0" u="none" strike="noStrike" cap="none">
                          <a:solidFill>
                            <a:schemeClr val="dk1"/>
                          </a:solidFill>
                          <a:latin typeface="Georgia" panose="02040502050405020303"/>
                          <a:sym typeface="Arial"/>
                        </a:defRPr>
                      </a:lvl9pPr>
                    </a:lstStyle>
                    <a:p>
                      <a:pPr algn="ctr"/>
                      <a:r>
                        <a:rPr lang="en-US" sz="1800" b="1" dirty="0">
                          <a:solidFill>
                            <a:schemeClr val="bg1"/>
                          </a:solidFill>
                          <a:latin typeface="Arial" panose="020B0604020202020204" pitchFamily="34" charset="0"/>
                          <a:cs typeface="Arial" panose="020B0604020202020204" pitchFamily="34" charset="0"/>
                        </a:rPr>
                        <a:t>Goal</a:t>
                      </a:r>
                      <a:r>
                        <a:rPr lang="en-US" sz="1800" b="1" baseline="0" dirty="0">
                          <a:solidFill>
                            <a:schemeClr val="bg1"/>
                          </a:solidFill>
                          <a:latin typeface="Arial" panose="020B0604020202020204" pitchFamily="34" charset="0"/>
                          <a:cs typeface="Arial" panose="020B0604020202020204" pitchFamily="34" charset="0"/>
                        </a:rPr>
                        <a:t> 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bg1"/>
                          </a:solidFill>
                          <a:latin typeface="Arial" panose="020B0604020202020204" pitchFamily="34" charset="0"/>
                          <a:cs typeface="Arial" panose="020B0604020202020204" pitchFamily="34" charset="0"/>
                        </a:rPr>
                        <a:t>To evaluate and monitor performance</a:t>
                      </a:r>
                      <a:endParaRPr lang="en-US" sz="1600" b="1" dirty="0">
                        <a:solidFill>
                          <a:schemeClr val="bg1"/>
                        </a:solidFill>
                        <a:latin typeface="Arial" panose="020B0604020202020204" pitchFamily="34" charset="0"/>
                        <a:cs typeface="Arial" panose="020B0604020202020204" pitchFamily="34" charset="0"/>
                      </a:endParaRPr>
                    </a:p>
                    <a:p>
                      <a:pPr algn="l"/>
                      <a:endParaRPr lang="en-US" sz="1600" b="1" dirty="0">
                        <a:solidFill>
                          <a:schemeClr val="bg1"/>
                        </a:solidFill>
                        <a:latin typeface="Arial" panose="020B0604020202020204" pitchFamily="34" charset="0"/>
                        <a:cs typeface="Arial" panose="020B0604020202020204" pitchFamily="34" charset="0"/>
                      </a:endParaRPr>
                    </a:p>
                  </a:txBody>
                  <a:tcPr>
                    <a:solidFill>
                      <a:srgbClr val="0070C0"/>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4738748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3853608-5D6C-470B-BDF4-017FAA3A6FAE}"/>
              </a:ext>
            </a:extLst>
          </p:cNvPr>
          <p:cNvSpPr>
            <a:spLocks noGrp="1"/>
          </p:cNvSpPr>
          <p:nvPr>
            <p:ph type="body" sz="quarter" idx="13"/>
          </p:nvPr>
        </p:nvSpPr>
        <p:spPr/>
        <p:txBody>
          <a:bodyPr/>
          <a:lstStyle/>
          <a:p>
            <a:r>
              <a:rPr lang="en-US" dirty="0"/>
              <a:t>Common Needs of English Learners</a:t>
            </a:r>
          </a:p>
        </p:txBody>
      </p:sp>
      <p:sp>
        <p:nvSpPr>
          <p:cNvPr id="7" name="Text Placeholder 6">
            <a:extLst>
              <a:ext uri="{FF2B5EF4-FFF2-40B4-BE49-F238E27FC236}">
                <a16:creationId xmlns:a16="http://schemas.microsoft.com/office/drawing/2014/main" id="{C54956E5-D0E0-479C-8D92-2395EEA2E73D}"/>
              </a:ext>
            </a:extLst>
          </p:cNvPr>
          <p:cNvSpPr>
            <a:spLocks noGrp="1"/>
          </p:cNvSpPr>
          <p:nvPr>
            <p:ph type="body" sz="quarter" idx="14"/>
          </p:nvPr>
        </p:nvSpPr>
        <p:spPr/>
        <p:txBody>
          <a:bodyPr/>
          <a:lstStyle/>
          <a:p>
            <a:r>
              <a:rPr lang="en-US" dirty="0"/>
              <a:t>Language acquisition</a:t>
            </a:r>
          </a:p>
          <a:p>
            <a:r>
              <a:rPr lang="en-US" dirty="0"/>
              <a:t>Extended day/year</a:t>
            </a:r>
          </a:p>
          <a:p>
            <a:r>
              <a:rPr lang="en-US" dirty="0"/>
              <a:t>Credit recovery</a:t>
            </a:r>
          </a:p>
          <a:p>
            <a:r>
              <a:rPr lang="en-US" dirty="0"/>
              <a:t>Support to families who need help supporting students academically </a:t>
            </a:r>
          </a:p>
          <a:p>
            <a:pPr marL="0" indent="0">
              <a:buNone/>
            </a:pPr>
            <a:endParaRPr lang="en-US" dirty="0"/>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31D6BAAB-33CE-47DA-8545-042F6FC9DD90}"/>
              </a:ext>
            </a:extLst>
          </p:cNvPr>
          <p:cNvSpPr>
            <a:spLocks noGrp="1"/>
          </p:cNvSpPr>
          <p:nvPr>
            <p:ph type="sldNum" idx="12"/>
          </p:nvPr>
        </p:nvSpPr>
        <p:spPr/>
        <p:txBody>
          <a:bodyPr/>
          <a:lstStyle/>
          <a:p>
            <a:fld id="{00000000-1234-1234-1234-123412341234}" type="slidenum">
              <a:rPr lang="en" smtClean="0"/>
              <a:pPr/>
              <a:t>40</a:t>
            </a:fld>
            <a:endParaRPr lang="en" dirty="0"/>
          </a:p>
        </p:txBody>
      </p:sp>
    </p:spTree>
    <p:extLst>
      <p:ext uri="{BB962C8B-B14F-4D97-AF65-F5344CB8AC3E}">
        <p14:creationId xmlns:p14="http://schemas.microsoft.com/office/powerpoint/2010/main" val="42542502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dirty="0"/>
              <a:t>Relationship Building</a:t>
            </a:r>
          </a:p>
        </p:txBody>
      </p:sp>
      <p:sp>
        <p:nvSpPr>
          <p:cNvPr id="4" name="Slide Number Placeholder 3"/>
          <p:cNvSpPr>
            <a:spLocks noGrp="1"/>
          </p:cNvSpPr>
          <p:nvPr>
            <p:ph type="sldNum" idx="12"/>
          </p:nvPr>
        </p:nvSpPr>
        <p:spPr>
          <a:xfrm>
            <a:off x="8481083" y="4899418"/>
            <a:ext cx="548700" cy="233671"/>
          </a:xfrm>
        </p:spPr>
        <p:txBody>
          <a:bodyPr/>
          <a:lstStyle/>
          <a:p>
            <a:fld id="{00000000-1234-1234-1234-123412341234}" type="slidenum">
              <a:rPr lang="en" smtClean="0"/>
              <a:pPr/>
              <a:t>41</a:t>
            </a:fld>
            <a:endParaRPr lang="en" dirty="0"/>
          </a:p>
        </p:txBody>
      </p:sp>
      <p:sp>
        <p:nvSpPr>
          <p:cNvPr id="7" name="Text Placeholder 6"/>
          <p:cNvSpPr>
            <a:spLocks noGrp="1"/>
          </p:cNvSpPr>
          <p:nvPr>
            <p:ph type="body" sz="quarter" idx="14"/>
          </p:nvPr>
        </p:nvSpPr>
        <p:spPr>
          <a:xfrm>
            <a:off x="415636" y="1102532"/>
            <a:ext cx="8294915" cy="3796886"/>
          </a:xfrm>
        </p:spPr>
        <p:txBody>
          <a:bodyPr/>
          <a:lstStyle/>
          <a:p>
            <a:pPr>
              <a:buFont typeface="Arial" panose="020B0604020202020204" pitchFamily="34" charset="0"/>
              <a:buChar char="•"/>
            </a:pPr>
            <a:r>
              <a:rPr lang="en-US" dirty="0"/>
              <a:t>Becoming culturally competent and cognizant of the struggles ELs face is a critical first step to establishing a home-school and home-community connection. </a:t>
            </a:r>
          </a:p>
          <a:p>
            <a:pPr>
              <a:buFont typeface="Arial" panose="020B0604020202020204" pitchFamily="34" charset="0"/>
              <a:buChar char="•"/>
            </a:pPr>
            <a:r>
              <a:rPr lang="en-US" dirty="0"/>
              <a:t>Push yourself to make sure they know that you truly care and are here to support them.</a:t>
            </a:r>
          </a:p>
          <a:p>
            <a:pPr>
              <a:buFont typeface="Arial" panose="020B0604020202020204" pitchFamily="34" charset="0"/>
              <a:buChar char="•"/>
            </a:pPr>
            <a:r>
              <a:rPr lang="en-US" dirty="0"/>
              <a:t>Families will not be motivated to engage if they do not feel that they are valued and appreciated.</a:t>
            </a:r>
          </a:p>
          <a:p>
            <a:pPr>
              <a:buFont typeface="Arial" panose="020B0604020202020204" pitchFamily="34" charset="0"/>
              <a:buChar char="•"/>
            </a:pPr>
            <a:endParaRPr lang="en-US" dirty="0"/>
          </a:p>
          <a:p>
            <a:endParaRPr lang="en-US" dirty="0"/>
          </a:p>
          <a:p>
            <a:pPr>
              <a:tabLst/>
            </a:pPr>
            <a:endParaRPr lang="en-US" dirty="0"/>
          </a:p>
        </p:txBody>
      </p:sp>
    </p:spTree>
    <p:extLst>
      <p:ext uri="{BB962C8B-B14F-4D97-AF65-F5344CB8AC3E}">
        <p14:creationId xmlns:p14="http://schemas.microsoft.com/office/powerpoint/2010/main" val="19004810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Cultural Integration and Celebration</a:t>
            </a:r>
          </a:p>
        </p:txBody>
      </p:sp>
      <p:sp>
        <p:nvSpPr>
          <p:cNvPr id="3" name="Text Placeholder 2"/>
          <p:cNvSpPr>
            <a:spLocks noGrp="1"/>
          </p:cNvSpPr>
          <p:nvPr>
            <p:ph type="body" sz="quarter" idx="14"/>
          </p:nvPr>
        </p:nvSpPr>
        <p:spPr>
          <a:xfrm>
            <a:off x="415636" y="1152525"/>
            <a:ext cx="8294915" cy="3734781"/>
          </a:xfrm>
        </p:spPr>
        <p:txBody>
          <a:bodyPr/>
          <a:lstStyle/>
          <a:p>
            <a:r>
              <a:rPr lang="en-US" dirty="0"/>
              <a:t>Foster an environment where parents are invited to share their language and culture.</a:t>
            </a:r>
          </a:p>
          <a:p>
            <a:r>
              <a:rPr lang="en-US" dirty="0"/>
              <a:t>Make an effort to incorporate multicultural elements into curriculum, events, and programs to make all cultures feel at home and included.</a:t>
            </a:r>
          </a:p>
          <a:p>
            <a:r>
              <a:rPr lang="en-US" dirty="0"/>
              <a:t>Avoid stereotypes and language that could pose an offense.  </a:t>
            </a:r>
          </a:p>
          <a:p>
            <a:endParaRPr lang="en-US" dirty="0"/>
          </a:p>
          <a:p>
            <a:pPr lvl="1"/>
            <a:endParaRPr lang="en-US" dirty="0"/>
          </a:p>
        </p:txBody>
      </p:sp>
      <p:sp>
        <p:nvSpPr>
          <p:cNvPr id="4" name="Slide Number Placeholder 3"/>
          <p:cNvSpPr>
            <a:spLocks noGrp="1"/>
          </p:cNvSpPr>
          <p:nvPr>
            <p:ph type="sldNum" idx="12"/>
          </p:nvPr>
        </p:nvSpPr>
        <p:spPr/>
        <p:txBody>
          <a:bodyPr/>
          <a:lstStyle/>
          <a:p>
            <a:fld id="{00000000-1234-1234-1234-123412341234}" type="slidenum">
              <a:rPr lang="en" smtClean="0"/>
              <a:pPr/>
              <a:t>42</a:t>
            </a:fld>
            <a:endParaRPr lang="en" dirty="0"/>
          </a:p>
        </p:txBody>
      </p:sp>
    </p:spTree>
    <p:extLst>
      <p:ext uri="{BB962C8B-B14F-4D97-AF65-F5344CB8AC3E}">
        <p14:creationId xmlns:p14="http://schemas.microsoft.com/office/powerpoint/2010/main" val="21368769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Parental Empowerment</a:t>
            </a:r>
          </a:p>
        </p:txBody>
      </p:sp>
      <p:sp>
        <p:nvSpPr>
          <p:cNvPr id="3" name="Text Placeholder 2"/>
          <p:cNvSpPr>
            <a:spLocks noGrp="1"/>
          </p:cNvSpPr>
          <p:nvPr>
            <p:ph type="body" sz="quarter" idx="14"/>
          </p:nvPr>
        </p:nvSpPr>
        <p:spPr>
          <a:xfrm>
            <a:off x="415636" y="786214"/>
            <a:ext cx="8294915" cy="3674692"/>
          </a:xfrm>
        </p:spPr>
        <p:txBody>
          <a:bodyPr/>
          <a:lstStyle/>
          <a:p>
            <a:r>
              <a:rPr lang="en-US" dirty="0"/>
              <a:t>Solicit feedback from parents and continually conduct informal/formal needs assessments as a guide. </a:t>
            </a:r>
          </a:p>
          <a:p>
            <a:r>
              <a:rPr lang="en-US" dirty="0"/>
              <a:t>Provide support services specifically for EL families, suited to their unique needs. </a:t>
            </a:r>
          </a:p>
          <a:p>
            <a:r>
              <a:rPr lang="en-US" dirty="0"/>
              <a:t>Example: Practical workshops on skills EL parents can employ to support their children’s education in the home.</a:t>
            </a:r>
          </a:p>
        </p:txBody>
      </p:sp>
      <p:sp>
        <p:nvSpPr>
          <p:cNvPr id="4" name="Slide Number Placeholder 3"/>
          <p:cNvSpPr>
            <a:spLocks noGrp="1"/>
          </p:cNvSpPr>
          <p:nvPr>
            <p:ph type="sldNum" idx="12"/>
          </p:nvPr>
        </p:nvSpPr>
        <p:spPr/>
        <p:txBody>
          <a:bodyPr/>
          <a:lstStyle/>
          <a:p>
            <a:fld id="{00000000-1234-1234-1234-123412341234}" type="slidenum">
              <a:rPr lang="en" smtClean="0"/>
              <a:pPr/>
              <a:t>43</a:t>
            </a:fld>
            <a:endParaRPr lang="en" dirty="0"/>
          </a:p>
        </p:txBody>
      </p:sp>
    </p:spTree>
    <p:extLst>
      <p:ext uri="{BB962C8B-B14F-4D97-AF65-F5344CB8AC3E}">
        <p14:creationId xmlns:p14="http://schemas.microsoft.com/office/powerpoint/2010/main" val="37590141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F439AC-3095-439C-8BA2-9AD0FE1031A1}"/>
              </a:ext>
            </a:extLst>
          </p:cNvPr>
          <p:cNvSpPr>
            <a:spLocks noGrp="1"/>
          </p:cNvSpPr>
          <p:nvPr>
            <p:ph type="body" sz="quarter" idx="13"/>
          </p:nvPr>
        </p:nvSpPr>
        <p:spPr/>
        <p:txBody>
          <a:bodyPr/>
          <a:lstStyle/>
          <a:p>
            <a:r>
              <a:rPr lang="en-US" dirty="0"/>
              <a:t>Tips for Working With Translators</a:t>
            </a:r>
          </a:p>
        </p:txBody>
      </p:sp>
      <p:sp>
        <p:nvSpPr>
          <p:cNvPr id="3" name="Text Placeholder 2">
            <a:extLst>
              <a:ext uri="{FF2B5EF4-FFF2-40B4-BE49-F238E27FC236}">
                <a16:creationId xmlns:a16="http://schemas.microsoft.com/office/drawing/2014/main" id="{4FA16EF6-C37D-4605-9D5A-80BB2014A75A}"/>
              </a:ext>
            </a:extLst>
          </p:cNvPr>
          <p:cNvSpPr>
            <a:spLocks noGrp="1"/>
          </p:cNvSpPr>
          <p:nvPr>
            <p:ph type="body" sz="quarter" idx="14"/>
          </p:nvPr>
        </p:nvSpPr>
        <p:spPr/>
        <p:txBody>
          <a:bodyPr/>
          <a:lstStyle/>
          <a:p>
            <a:r>
              <a:rPr lang="en-US" dirty="0"/>
              <a:t>Plan for meetings to take about twice as long.</a:t>
            </a:r>
          </a:p>
          <a:p>
            <a:r>
              <a:rPr lang="en-US" dirty="0"/>
              <a:t>Keep language simple.</a:t>
            </a:r>
          </a:p>
          <a:p>
            <a:r>
              <a:rPr lang="en-US" dirty="0"/>
              <a:t>Remember to make eye contact/focus body language on the family, not the translator.</a:t>
            </a:r>
          </a:p>
          <a:p>
            <a:r>
              <a:rPr lang="en-US" dirty="0"/>
              <a:t>Be especially mindful of your body language and tone.</a:t>
            </a:r>
          </a:p>
        </p:txBody>
      </p:sp>
      <p:sp>
        <p:nvSpPr>
          <p:cNvPr id="4" name="Slide Number Placeholder 3">
            <a:extLst>
              <a:ext uri="{FF2B5EF4-FFF2-40B4-BE49-F238E27FC236}">
                <a16:creationId xmlns:a16="http://schemas.microsoft.com/office/drawing/2014/main" id="{9552CED3-CA8F-4BCD-8513-1432549A129B}"/>
              </a:ext>
            </a:extLst>
          </p:cNvPr>
          <p:cNvSpPr>
            <a:spLocks noGrp="1"/>
          </p:cNvSpPr>
          <p:nvPr>
            <p:ph type="sldNum" idx="12"/>
          </p:nvPr>
        </p:nvSpPr>
        <p:spPr/>
        <p:txBody>
          <a:bodyPr/>
          <a:lstStyle/>
          <a:p>
            <a:fld id="{00000000-1234-1234-1234-123412341234}" type="slidenum">
              <a:rPr lang="en" smtClean="0"/>
              <a:pPr/>
              <a:t>44</a:t>
            </a:fld>
            <a:endParaRPr lang="en" dirty="0"/>
          </a:p>
        </p:txBody>
      </p:sp>
    </p:spTree>
    <p:extLst>
      <p:ext uri="{BB962C8B-B14F-4D97-AF65-F5344CB8AC3E}">
        <p14:creationId xmlns:p14="http://schemas.microsoft.com/office/powerpoint/2010/main" val="8935084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0E9F45C-53A1-4CC1-8FEE-5C3BE2A561F8}"/>
              </a:ext>
            </a:extLst>
          </p:cNvPr>
          <p:cNvSpPr>
            <a:spLocks noGrp="1"/>
          </p:cNvSpPr>
          <p:nvPr>
            <p:ph type="body" sz="quarter" idx="13"/>
          </p:nvPr>
        </p:nvSpPr>
        <p:spPr/>
        <p:txBody>
          <a:bodyPr/>
          <a:lstStyle/>
          <a:p>
            <a:r>
              <a:rPr lang="en-US" dirty="0"/>
              <a:t>Translation Tools					</a:t>
            </a:r>
          </a:p>
        </p:txBody>
      </p:sp>
      <p:sp>
        <p:nvSpPr>
          <p:cNvPr id="3" name="Text Placeholder 2">
            <a:extLst>
              <a:ext uri="{FF2B5EF4-FFF2-40B4-BE49-F238E27FC236}">
                <a16:creationId xmlns:a16="http://schemas.microsoft.com/office/drawing/2014/main" id="{2E7160AA-F533-4106-B838-748BF15FD541}"/>
              </a:ext>
            </a:extLst>
          </p:cNvPr>
          <p:cNvSpPr>
            <a:spLocks noGrp="1"/>
          </p:cNvSpPr>
          <p:nvPr>
            <p:ph type="body" sz="quarter" idx="14"/>
          </p:nvPr>
        </p:nvSpPr>
        <p:spPr/>
        <p:txBody>
          <a:bodyPr/>
          <a:lstStyle/>
          <a:p>
            <a:r>
              <a:rPr lang="en-US" dirty="0"/>
              <a:t>Google Translate</a:t>
            </a:r>
          </a:p>
          <a:p>
            <a:r>
              <a:rPr lang="en-US" dirty="0"/>
              <a:t>Microsoft Word</a:t>
            </a:r>
          </a:p>
          <a:p>
            <a:r>
              <a:rPr lang="en-US" dirty="0"/>
              <a:t>Siri might be used for a quick, simple translation. </a:t>
            </a:r>
          </a:p>
          <a:p>
            <a:pPr marL="0" indent="0">
              <a:buNone/>
            </a:pPr>
            <a:endParaRPr lang="en-US" dirty="0"/>
          </a:p>
        </p:txBody>
      </p:sp>
      <p:sp>
        <p:nvSpPr>
          <p:cNvPr id="4" name="Slide Number Placeholder 3">
            <a:extLst>
              <a:ext uri="{FF2B5EF4-FFF2-40B4-BE49-F238E27FC236}">
                <a16:creationId xmlns:a16="http://schemas.microsoft.com/office/drawing/2014/main" id="{AF87D47D-B2AB-4008-8B42-17677ED60E1C}"/>
              </a:ext>
            </a:extLst>
          </p:cNvPr>
          <p:cNvSpPr>
            <a:spLocks noGrp="1"/>
          </p:cNvSpPr>
          <p:nvPr>
            <p:ph type="sldNum" idx="12"/>
          </p:nvPr>
        </p:nvSpPr>
        <p:spPr/>
        <p:txBody>
          <a:bodyPr/>
          <a:lstStyle/>
          <a:p>
            <a:fld id="{00000000-1234-1234-1234-123412341234}" type="slidenum">
              <a:rPr lang="en" smtClean="0"/>
              <a:pPr/>
              <a:t>45</a:t>
            </a:fld>
            <a:endParaRPr lang="en" dirty="0"/>
          </a:p>
        </p:txBody>
      </p:sp>
    </p:spTree>
    <p:extLst>
      <p:ext uri="{BB962C8B-B14F-4D97-AF65-F5344CB8AC3E}">
        <p14:creationId xmlns:p14="http://schemas.microsoft.com/office/powerpoint/2010/main" val="33309585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2F5E34-0DF6-444D-8A17-F0844ACDF8BF}"/>
              </a:ext>
            </a:extLst>
          </p:cNvPr>
          <p:cNvSpPr>
            <a:spLocks noGrp="1"/>
          </p:cNvSpPr>
          <p:nvPr>
            <p:ph type="body" sz="quarter" idx="13"/>
          </p:nvPr>
        </p:nvSpPr>
        <p:spPr/>
        <p:txBody>
          <a:bodyPr/>
          <a:lstStyle/>
          <a:p>
            <a:r>
              <a:rPr lang="en-US" dirty="0"/>
              <a:t>Tips for Using Translation Tools</a:t>
            </a:r>
          </a:p>
        </p:txBody>
      </p:sp>
      <p:sp>
        <p:nvSpPr>
          <p:cNvPr id="3" name="Text Placeholder 2">
            <a:extLst>
              <a:ext uri="{FF2B5EF4-FFF2-40B4-BE49-F238E27FC236}">
                <a16:creationId xmlns:a16="http://schemas.microsoft.com/office/drawing/2014/main" id="{BD32ABBC-17AE-46B1-983F-8EA05A29ACA8}"/>
              </a:ext>
            </a:extLst>
          </p:cNvPr>
          <p:cNvSpPr>
            <a:spLocks noGrp="1"/>
          </p:cNvSpPr>
          <p:nvPr>
            <p:ph type="body" sz="quarter" idx="14"/>
          </p:nvPr>
        </p:nvSpPr>
        <p:spPr>
          <a:xfrm>
            <a:off x="415636" y="734291"/>
            <a:ext cx="8294915" cy="3636097"/>
          </a:xfrm>
        </p:spPr>
        <p:txBody>
          <a:bodyPr/>
          <a:lstStyle/>
          <a:p>
            <a:r>
              <a:rPr lang="en-US" dirty="0"/>
              <a:t>Keep sentence structure simple. </a:t>
            </a:r>
          </a:p>
          <a:p>
            <a:r>
              <a:rPr lang="en-US" dirty="0"/>
              <a:t>Do not add unnecessary adjectives or adverbs for emphasis.</a:t>
            </a:r>
          </a:p>
          <a:p>
            <a:r>
              <a:rPr lang="en-US" dirty="0"/>
              <a:t>Consider having materials reviewed by a native speaker if possible.</a:t>
            </a:r>
          </a:p>
          <a:p>
            <a:r>
              <a:rPr lang="en-US" dirty="0"/>
              <a:t>Put translated language back into English and check for accuracy. </a:t>
            </a:r>
          </a:p>
        </p:txBody>
      </p:sp>
      <p:sp>
        <p:nvSpPr>
          <p:cNvPr id="4" name="Slide Number Placeholder 3">
            <a:extLst>
              <a:ext uri="{FF2B5EF4-FFF2-40B4-BE49-F238E27FC236}">
                <a16:creationId xmlns:a16="http://schemas.microsoft.com/office/drawing/2014/main" id="{B4CCE4FD-B1F0-4B82-8AFC-B302D84C8D80}"/>
              </a:ext>
            </a:extLst>
          </p:cNvPr>
          <p:cNvSpPr>
            <a:spLocks noGrp="1"/>
          </p:cNvSpPr>
          <p:nvPr>
            <p:ph type="sldNum" idx="12"/>
          </p:nvPr>
        </p:nvSpPr>
        <p:spPr/>
        <p:txBody>
          <a:bodyPr/>
          <a:lstStyle/>
          <a:p>
            <a:fld id="{00000000-1234-1234-1234-123412341234}" type="slidenum">
              <a:rPr lang="en" smtClean="0"/>
              <a:pPr/>
              <a:t>46</a:t>
            </a:fld>
            <a:endParaRPr lang="en" dirty="0"/>
          </a:p>
        </p:txBody>
      </p:sp>
    </p:spTree>
    <p:extLst>
      <p:ext uri="{BB962C8B-B14F-4D97-AF65-F5344CB8AC3E}">
        <p14:creationId xmlns:p14="http://schemas.microsoft.com/office/powerpoint/2010/main" val="27981250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AE4677-DDCB-46EF-A423-73BB7C61B20C}"/>
              </a:ext>
            </a:extLst>
          </p:cNvPr>
          <p:cNvSpPr>
            <a:spLocks noGrp="1"/>
          </p:cNvSpPr>
          <p:nvPr>
            <p:ph type="body" sz="quarter" idx="13"/>
          </p:nvPr>
        </p:nvSpPr>
        <p:spPr/>
        <p:txBody>
          <a:bodyPr/>
          <a:lstStyle/>
          <a:p>
            <a:r>
              <a:rPr lang="en-US" dirty="0"/>
              <a:t>How Title I Can Support ELs </a:t>
            </a:r>
          </a:p>
        </p:txBody>
      </p:sp>
      <p:sp>
        <p:nvSpPr>
          <p:cNvPr id="3" name="Text Placeholder 2">
            <a:extLst>
              <a:ext uri="{FF2B5EF4-FFF2-40B4-BE49-F238E27FC236}">
                <a16:creationId xmlns:a16="http://schemas.microsoft.com/office/drawing/2014/main" id="{14AE436C-82BA-41B4-9ADC-7E46DC866146}"/>
              </a:ext>
            </a:extLst>
          </p:cNvPr>
          <p:cNvSpPr>
            <a:spLocks noGrp="1"/>
          </p:cNvSpPr>
          <p:nvPr>
            <p:ph type="body" sz="quarter" idx="14"/>
          </p:nvPr>
        </p:nvSpPr>
        <p:spPr>
          <a:xfrm>
            <a:off x="415636" y="769121"/>
            <a:ext cx="8294915" cy="3601267"/>
          </a:xfrm>
        </p:spPr>
        <p:txBody>
          <a:bodyPr/>
          <a:lstStyle/>
          <a:p>
            <a:r>
              <a:rPr lang="en-US" dirty="0"/>
              <a:t>Academic supports</a:t>
            </a:r>
          </a:p>
          <a:p>
            <a:r>
              <a:rPr lang="en-US" dirty="0"/>
              <a:t>Professional development for staff</a:t>
            </a:r>
          </a:p>
          <a:p>
            <a:r>
              <a:rPr lang="en-US" dirty="0"/>
              <a:t>Family engagement events</a:t>
            </a:r>
          </a:p>
          <a:p>
            <a:r>
              <a:rPr lang="en-US" dirty="0"/>
              <a:t>Extended day/year programs</a:t>
            </a:r>
          </a:p>
          <a:p>
            <a:r>
              <a:rPr lang="en-US" dirty="0"/>
              <a:t>English language acquisition supports for both students and families </a:t>
            </a:r>
          </a:p>
          <a:p>
            <a:endParaRPr lang="en-US" dirty="0"/>
          </a:p>
        </p:txBody>
      </p:sp>
      <p:sp>
        <p:nvSpPr>
          <p:cNvPr id="4" name="Slide Number Placeholder 3">
            <a:extLst>
              <a:ext uri="{FF2B5EF4-FFF2-40B4-BE49-F238E27FC236}">
                <a16:creationId xmlns:a16="http://schemas.microsoft.com/office/drawing/2014/main" id="{DC72D39A-01A7-44C6-9C68-DCFAA6D91955}"/>
              </a:ext>
            </a:extLst>
          </p:cNvPr>
          <p:cNvSpPr>
            <a:spLocks noGrp="1"/>
          </p:cNvSpPr>
          <p:nvPr>
            <p:ph type="sldNum" idx="12"/>
          </p:nvPr>
        </p:nvSpPr>
        <p:spPr/>
        <p:txBody>
          <a:bodyPr/>
          <a:lstStyle/>
          <a:p>
            <a:fld id="{00000000-1234-1234-1234-123412341234}" type="slidenum">
              <a:rPr lang="en" smtClean="0"/>
              <a:pPr/>
              <a:t>47</a:t>
            </a:fld>
            <a:endParaRPr lang="en" dirty="0"/>
          </a:p>
        </p:txBody>
      </p:sp>
    </p:spTree>
    <p:extLst>
      <p:ext uri="{BB962C8B-B14F-4D97-AF65-F5344CB8AC3E}">
        <p14:creationId xmlns:p14="http://schemas.microsoft.com/office/powerpoint/2010/main" val="36052414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Resources</a:t>
            </a:r>
          </a:p>
        </p:txBody>
      </p:sp>
      <p:sp>
        <p:nvSpPr>
          <p:cNvPr id="3" name="Text Placeholder 2"/>
          <p:cNvSpPr>
            <a:spLocks noGrp="1"/>
          </p:cNvSpPr>
          <p:nvPr>
            <p:ph type="body" sz="quarter" idx="14"/>
          </p:nvPr>
        </p:nvSpPr>
        <p:spPr/>
        <p:txBody>
          <a:bodyPr/>
          <a:lstStyle/>
          <a:p>
            <a:r>
              <a:rPr lang="en-US" dirty="0">
                <a:hlinkClick r:id="rId3"/>
              </a:rPr>
              <a:t>MDE’s OFP  </a:t>
            </a:r>
            <a:endParaRPr lang="en-US" dirty="0"/>
          </a:p>
          <a:p>
            <a:pPr marL="0" indent="0">
              <a:buNone/>
            </a:pPr>
            <a:endParaRPr lang="en-US" sz="1000" dirty="0"/>
          </a:p>
          <a:p>
            <a:r>
              <a:rPr lang="en-US" dirty="0">
                <a:hlinkClick r:id="rId4"/>
              </a:rPr>
              <a:t>National Center for Families Learning</a:t>
            </a:r>
            <a:r>
              <a:rPr lang="en-US" dirty="0"/>
              <a:t> </a:t>
            </a:r>
          </a:p>
          <a:p>
            <a:endParaRPr lang="en-US" dirty="0"/>
          </a:p>
          <a:p>
            <a:r>
              <a:rPr lang="en-US" dirty="0"/>
              <a:t> </a:t>
            </a:r>
            <a:r>
              <a:rPr lang="en-US" dirty="0">
                <a:hlinkClick r:id="rId5"/>
              </a:rPr>
              <a:t>National PTA </a:t>
            </a:r>
            <a:endParaRPr lang="en-US" dirty="0"/>
          </a:p>
        </p:txBody>
      </p:sp>
      <p:sp>
        <p:nvSpPr>
          <p:cNvPr id="4" name="Slide Number Placeholder 3"/>
          <p:cNvSpPr>
            <a:spLocks noGrp="1"/>
          </p:cNvSpPr>
          <p:nvPr>
            <p:ph type="sldNum" idx="12"/>
          </p:nvPr>
        </p:nvSpPr>
        <p:spPr/>
        <p:txBody>
          <a:bodyPr/>
          <a:lstStyle/>
          <a:p>
            <a:fld id="{00000000-1234-1234-1234-123412341234}" type="slidenum">
              <a:rPr lang="en" smtClean="0"/>
              <a:pPr/>
              <a:t>48</a:t>
            </a:fld>
            <a:endParaRPr lang="en" dirty="0"/>
          </a:p>
        </p:txBody>
      </p:sp>
      <p:pic>
        <p:nvPicPr>
          <p:cNvPr id="6" name="Picture 5"/>
          <p:cNvPicPr>
            <a:picLocks noChangeAspect="1"/>
          </p:cNvPicPr>
          <p:nvPr/>
        </p:nvPicPr>
        <p:blipFill>
          <a:blip r:embed="rId6"/>
          <a:stretch>
            <a:fillRect/>
          </a:stretch>
        </p:blipFill>
        <p:spPr>
          <a:xfrm>
            <a:off x="6306828" y="1727572"/>
            <a:ext cx="2260122" cy="1308566"/>
          </a:xfrm>
          <a:prstGeom prst="rect">
            <a:avLst/>
          </a:prstGeom>
        </p:spPr>
      </p:pic>
      <p:pic>
        <p:nvPicPr>
          <p:cNvPr id="7" name="Picture 6"/>
          <p:cNvPicPr>
            <a:picLocks noChangeAspect="1"/>
          </p:cNvPicPr>
          <p:nvPr/>
        </p:nvPicPr>
        <p:blipFill>
          <a:blip r:embed="rId7"/>
          <a:stretch>
            <a:fillRect/>
          </a:stretch>
        </p:blipFill>
        <p:spPr>
          <a:xfrm>
            <a:off x="3288044" y="3394703"/>
            <a:ext cx="2343064" cy="1286593"/>
          </a:xfrm>
          <a:prstGeom prst="rect">
            <a:avLst/>
          </a:prstGeom>
        </p:spPr>
      </p:pic>
      <p:pic>
        <p:nvPicPr>
          <p:cNvPr id="8" name="Picture 7"/>
          <p:cNvPicPr>
            <a:picLocks noChangeAspect="1"/>
          </p:cNvPicPr>
          <p:nvPr/>
        </p:nvPicPr>
        <p:blipFill>
          <a:blip r:embed="rId8"/>
          <a:stretch>
            <a:fillRect/>
          </a:stretch>
        </p:blipFill>
        <p:spPr>
          <a:xfrm>
            <a:off x="3191773" y="841617"/>
            <a:ext cx="1863306" cy="1152107"/>
          </a:xfrm>
          <a:prstGeom prst="rect">
            <a:avLst/>
          </a:prstGeom>
        </p:spPr>
      </p:pic>
    </p:spTree>
    <p:extLst>
      <p:ext uri="{BB962C8B-B14F-4D97-AF65-F5344CB8AC3E}">
        <p14:creationId xmlns:p14="http://schemas.microsoft.com/office/powerpoint/2010/main" val="6951052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endParaRPr lang="en-US" dirty="0"/>
          </a:p>
        </p:txBody>
      </p:sp>
      <p:sp>
        <p:nvSpPr>
          <p:cNvPr id="4" name="Slide Number Placeholder 3"/>
          <p:cNvSpPr>
            <a:spLocks noGrp="1"/>
          </p:cNvSpPr>
          <p:nvPr>
            <p:ph type="sldNum" idx="12"/>
          </p:nvPr>
        </p:nvSpPr>
        <p:spPr>
          <a:xfrm>
            <a:off x="8481083" y="4899418"/>
            <a:ext cx="548700" cy="233671"/>
          </a:xfrm>
        </p:spPr>
        <p:txBody>
          <a:bodyPr/>
          <a:lstStyle/>
          <a:p>
            <a:fld id="{00000000-1234-1234-1234-123412341234}" type="slidenum">
              <a:rPr lang="en" smtClean="0"/>
              <a:pPr/>
              <a:t>49</a:t>
            </a:fld>
            <a:endParaRPr lang="en" dirty="0"/>
          </a:p>
        </p:txBody>
      </p:sp>
      <p:sp>
        <p:nvSpPr>
          <p:cNvPr id="5" name="Content Placeholder 1"/>
          <p:cNvSpPr txBox="1">
            <a:spLocks/>
          </p:cNvSpPr>
          <p:nvPr/>
        </p:nvSpPr>
        <p:spPr bwMode="auto">
          <a:xfrm>
            <a:off x="-1047075" y="959580"/>
            <a:ext cx="10972800" cy="4841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panose="05000000000000000000" pitchFamily="2" charset="2"/>
              <a:buChar char="§"/>
              <a:defRPr sz="3200" b="1" kern="1200">
                <a:solidFill>
                  <a:schemeClr val="tx1"/>
                </a:solidFill>
                <a:latin typeface="Kalinga" panose="020B0502040204020203" pitchFamily="34" charset="0"/>
                <a:ea typeface="+mn-ea"/>
                <a:cs typeface="Kalinga" panose="020B0502040204020203" pitchFamily="34" charset="0"/>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Kalinga" panose="020B0502040204020203" pitchFamily="34" charset="0"/>
                <a:ea typeface="+mn-ea"/>
                <a:cs typeface="Kalinga" panose="020B0502040204020203" pitchFamily="34" charset="0"/>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Kalinga" panose="020B0502040204020203" pitchFamily="34" charset="0"/>
                <a:ea typeface="+mn-ea"/>
                <a:cs typeface="Kalinga" panose="020B0502040204020203" pitchFamily="34" charset="0"/>
              </a:defRPr>
            </a:lvl3pPr>
            <a:lvl4pPr marL="1600200" indent="-228600" algn="l" rtl="0" eaLnBrk="1" fontAlgn="base" hangingPunct="1">
              <a:spcBef>
                <a:spcPct val="20000"/>
              </a:spcBef>
              <a:spcAft>
                <a:spcPct val="0"/>
              </a:spcAft>
              <a:buFont typeface="Wingdings" panose="05000000000000000000" pitchFamily="2" charset="2"/>
              <a:buChar char="Ø"/>
              <a:defRPr sz="2000" kern="1200">
                <a:solidFill>
                  <a:schemeClr val="tx1"/>
                </a:solidFill>
                <a:latin typeface="Kalinga" panose="020B0502040204020203" pitchFamily="34" charset="0"/>
                <a:ea typeface="+mn-ea"/>
                <a:cs typeface="Kalinga" panose="020B0502040204020203" pitchFamily="34" charset="0"/>
              </a:defRPr>
            </a:lvl4pPr>
            <a:lvl5pPr marL="2057400" indent="-228600" algn="l" rtl="0" eaLnBrk="1" fontAlgn="base" hangingPunct="1">
              <a:spcBef>
                <a:spcPct val="20000"/>
              </a:spcBef>
              <a:spcAft>
                <a:spcPct val="0"/>
              </a:spcAft>
              <a:buFont typeface="Wingdings" panose="05000000000000000000" pitchFamily="2" charset="2"/>
              <a:buChar char="v"/>
              <a:defRPr sz="2000" kern="1200">
                <a:solidFill>
                  <a:schemeClr val="tx1"/>
                </a:solidFill>
                <a:latin typeface="Kalinga" panose="020B0502040204020203" pitchFamily="34" charset="0"/>
                <a:ea typeface="+mn-ea"/>
                <a:cs typeface="Kalinga" panose="020B0502040204020203"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defRPr/>
            </a:pPr>
            <a:r>
              <a:rPr kumimoji="0" lang="en-US" sz="8000" b="1" i="0" u="none" strike="noStrike" kern="1200" cap="none" spc="0" normalizeH="0" baseline="0" noProof="0" dirty="0">
                <a:ln>
                  <a:noFill/>
                </a:ln>
                <a:solidFill>
                  <a:srgbClr val="FF0000"/>
                </a:solidFill>
                <a:effectLst/>
                <a:uLnTx/>
                <a:uFillTx/>
                <a:latin typeface="Kalinga" panose="020B0502040204020203" pitchFamily="34" charset="0"/>
                <a:ea typeface="+mn-ea"/>
                <a:cs typeface="Kalinga" panose="020B0502040204020203" pitchFamily="34" charset="0"/>
              </a:rPr>
              <a:t>Questions?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9212" y="2220194"/>
            <a:ext cx="1800225" cy="2543175"/>
          </a:xfrm>
          <a:prstGeom prst="rect">
            <a:avLst/>
          </a:prstGeom>
        </p:spPr>
      </p:pic>
    </p:spTree>
    <p:extLst>
      <p:ext uri="{BB962C8B-B14F-4D97-AF65-F5344CB8AC3E}">
        <p14:creationId xmlns:p14="http://schemas.microsoft.com/office/powerpoint/2010/main" val="310080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311700" y="42041"/>
            <a:ext cx="8255250" cy="439933"/>
          </a:xfrm>
        </p:spPr>
        <p:txBody>
          <a:bodyPr/>
          <a:lstStyle/>
          <a:p>
            <a:r>
              <a:rPr lang="en-US" sz="2400" dirty="0"/>
              <a:t>Dedicated Email</a:t>
            </a:r>
            <a:endParaRPr lang="en-US" sz="1200" dirty="0"/>
          </a:p>
        </p:txBody>
      </p:sp>
      <p:sp>
        <p:nvSpPr>
          <p:cNvPr id="4" name="Slide Number Placeholder 3"/>
          <p:cNvSpPr>
            <a:spLocks noGrp="1"/>
          </p:cNvSpPr>
          <p:nvPr>
            <p:ph type="sldNum" idx="12"/>
          </p:nvPr>
        </p:nvSpPr>
        <p:spPr>
          <a:xfrm>
            <a:off x="8481083" y="4899418"/>
            <a:ext cx="548700" cy="233671"/>
          </a:xfrm>
        </p:spPr>
        <p:txBody>
          <a:bodyPr/>
          <a:lstStyle/>
          <a:p>
            <a:fld id="{00000000-1234-1234-1234-123412341234}" type="slidenum">
              <a:rPr lang="en" smtClean="0"/>
              <a:pPr/>
              <a:t>5</a:t>
            </a:fld>
            <a:endParaRPr lang="en"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799" y="1397133"/>
            <a:ext cx="2045213" cy="2045213"/>
          </a:xfrm>
          <a:prstGeom prst="rect">
            <a:avLst/>
          </a:prstGeom>
        </p:spPr>
      </p:pic>
      <p:pic>
        <p:nvPicPr>
          <p:cNvPr id="10" name="Picture 9"/>
          <p:cNvPicPr>
            <a:picLocks noChangeAspect="1"/>
          </p:cNvPicPr>
          <p:nvPr/>
        </p:nvPicPr>
        <p:blipFill>
          <a:blip r:embed="rId4"/>
          <a:stretch>
            <a:fillRect/>
          </a:stretch>
        </p:blipFill>
        <p:spPr>
          <a:xfrm>
            <a:off x="6314219" y="2671863"/>
            <a:ext cx="2441214" cy="1540966"/>
          </a:xfrm>
          <a:prstGeom prst="rect">
            <a:avLst/>
          </a:prstGeom>
        </p:spPr>
      </p:pic>
      <p:sp>
        <p:nvSpPr>
          <p:cNvPr id="9" name="Content Placeholder 6"/>
          <p:cNvSpPr txBox="1">
            <a:spLocks/>
          </p:cNvSpPr>
          <p:nvPr/>
        </p:nvSpPr>
        <p:spPr>
          <a:xfrm>
            <a:off x="441256" y="1985274"/>
            <a:ext cx="7996137" cy="539884"/>
          </a:xfrm>
          <a:prstGeom prst="rect">
            <a:avLst/>
          </a:prstGeom>
        </p:spPr>
        <p:txBody>
          <a:bodyPr>
            <a:normAutofit fontScale="92500" lnSpcReduction="10000"/>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ctr"/>
            <a:r>
              <a:rPr lang="en-US" dirty="0">
                <a:solidFill>
                  <a:schemeClr val="tx2">
                    <a:lumMod val="75000"/>
                  </a:schemeClr>
                </a:solidFill>
                <a:latin typeface="Kalinga" panose="020B0502040204020203" pitchFamily="34" charset="0"/>
                <a:cs typeface="Kalinga" panose="020B0502040204020203" pitchFamily="34" charset="0"/>
              </a:rPr>
              <a:t>	</a:t>
            </a:r>
            <a:r>
              <a:rPr lang="en-US" sz="3300" dirty="0">
                <a:solidFill>
                  <a:schemeClr val="accent3">
                    <a:lumMod val="50000"/>
                  </a:schemeClr>
                </a:solidFill>
                <a:latin typeface="+mj-lt"/>
                <a:cs typeface="Kalinga" panose="020B0502040204020203" pitchFamily="34" charset="0"/>
                <a:hlinkClick r:id="rId5"/>
              </a:rPr>
              <a:t>federalprograms2@mdek12.org  </a:t>
            </a:r>
            <a:endParaRPr lang="en-US" sz="3300" dirty="0">
              <a:solidFill>
                <a:schemeClr val="accent3">
                  <a:lumMod val="50000"/>
                </a:schemeClr>
              </a:solidFill>
              <a:latin typeface="+mj-lt"/>
              <a:cs typeface="Kalinga" panose="020B0502040204020203" pitchFamily="34" charset="0"/>
            </a:endParaRPr>
          </a:p>
          <a:p>
            <a:endParaRPr lang="en-US" dirty="0">
              <a:solidFill>
                <a:schemeClr val="tx2">
                  <a:lumMod val="75000"/>
                </a:schemeClr>
              </a:solidFill>
              <a:latin typeface="Kalinga" panose="020B0502040204020203" pitchFamily="34" charset="0"/>
              <a:cs typeface="Kalinga" panose="020B0502040204020203" pitchFamily="34" charset="0"/>
            </a:endParaRPr>
          </a:p>
        </p:txBody>
      </p:sp>
    </p:spTree>
    <p:extLst>
      <p:ext uri="{BB962C8B-B14F-4D97-AF65-F5344CB8AC3E}">
        <p14:creationId xmlns:p14="http://schemas.microsoft.com/office/powerpoint/2010/main" val="24813503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a:xfrm>
            <a:off x="8481083" y="4899418"/>
            <a:ext cx="548700" cy="233671"/>
          </a:xfrm>
        </p:spPr>
        <p:txBody>
          <a:bodyPr/>
          <a:lstStyle/>
          <a:p>
            <a:fld id="{00000000-1234-1234-1234-123412341234}" type="slidenum">
              <a:rPr lang="en" smtClean="0"/>
              <a:pPr/>
              <a:t>50</a:t>
            </a:fld>
            <a:endParaRPr lang="en" dirty="0"/>
          </a:p>
        </p:txBody>
      </p:sp>
      <p:pic>
        <p:nvPicPr>
          <p:cNvPr id="2" name="Picture 1"/>
          <p:cNvPicPr>
            <a:picLocks noChangeAspect="1"/>
          </p:cNvPicPr>
          <p:nvPr/>
        </p:nvPicPr>
        <p:blipFill>
          <a:blip r:embed="rId3"/>
          <a:stretch>
            <a:fillRect/>
          </a:stretch>
        </p:blipFill>
        <p:spPr>
          <a:xfrm>
            <a:off x="2570673" y="780330"/>
            <a:ext cx="3808596" cy="3791669"/>
          </a:xfrm>
          <a:prstGeom prst="rect">
            <a:avLst/>
          </a:prstGeom>
        </p:spPr>
      </p:pic>
    </p:spTree>
    <p:extLst>
      <p:ext uri="{BB962C8B-B14F-4D97-AF65-F5344CB8AC3E}">
        <p14:creationId xmlns:p14="http://schemas.microsoft.com/office/powerpoint/2010/main" val="23219597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677917" y="2019300"/>
            <a:ext cx="7031421" cy="677863"/>
          </a:xfrm>
        </p:spPr>
        <p:txBody>
          <a:bodyPr/>
          <a:lstStyle/>
          <a:p>
            <a:r>
              <a:rPr lang="en-US" dirty="0"/>
              <a:t>Call Your District Contact</a:t>
            </a:r>
          </a:p>
        </p:txBody>
      </p:sp>
      <p:sp>
        <p:nvSpPr>
          <p:cNvPr id="3" name="Text Placeholder 2"/>
          <p:cNvSpPr>
            <a:spLocks noGrp="1"/>
          </p:cNvSpPr>
          <p:nvPr>
            <p:ph type="body" sz="quarter" idx="14"/>
          </p:nvPr>
        </p:nvSpPr>
        <p:spPr/>
        <p:txBody>
          <a:bodyPr/>
          <a:lstStyle/>
          <a:p>
            <a:r>
              <a:rPr lang="en-US" dirty="0"/>
              <a:t>601.359.3499</a:t>
            </a:r>
          </a:p>
          <a:p>
            <a:r>
              <a:rPr lang="en-US" dirty="0"/>
              <a:t>Federalprograms2@mdek12.org</a:t>
            </a:r>
          </a:p>
        </p:txBody>
      </p:sp>
      <p:sp>
        <p:nvSpPr>
          <p:cNvPr id="4" name="Slide Number Placeholder 3"/>
          <p:cNvSpPr>
            <a:spLocks noGrp="1"/>
          </p:cNvSpPr>
          <p:nvPr>
            <p:ph type="sldNum" idx="12"/>
          </p:nvPr>
        </p:nvSpPr>
        <p:spPr/>
        <p:txBody>
          <a:bodyPr/>
          <a:lstStyle/>
          <a:p>
            <a:fld id="{00000000-1234-1234-1234-123412341234}" type="slidenum">
              <a:rPr lang="en" smtClean="0"/>
              <a:pPr/>
              <a:t>51</a:t>
            </a:fld>
            <a:endParaRPr lang="en" dirty="0"/>
          </a:p>
        </p:txBody>
      </p:sp>
      <p:sp>
        <p:nvSpPr>
          <p:cNvPr id="5" name="TextBox 4"/>
          <p:cNvSpPr txBox="1"/>
          <p:nvPr/>
        </p:nvSpPr>
        <p:spPr>
          <a:xfrm>
            <a:off x="3218121" y="812263"/>
            <a:ext cx="4816395" cy="646331"/>
          </a:xfrm>
          <a:prstGeom prst="rect">
            <a:avLst/>
          </a:prstGeom>
          <a:noFill/>
        </p:spPr>
        <p:txBody>
          <a:bodyPr wrap="square" rtlCol="0">
            <a:spAutoFit/>
          </a:bodyPr>
          <a:lstStyle/>
          <a:p>
            <a:r>
              <a:rPr lang="en-US" sz="3600" dirty="0">
                <a:solidFill>
                  <a:schemeClr val="accent3">
                    <a:lumMod val="50000"/>
                  </a:schemeClr>
                </a:solidFill>
              </a:rPr>
              <a:t>For more information</a:t>
            </a:r>
          </a:p>
        </p:txBody>
      </p:sp>
    </p:spTree>
    <p:extLst>
      <p:ext uri="{BB962C8B-B14F-4D97-AF65-F5344CB8AC3E}">
        <p14:creationId xmlns:p14="http://schemas.microsoft.com/office/powerpoint/2010/main" val="1395681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dirty="0"/>
              <a:t>Training Overview</a:t>
            </a:r>
          </a:p>
        </p:txBody>
      </p:sp>
      <p:sp>
        <p:nvSpPr>
          <p:cNvPr id="4" name="Slide Number Placeholder 3"/>
          <p:cNvSpPr>
            <a:spLocks noGrp="1"/>
          </p:cNvSpPr>
          <p:nvPr>
            <p:ph type="sldNum" idx="12"/>
          </p:nvPr>
        </p:nvSpPr>
        <p:spPr>
          <a:xfrm>
            <a:off x="8481083" y="4899418"/>
            <a:ext cx="548700" cy="233671"/>
          </a:xfrm>
        </p:spPr>
        <p:txBody>
          <a:bodyPr/>
          <a:lstStyle/>
          <a:p>
            <a:fld id="{00000000-1234-1234-1234-123412341234}" type="slidenum">
              <a:rPr lang="en" smtClean="0"/>
              <a:pPr/>
              <a:t>6</a:t>
            </a:fld>
            <a:endParaRPr lang="en" dirty="0"/>
          </a:p>
        </p:txBody>
      </p:sp>
      <p:sp>
        <p:nvSpPr>
          <p:cNvPr id="7" name="Text Placeholder 6"/>
          <p:cNvSpPr>
            <a:spLocks noGrp="1"/>
          </p:cNvSpPr>
          <p:nvPr>
            <p:ph type="body" sz="quarter" idx="14"/>
          </p:nvPr>
        </p:nvSpPr>
        <p:spPr>
          <a:xfrm>
            <a:off x="311700" y="854210"/>
            <a:ext cx="8294915" cy="3494953"/>
          </a:xfrm>
        </p:spPr>
        <p:txBody>
          <a:bodyPr/>
          <a:lstStyle/>
          <a:p>
            <a:pPr marL="0" indent="0">
              <a:spcAft>
                <a:spcPts val="1000"/>
              </a:spcAft>
              <a:buNone/>
            </a:pPr>
            <a:r>
              <a:rPr lang="en-US" altLang="en-US" dirty="0">
                <a:ea typeface="Arial" charset="0"/>
              </a:rPr>
              <a:t>Upon completion of this training participants will: </a:t>
            </a:r>
          </a:p>
          <a:p>
            <a:pPr>
              <a:spcAft>
                <a:spcPts val="1000"/>
              </a:spcAft>
              <a:buFont typeface="Arial" panose="020B0604020202020204" pitchFamily="34" charset="0"/>
              <a:buChar char="•"/>
            </a:pPr>
            <a:r>
              <a:rPr lang="en-US" altLang="en-US" dirty="0">
                <a:ea typeface="Arial" charset="0"/>
              </a:rPr>
              <a:t>Begin preparing to strengthen family engagement services for these specific populations</a:t>
            </a:r>
          </a:p>
          <a:p>
            <a:pPr>
              <a:spcAft>
                <a:spcPts val="1000"/>
              </a:spcAft>
              <a:buFont typeface="Arial" panose="020B0604020202020204" pitchFamily="34" charset="0"/>
              <a:buChar char="•"/>
            </a:pPr>
            <a:r>
              <a:rPr lang="en-US" altLang="en-US" dirty="0">
                <a:ea typeface="Arial" charset="0"/>
              </a:rPr>
              <a:t>Understand the needs of EL, migrant, homeless, and neglected and delinquent students and families</a:t>
            </a:r>
          </a:p>
          <a:p>
            <a:pPr>
              <a:spcAft>
                <a:spcPts val="1000"/>
              </a:spcAft>
              <a:buFont typeface="Arial" panose="020B0604020202020204" pitchFamily="34" charset="0"/>
              <a:buChar char="•"/>
            </a:pPr>
            <a:r>
              <a:rPr lang="en-US" altLang="en-US" dirty="0">
                <a:ea typeface="Arial" charset="0"/>
              </a:rPr>
              <a:t>Know how Title I can be used to meet student and family needs</a:t>
            </a:r>
            <a:endParaRPr lang="en-US" altLang="en-US" sz="2400" dirty="0">
              <a:latin typeface="Arial" charset="0"/>
              <a:ea typeface="Arial" charset="0"/>
              <a:cs typeface="Arial" charset="0"/>
            </a:endParaRPr>
          </a:p>
          <a:p>
            <a:endParaRPr lang="en-US" dirty="0"/>
          </a:p>
          <a:p>
            <a:endParaRPr lang="en-US" dirty="0"/>
          </a:p>
          <a:p>
            <a:pPr>
              <a:tabLst/>
            </a:pPr>
            <a:endParaRPr lang="en-US" dirty="0"/>
          </a:p>
        </p:txBody>
      </p:sp>
    </p:spTree>
    <p:extLst>
      <p:ext uri="{BB962C8B-B14F-4D97-AF65-F5344CB8AC3E}">
        <p14:creationId xmlns:p14="http://schemas.microsoft.com/office/powerpoint/2010/main" val="2132860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sz="3200" dirty="0"/>
              <a:t>Parent and Family Engagement</a:t>
            </a:r>
          </a:p>
        </p:txBody>
      </p:sp>
      <p:sp>
        <p:nvSpPr>
          <p:cNvPr id="5" name="Slide Number Placeholder 4"/>
          <p:cNvSpPr>
            <a:spLocks noGrp="1"/>
          </p:cNvSpPr>
          <p:nvPr>
            <p:ph type="sldNum" idx="12"/>
          </p:nvPr>
        </p:nvSpPr>
        <p:spPr/>
        <p:txBody>
          <a:bodyPr/>
          <a:lstStyle/>
          <a:p>
            <a:fld id="{00000000-1234-1234-1234-123412341234}" type="slidenum">
              <a:rPr lang="en" smtClean="0"/>
              <a:pPr/>
              <a:t>7</a:t>
            </a:fld>
            <a:endParaRPr lang="en" dirty="0"/>
          </a:p>
        </p:txBody>
      </p:sp>
    </p:spTree>
    <p:extLst>
      <p:ext uri="{BB962C8B-B14F-4D97-AF65-F5344CB8AC3E}">
        <p14:creationId xmlns:p14="http://schemas.microsoft.com/office/powerpoint/2010/main" val="2501416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a:t>Family Engagement Requirements</a:t>
            </a:r>
            <a:endParaRPr lang="en-US" dirty="0"/>
          </a:p>
        </p:txBody>
      </p:sp>
      <p:sp>
        <p:nvSpPr>
          <p:cNvPr id="3" name="Text Placeholder 2"/>
          <p:cNvSpPr>
            <a:spLocks noGrp="1"/>
          </p:cNvSpPr>
          <p:nvPr>
            <p:ph type="body" sz="quarter" idx="14"/>
          </p:nvPr>
        </p:nvSpPr>
        <p:spPr>
          <a:xfrm>
            <a:off x="291867" y="825954"/>
            <a:ext cx="8294915" cy="3848596"/>
          </a:xfrm>
        </p:spPr>
        <p:txBody>
          <a:bodyPr/>
          <a:lstStyle/>
          <a:p>
            <a:pPr lvl="1"/>
            <a:r>
              <a:rPr lang="en-US" sz="2200" dirty="0"/>
              <a:t>28 mentions of parent and family engagement in ESSA</a:t>
            </a:r>
          </a:p>
          <a:p>
            <a:pPr marL="342900" lvl="1" indent="-342900">
              <a:buFont typeface="Arial" panose="020B0604020202020204" pitchFamily="34" charset="0"/>
              <a:buChar char="•"/>
            </a:pPr>
            <a:r>
              <a:rPr lang="en-US" sz="2200" dirty="0"/>
              <a:t>Involvement of parents and families of our special populations</a:t>
            </a:r>
          </a:p>
          <a:p>
            <a:pPr marL="342900" lvl="1" indent="-342900">
              <a:buFont typeface="Arial" panose="020B0604020202020204" pitchFamily="34" charset="0"/>
              <a:buChar char="•"/>
            </a:pPr>
            <a:r>
              <a:rPr lang="en-US" sz="2200" dirty="0"/>
              <a:t>Removal of barriers that prevent participation</a:t>
            </a:r>
          </a:p>
          <a:p>
            <a:pPr marL="342900" lvl="1" indent="-342900">
              <a:buFont typeface="Arial" panose="020B0604020202020204" pitchFamily="34" charset="0"/>
              <a:buChar char="•"/>
            </a:pPr>
            <a:r>
              <a:rPr lang="en-US" sz="2200" dirty="0"/>
              <a:t>Building the capacity of parents and families to:</a:t>
            </a:r>
          </a:p>
          <a:p>
            <a:pPr marL="688975" lvl="1" indent="-342900">
              <a:buFont typeface="Arial" panose="020B0604020202020204" pitchFamily="34" charset="0"/>
              <a:buChar char="•"/>
            </a:pPr>
            <a:r>
              <a:rPr lang="en-US" sz="2200" dirty="0"/>
              <a:t>Assist with the learning process of their children</a:t>
            </a:r>
          </a:p>
          <a:p>
            <a:pPr marL="688975" lvl="1" indent="-342900">
              <a:buFont typeface="Arial" panose="020B0604020202020204" pitchFamily="34" charset="0"/>
              <a:buChar char="•"/>
            </a:pPr>
            <a:r>
              <a:rPr lang="en-US" sz="2200" dirty="0"/>
              <a:t>Engage with school personnel and teachers</a:t>
            </a:r>
          </a:p>
          <a:p>
            <a:pPr lvl="1"/>
            <a:endParaRPr lang="en-US" sz="2400" dirty="0"/>
          </a:p>
          <a:p>
            <a:pPr lvl="1"/>
            <a:endParaRPr lang="en-US" dirty="0"/>
          </a:p>
          <a:p>
            <a:endParaRPr lang="en-US" dirty="0"/>
          </a:p>
        </p:txBody>
      </p:sp>
      <p:sp>
        <p:nvSpPr>
          <p:cNvPr id="4" name="Slide Number Placeholder 3"/>
          <p:cNvSpPr>
            <a:spLocks noGrp="1"/>
          </p:cNvSpPr>
          <p:nvPr>
            <p:ph type="sldNum" idx="12"/>
          </p:nvPr>
        </p:nvSpPr>
        <p:spPr/>
        <p:txBody>
          <a:bodyPr/>
          <a:lstStyle/>
          <a:p>
            <a:fld id="{00000000-1234-1234-1234-123412341234}" type="slidenum">
              <a:rPr lang="en" smtClean="0"/>
              <a:pPr/>
              <a:t>8</a:t>
            </a:fld>
            <a:endParaRPr lang="en" dirty="0"/>
          </a:p>
        </p:txBody>
      </p:sp>
    </p:spTree>
    <p:extLst>
      <p:ext uri="{BB962C8B-B14F-4D97-AF65-F5344CB8AC3E}">
        <p14:creationId xmlns:p14="http://schemas.microsoft.com/office/powerpoint/2010/main" val="1934483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FF72390-F03C-41D7-A46D-9CC4CC340D22}"/>
              </a:ext>
            </a:extLst>
          </p:cNvPr>
          <p:cNvSpPr>
            <a:spLocks noGrp="1"/>
          </p:cNvSpPr>
          <p:nvPr>
            <p:ph type="body" sz="quarter" idx="13"/>
          </p:nvPr>
        </p:nvSpPr>
        <p:spPr/>
        <p:txBody>
          <a:bodyPr/>
          <a:lstStyle/>
          <a:p>
            <a:r>
              <a:rPr lang="en-US" dirty="0"/>
              <a:t>Why does Family Engagement Matter?</a:t>
            </a:r>
          </a:p>
        </p:txBody>
      </p:sp>
      <p:sp>
        <p:nvSpPr>
          <p:cNvPr id="3" name="Text Placeholder 2">
            <a:extLst>
              <a:ext uri="{FF2B5EF4-FFF2-40B4-BE49-F238E27FC236}">
                <a16:creationId xmlns:a16="http://schemas.microsoft.com/office/drawing/2014/main" id="{6E84A004-D8E7-40D8-B4DA-9AC6AE4665AF}"/>
              </a:ext>
            </a:extLst>
          </p:cNvPr>
          <p:cNvSpPr>
            <a:spLocks noGrp="1"/>
          </p:cNvSpPr>
          <p:nvPr>
            <p:ph type="body" sz="quarter" idx="14"/>
          </p:nvPr>
        </p:nvSpPr>
        <p:spPr/>
        <p:txBody>
          <a:bodyPr/>
          <a:lstStyle/>
          <a:p>
            <a:r>
              <a:rPr lang="en-US" dirty="0"/>
              <a:t>Research has consistently shown that when families are involved in the education of children, academic success is more likely. </a:t>
            </a:r>
          </a:p>
          <a:p>
            <a:r>
              <a:rPr lang="en-US" dirty="0"/>
              <a:t>With support, families can contribute to the life of the school through volunteering, partnerships and other support.</a:t>
            </a:r>
          </a:p>
        </p:txBody>
      </p:sp>
      <p:sp>
        <p:nvSpPr>
          <p:cNvPr id="4" name="Slide Number Placeholder 3">
            <a:extLst>
              <a:ext uri="{FF2B5EF4-FFF2-40B4-BE49-F238E27FC236}">
                <a16:creationId xmlns:a16="http://schemas.microsoft.com/office/drawing/2014/main" id="{7BC34BBC-A07F-4CC2-A736-3AC815D80D64}"/>
              </a:ext>
            </a:extLst>
          </p:cNvPr>
          <p:cNvSpPr>
            <a:spLocks noGrp="1"/>
          </p:cNvSpPr>
          <p:nvPr>
            <p:ph type="sldNum" idx="12"/>
          </p:nvPr>
        </p:nvSpPr>
        <p:spPr/>
        <p:txBody>
          <a:bodyPr/>
          <a:lstStyle/>
          <a:p>
            <a:fld id="{00000000-1234-1234-1234-123412341234}" type="slidenum">
              <a:rPr lang="en" smtClean="0"/>
              <a:pPr/>
              <a:t>9</a:t>
            </a:fld>
            <a:endParaRPr lang="en" dirty="0"/>
          </a:p>
        </p:txBody>
      </p:sp>
    </p:spTree>
    <p:extLst>
      <p:ext uri="{BB962C8B-B14F-4D97-AF65-F5344CB8AC3E}">
        <p14:creationId xmlns:p14="http://schemas.microsoft.com/office/powerpoint/2010/main" val="463999569"/>
      </p:ext>
    </p:extLst>
  </p:cSld>
  <p:clrMapOvr>
    <a:masterClrMapping/>
  </p:clrMapOvr>
</p:sld>
</file>

<file path=ppt/theme/theme1.xml><?xml version="1.0" encoding="utf-8"?>
<a:theme xmlns:a="http://schemas.openxmlformats.org/drawingml/2006/main" name="simple-light-2">
  <a:themeElements>
    <a:clrScheme name="MDE Template_NEW 1">
      <a:dk1>
        <a:srgbClr val="000000"/>
      </a:dk1>
      <a:lt1>
        <a:srgbClr val="FFFFFF"/>
      </a:lt1>
      <a:dk2>
        <a:srgbClr val="797979"/>
      </a:dk2>
      <a:lt2>
        <a:srgbClr val="B0D357"/>
      </a:lt2>
      <a:accent1>
        <a:srgbClr val="B7618C"/>
      </a:accent1>
      <a:accent2>
        <a:srgbClr val="CC0000"/>
      </a:accent2>
      <a:accent3>
        <a:srgbClr val="78909C"/>
      </a:accent3>
      <a:accent4>
        <a:srgbClr val="FFAB40"/>
      </a:accent4>
      <a:accent5>
        <a:srgbClr val="68C7C3"/>
      </a:accent5>
      <a:accent6>
        <a:srgbClr val="1071BD"/>
      </a:accent6>
      <a:hlink>
        <a:srgbClr val="5EAADE"/>
      </a:hlink>
      <a:folHlink>
        <a:srgbClr val="00539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DE_blank template" id="{A72772A2-276F-5A4A-AF91-CCDCB75C27E9}" vid="{D5DF34BD-99C2-DE4E-BC83-08FF9AC52062}"/>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MDE_blank template</Template>
  <TotalTime>3416</TotalTime>
  <Words>2068</Words>
  <Application>Microsoft Office PowerPoint</Application>
  <PresentationFormat>On-screen Show (16:9)</PresentationFormat>
  <Paragraphs>290</Paragraphs>
  <Slides>51</Slides>
  <Notes>51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51</vt:i4>
      </vt:variant>
    </vt:vector>
  </HeadingPairs>
  <TitlesOfParts>
    <vt:vector size="56" baseType="lpstr">
      <vt:lpstr>Arial</vt:lpstr>
      <vt:lpstr>Kalinga</vt:lpstr>
      <vt:lpstr>Open Sans</vt:lpstr>
      <vt:lpstr>Wingdings</vt:lpstr>
      <vt:lpstr>simple-light-2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Banks</dc:creator>
  <cp:lastModifiedBy>Monique Henderson</cp:lastModifiedBy>
  <cp:revision>154</cp:revision>
  <cp:lastPrinted>2017-09-08T21:38:40Z</cp:lastPrinted>
  <dcterms:created xsi:type="dcterms:W3CDTF">2017-07-07T21:24:14Z</dcterms:created>
  <dcterms:modified xsi:type="dcterms:W3CDTF">2017-09-22T14:01:36Z</dcterms:modified>
</cp:coreProperties>
</file>