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8" r:id="rId2"/>
    <p:sldMasterId id="2147483683" r:id="rId3"/>
    <p:sldMasterId id="2147483687" r:id="rId4"/>
    <p:sldMasterId id="2147483692" r:id="rId5"/>
  </p:sldMasterIdLst>
  <p:notesMasterIdLst>
    <p:notesMasterId r:id="rId41"/>
  </p:notesMasterIdLst>
  <p:handoutMasterIdLst>
    <p:handoutMasterId r:id="rId42"/>
  </p:handoutMasterIdLst>
  <p:sldIdLst>
    <p:sldId id="256" r:id="rId6"/>
    <p:sldId id="261" r:id="rId7"/>
    <p:sldId id="262" r:id="rId8"/>
    <p:sldId id="263" r:id="rId9"/>
    <p:sldId id="267" r:id="rId10"/>
    <p:sldId id="266" r:id="rId11"/>
    <p:sldId id="281" r:id="rId12"/>
    <p:sldId id="285" r:id="rId13"/>
    <p:sldId id="283" r:id="rId14"/>
    <p:sldId id="284" r:id="rId15"/>
    <p:sldId id="282" r:id="rId16"/>
    <p:sldId id="292" r:id="rId17"/>
    <p:sldId id="297" r:id="rId18"/>
    <p:sldId id="293" r:id="rId19"/>
    <p:sldId id="294" r:id="rId20"/>
    <p:sldId id="295" r:id="rId21"/>
    <p:sldId id="296" r:id="rId22"/>
    <p:sldId id="298" r:id="rId23"/>
    <p:sldId id="299" r:id="rId24"/>
    <p:sldId id="300" r:id="rId25"/>
    <p:sldId id="301" r:id="rId26"/>
    <p:sldId id="302" r:id="rId27"/>
    <p:sldId id="303" r:id="rId28"/>
    <p:sldId id="304" r:id="rId29"/>
    <p:sldId id="305" r:id="rId30"/>
    <p:sldId id="307" r:id="rId31"/>
    <p:sldId id="313" r:id="rId32"/>
    <p:sldId id="308" r:id="rId33"/>
    <p:sldId id="309" r:id="rId34"/>
    <p:sldId id="310" r:id="rId35"/>
    <p:sldId id="311" r:id="rId36"/>
    <p:sldId id="312" r:id="rId37"/>
    <p:sldId id="287" r:id="rId38"/>
    <p:sldId id="314" r:id="rId39"/>
    <p:sldId id="286" r:id="rId40"/>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740A343-D7A4-45F1-BE22-BE530EC45124}">
          <p14:sldIdLst>
            <p14:sldId id="256"/>
            <p14:sldId id="261"/>
            <p14:sldId id="262"/>
            <p14:sldId id="263"/>
            <p14:sldId id="267"/>
            <p14:sldId id="266"/>
            <p14:sldId id="281"/>
            <p14:sldId id="285"/>
            <p14:sldId id="283"/>
            <p14:sldId id="284"/>
            <p14:sldId id="282"/>
            <p14:sldId id="292"/>
            <p14:sldId id="297"/>
            <p14:sldId id="293"/>
            <p14:sldId id="294"/>
            <p14:sldId id="295"/>
            <p14:sldId id="296"/>
            <p14:sldId id="298"/>
            <p14:sldId id="299"/>
            <p14:sldId id="300"/>
            <p14:sldId id="301"/>
            <p14:sldId id="302"/>
            <p14:sldId id="303"/>
            <p14:sldId id="304"/>
            <p14:sldId id="305"/>
            <p14:sldId id="307"/>
            <p14:sldId id="313"/>
            <p14:sldId id="308"/>
            <p14:sldId id="309"/>
            <p14:sldId id="310"/>
            <p14:sldId id="311"/>
            <p14:sldId id="312"/>
            <p14:sldId id="287"/>
            <p14:sldId id="314"/>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onja Robertson" initials="SR"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6467" autoAdjust="0"/>
  </p:normalViewPr>
  <p:slideViewPr>
    <p:cSldViewPr snapToGrid="0">
      <p:cViewPr varScale="1">
        <p:scale>
          <a:sx n="95" d="100"/>
          <a:sy n="95" d="100"/>
        </p:scale>
        <p:origin x="480" y="90"/>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4878"/>
    </p:cViewPr>
  </p:sorterViewPr>
  <p:notesViewPr>
    <p:cSldViewPr snapToGrid="0">
      <p:cViewPr varScale="1">
        <p:scale>
          <a:sx n="84" d="100"/>
          <a:sy n="84" d="100"/>
        </p:scale>
        <p:origin x="316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commentAuthors" Target="commentAuthors.xml"/><Relationship Id="rId48"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89CC8E-05E6-4768-B056-B7F457FA9A95}" type="doc">
      <dgm:prSet loTypeId="urn:microsoft.com/office/officeart/2005/8/layout/cycle3" loCatId="cycle" qsTypeId="urn:microsoft.com/office/officeart/2005/8/quickstyle/3d2" qsCatId="3D" csTypeId="urn:microsoft.com/office/officeart/2005/8/colors/accent1_3" csCatId="accent1" phldr="1"/>
      <dgm:spPr/>
      <dgm:t>
        <a:bodyPr/>
        <a:lstStyle/>
        <a:p>
          <a:endParaRPr lang="en-US"/>
        </a:p>
      </dgm:t>
    </dgm:pt>
    <dgm:pt modelId="{FC5AA857-5B78-4B9F-A8D9-A7CB1F956D57}">
      <dgm:prSet phldrT="[Text]"/>
      <dgm:spPr/>
      <dgm:t>
        <a:bodyPr/>
        <a:lstStyle/>
        <a:p>
          <a:r>
            <a:rPr lang="en-US" dirty="0"/>
            <a:t>LEA Comprehensive Needs Assessment and Plan</a:t>
          </a:r>
        </a:p>
      </dgm:t>
    </dgm:pt>
    <dgm:pt modelId="{3B29B371-8871-4556-9CEC-36D49794E813}" type="parTrans" cxnId="{BC33C035-AE7E-4182-9F38-4688897BDB74}">
      <dgm:prSet/>
      <dgm:spPr/>
      <dgm:t>
        <a:bodyPr/>
        <a:lstStyle/>
        <a:p>
          <a:endParaRPr lang="en-US"/>
        </a:p>
      </dgm:t>
    </dgm:pt>
    <dgm:pt modelId="{F38DBB7C-0E12-4D42-B66D-7ABD2C23748A}" type="sibTrans" cxnId="{BC33C035-AE7E-4182-9F38-4688897BDB74}">
      <dgm:prSet/>
      <dgm:spPr/>
      <dgm:t>
        <a:bodyPr/>
        <a:lstStyle/>
        <a:p>
          <a:endParaRPr lang="en-US"/>
        </a:p>
      </dgm:t>
    </dgm:pt>
    <dgm:pt modelId="{3F45C063-CCF9-4906-BA06-313CDC9EC926}">
      <dgm:prSet phldrT="[Text]"/>
      <dgm:spPr/>
      <dgm:t>
        <a:bodyPr/>
        <a:lstStyle/>
        <a:p>
          <a:r>
            <a:rPr lang="en-US" dirty="0"/>
            <a:t>LEA Risk Analysis  Programmatic and Fiscal </a:t>
          </a:r>
        </a:p>
      </dgm:t>
    </dgm:pt>
    <dgm:pt modelId="{AF6D5607-EC05-4E6F-A02A-F5863CA3A9AA}" type="parTrans" cxnId="{009E03F3-06F0-40BA-9BD0-FB321C633483}">
      <dgm:prSet/>
      <dgm:spPr/>
      <dgm:t>
        <a:bodyPr/>
        <a:lstStyle/>
        <a:p>
          <a:endParaRPr lang="en-US"/>
        </a:p>
      </dgm:t>
    </dgm:pt>
    <dgm:pt modelId="{774AE066-C056-43D6-85CC-FB624CC277D9}" type="sibTrans" cxnId="{009E03F3-06F0-40BA-9BD0-FB321C633483}">
      <dgm:prSet/>
      <dgm:spPr/>
      <dgm:t>
        <a:bodyPr/>
        <a:lstStyle/>
        <a:p>
          <a:endParaRPr lang="en-US"/>
        </a:p>
      </dgm:t>
    </dgm:pt>
    <dgm:pt modelId="{B6D6D5BD-4B38-41C4-ABF8-8F59D1C3658B}">
      <dgm:prSet phldrT="[Text]"/>
      <dgm:spPr/>
      <dgm:t>
        <a:bodyPr/>
        <a:lstStyle/>
        <a:p>
          <a:r>
            <a:rPr lang="en-US" dirty="0"/>
            <a:t>Effectiveness and Compliance Review</a:t>
          </a:r>
        </a:p>
      </dgm:t>
    </dgm:pt>
    <dgm:pt modelId="{8F81496B-1B06-41A3-B259-E19CA3D08FB6}" type="parTrans" cxnId="{D9E359BA-7E7D-4CF1-AD3A-B589E66F72B9}">
      <dgm:prSet/>
      <dgm:spPr/>
      <dgm:t>
        <a:bodyPr/>
        <a:lstStyle/>
        <a:p>
          <a:endParaRPr lang="en-US"/>
        </a:p>
      </dgm:t>
    </dgm:pt>
    <dgm:pt modelId="{3C5183FA-EE1A-445F-B96E-27A8C0B5D9D7}" type="sibTrans" cxnId="{D9E359BA-7E7D-4CF1-AD3A-B589E66F72B9}">
      <dgm:prSet/>
      <dgm:spPr/>
      <dgm:t>
        <a:bodyPr/>
        <a:lstStyle/>
        <a:p>
          <a:endParaRPr lang="en-US"/>
        </a:p>
      </dgm:t>
    </dgm:pt>
    <dgm:pt modelId="{B46B1AB2-EDDF-43DF-BAE5-6010BC973ED1}">
      <dgm:prSet phldrT="[Text]"/>
      <dgm:spPr/>
      <dgm:t>
        <a:bodyPr/>
        <a:lstStyle/>
        <a:p>
          <a:r>
            <a:rPr lang="en-US" dirty="0"/>
            <a:t>Consolidated Funding Application</a:t>
          </a:r>
        </a:p>
      </dgm:t>
    </dgm:pt>
    <dgm:pt modelId="{70A7264C-CA85-438B-A0DF-BE74A5CF8279}" type="parTrans" cxnId="{314AD6E8-6514-4925-9C55-7827F49DB716}">
      <dgm:prSet/>
      <dgm:spPr/>
      <dgm:t>
        <a:bodyPr/>
        <a:lstStyle/>
        <a:p>
          <a:endParaRPr lang="en-US"/>
        </a:p>
      </dgm:t>
    </dgm:pt>
    <dgm:pt modelId="{E760C4F6-FBAC-4DBC-A6CC-97F7757FCBC0}" type="sibTrans" cxnId="{314AD6E8-6514-4925-9C55-7827F49DB716}">
      <dgm:prSet/>
      <dgm:spPr/>
      <dgm:t>
        <a:bodyPr/>
        <a:lstStyle/>
        <a:p>
          <a:endParaRPr lang="en-US"/>
        </a:p>
      </dgm:t>
    </dgm:pt>
    <dgm:pt modelId="{48D51FA8-9C9E-4886-B866-42581DC09110}">
      <dgm:prSet phldrT="[Text]"/>
      <dgm:spPr/>
      <dgm:t>
        <a:bodyPr/>
        <a:lstStyle/>
        <a:p>
          <a:r>
            <a:rPr lang="en-US" dirty="0"/>
            <a:t>Fiscal Monitoring and Oversight</a:t>
          </a:r>
        </a:p>
      </dgm:t>
    </dgm:pt>
    <dgm:pt modelId="{D01DE2C8-E2F6-4FCC-9970-6A3A5F9B76CB}" type="parTrans" cxnId="{6107CC4E-513E-4931-9BBC-A3C23AD60235}">
      <dgm:prSet/>
      <dgm:spPr/>
      <dgm:t>
        <a:bodyPr/>
        <a:lstStyle/>
        <a:p>
          <a:endParaRPr lang="en-US"/>
        </a:p>
      </dgm:t>
    </dgm:pt>
    <dgm:pt modelId="{11F4E218-A9C7-4F1A-BA1D-3D7674A20BAA}" type="sibTrans" cxnId="{6107CC4E-513E-4931-9BBC-A3C23AD60235}">
      <dgm:prSet/>
      <dgm:spPr/>
      <dgm:t>
        <a:bodyPr/>
        <a:lstStyle/>
        <a:p>
          <a:endParaRPr lang="en-US"/>
        </a:p>
      </dgm:t>
    </dgm:pt>
    <dgm:pt modelId="{81455CC4-58F4-44A4-9C8B-F2D4781E01E0}">
      <dgm:prSet phldrT="[Text]"/>
      <dgm:spPr/>
      <dgm:t>
        <a:bodyPr/>
        <a:lstStyle/>
        <a:p>
          <a:r>
            <a:rPr lang="en-US" dirty="0"/>
            <a:t>ESSA Programmatic Monitoring</a:t>
          </a:r>
        </a:p>
      </dgm:t>
    </dgm:pt>
    <dgm:pt modelId="{2AB3DDA2-F816-46B7-8793-300BB3F9078D}" type="parTrans" cxnId="{C9140D93-C1C0-44E4-B758-D9C775992299}">
      <dgm:prSet/>
      <dgm:spPr/>
      <dgm:t>
        <a:bodyPr/>
        <a:lstStyle/>
        <a:p>
          <a:endParaRPr lang="en-US"/>
        </a:p>
      </dgm:t>
    </dgm:pt>
    <dgm:pt modelId="{F702F24F-853F-4261-A247-1ECB56928CA4}" type="sibTrans" cxnId="{C9140D93-C1C0-44E4-B758-D9C775992299}">
      <dgm:prSet/>
      <dgm:spPr/>
      <dgm:t>
        <a:bodyPr/>
        <a:lstStyle/>
        <a:p>
          <a:endParaRPr lang="en-US"/>
        </a:p>
      </dgm:t>
    </dgm:pt>
    <dgm:pt modelId="{05189D28-D01C-498F-8DD8-0AD5FB9B1DAF}">
      <dgm:prSet phldrT="[Text]"/>
      <dgm:spPr/>
      <dgm:t>
        <a:bodyPr/>
        <a:lstStyle/>
        <a:p>
          <a:r>
            <a:rPr lang="en-US" dirty="0"/>
            <a:t>Evaluation and Revision</a:t>
          </a:r>
        </a:p>
      </dgm:t>
    </dgm:pt>
    <dgm:pt modelId="{962F0C3A-482B-44D5-84FA-F8502B600274}" type="parTrans" cxnId="{AEEA6763-0398-4ACD-BDD7-B2589DBA8A23}">
      <dgm:prSet/>
      <dgm:spPr/>
      <dgm:t>
        <a:bodyPr/>
        <a:lstStyle/>
        <a:p>
          <a:endParaRPr lang="en-US"/>
        </a:p>
      </dgm:t>
    </dgm:pt>
    <dgm:pt modelId="{142B03F3-4C77-49AB-BFA3-859F59397718}" type="sibTrans" cxnId="{AEEA6763-0398-4ACD-BDD7-B2589DBA8A23}">
      <dgm:prSet/>
      <dgm:spPr/>
      <dgm:t>
        <a:bodyPr/>
        <a:lstStyle/>
        <a:p>
          <a:endParaRPr lang="en-US"/>
        </a:p>
      </dgm:t>
    </dgm:pt>
    <dgm:pt modelId="{D67D47B1-0C40-4F3D-A4EC-A0B8F6627164}">
      <dgm:prSet phldrT="[Text]"/>
      <dgm:spPr/>
      <dgm:t>
        <a:bodyPr/>
        <a:lstStyle/>
        <a:p>
          <a:r>
            <a:rPr lang="en-US" dirty="0"/>
            <a:t>School Comprehensive  Needs Assessment and Plan</a:t>
          </a:r>
        </a:p>
      </dgm:t>
    </dgm:pt>
    <dgm:pt modelId="{8555A184-62EC-4BE2-8176-ED4571B7D1C4}" type="parTrans" cxnId="{28378AD2-A225-4069-9A3B-DFCBDC5A60A7}">
      <dgm:prSet/>
      <dgm:spPr/>
      <dgm:t>
        <a:bodyPr/>
        <a:lstStyle/>
        <a:p>
          <a:endParaRPr lang="en-US"/>
        </a:p>
      </dgm:t>
    </dgm:pt>
    <dgm:pt modelId="{9E11A48B-48C6-43E4-8176-D179EA66FFC1}" type="sibTrans" cxnId="{28378AD2-A225-4069-9A3B-DFCBDC5A60A7}">
      <dgm:prSet/>
      <dgm:spPr/>
      <dgm:t>
        <a:bodyPr/>
        <a:lstStyle/>
        <a:p>
          <a:endParaRPr lang="en-US"/>
        </a:p>
      </dgm:t>
    </dgm:pt>
    <dgm:pt modelId="{9CB33328-F3E1-4B18-B510-92863DD7E9C3}" type="pres">
      <dgm:prSet presAssocID="{5E89CC8E-05E6-4768-B056-B7F457FA9A95}" presName="Name0" presStyleCnt="0">
        <dgm:presLayoutVars>
          <dgm:dir/>
          <dgm:resizeHandles val="exact"/>
        </dgm:presLayoutVars>
      </dgm:prSet>
      <dgm:spPr/>
    </dgm:pt>
    <dgm:pt modelId="{D991EBA6-A4B4-4B11-A8B2-E2FBF049BD89}" type="pres">
      <dgm:prSet presAssocID="{5E89CC8E-05E6-4768-B056-B7F457FA9A95}" presName="cycle" presStyleCnt="0"/>
      <dgm:spPr/>
    </dgm:pt>
    <dgm:pt modelId="{2E21AEEB-2061-408B-9A34-40F2E9C6607E}" type="pres">
      <dgm:prSet presAssocID="{FC5AA857-5B78-4B9F-A8D9-A7CB1F956D57}" presName="nodeFirstNode" presStyleLbl="node1" presStyleIdx="0" presStyleCnt="8">
        <dgm:presLayoutVars>
          <dgm:bulletEnabled val="1"/>
        </dgm:presLayoutVars>
      </dgm:prSet>
      <dgm:spPr/>
    </dgm:pt>
    <dgm:pt modelId="{02640161-8ACE-4BCA-AEC1-F3E765C30B85}" type="pres">
      <dgm:prSet presAssocID="{F38DBB7C-0E12-4D42-B66D-7ABD2C23748A}" presName="sibTransFirstNode" presStyleLbl="bgShp" presStyleIdx="0" presStyleCnt="1"/>
      <dgm:spPr/>
    </dgm:pt>
    <dgm:pt modelId="{EE15A76F-D3F4-445D-8815-E5120E481F32}" type="pres">
      <dgm:prSet presAssocID="{D67D47B1-0C40-4F3D-A4EC-A0B8F6627164}" presName="nodeFollowingNodes" presStyleLbl="node1" presStyleIdx="1" presStyleCnt="8">
        <dgm:presLayoutVars>
          <dgm:bulletEnabled val="1"/>
        </dgm:presLayoutVars>
      </dgm:prSet>
      <dgm:spPr/>
    </dgm:pt>
    <dgm:pt modelId="{5C8649DD-9F1B-4023-BB21-1D9FEE1403DD}" type="pres">
      <dgm:prSet presAssocID="{B46B1AB2-EDDF-43DF-BAE5-6010BC973ED1}" presName="nodeFollowingNodes" presStyleLbl="node1" presStyleIdx="2" presStyleCnt="8">
        <dgm:presLayoutVars>
          <dgm:bulletEnabled val="1"/>
        </dgm:presLayoutVars>
      </dgm:prSet>
      <dgm:spPr/>
    </dgm:pt>
    <dgm:pt modelId="{6BB82A20-8C7E-4633-BDC6-5C556EC11203}" type="pres">
      <dgm:prSet presAssocID="{3F45C063-CCF9-4906-BA06-313CDC9EC926}" presName="nodeFollowingNodes" presStyleLbl="node1" presStyleIdx="3" presStyleCnt="8">
        <dgm:presLayoutVars>
          <dgm:bulletEnabled val="1"/>
        </dgm:presLayoutVars>
      </dgm:prSet>
      <dgm:spPr/>
    </dgm:pt>
    <dgm:pt modelId="{29755B27-6C74-4FB6-9BE8-0B12EE766044}" type="pres">
      <dgm:prSet presAssocID="{81455CC4-58F4-44A4-9C8B-F2D4781E01E0}" presName="nodeFollowingNodes" presStyleLbl="node1" presStyleIdx="4" presStyleCnt="8">
        <dgm:presLayoutVars>
          <dgm:bulletEnabled val="1"/>
        </dgm:presLayoutVars>
      </dgm:prSet>
      <dgm:spPr/>
    </dgm:pt>
    <dgm:pt modelId="{6A3790FC-0678-4C67-971B-3D2619879A0D}" type="pres">
      <dgm:prSet presAssocID="{48D51FA8-9C9E-4886-B866-42581DC09110}" presName="nodeFollowingNodes" presStyleLbl="node1" presStyleIdx="5" presStyleCnt="8">
        <dgm:presLayoutVars>
          <dgm:bulletEnabled val="1"/>
        </dgm:presLayoutVars>
      </dgm:prSet>
      <dgm:spPr/>
    </dgm:pt>
    <dgm:pt modelId="{38322134-6384-43F9-BB2C-D5DD558F1046}" type="pres">
      <dgm:prSet presAssocID="{B6D6D5BD-4B38-41C4-ABF8-8F59D1C3658B}" presName="nodeFollowingNodes" presStyleLbl="node1" presStyleIdx="6" presStyleCnt="8">
        <dgm:presLayoutVars>
          <dgm:bulletEnabled val="1"/>
        </dgm:presLayoutVars>
      </dgm:prSet>
      <dgm:spPr/>
    </dgm:pt>
    <dgm:pt modelId="{703BDB55-3E24-46D5-A06A-D32EEA4A44BD}" type="pres">
      <dgm:prSet presAssocID="{05189D28-D01C-498F-8DD8-0AD5FB9B1DAF}" presName="nodeFollowingNodes" presStyleLbl="node1" presStyleIdx="7" presStyleCnt="8">
        <dgm:presLayoutVars>
          <dgm:bulletEnabled val="1"/>
        </dgm:presLayoutVars>
      </dgm:prSet>
      <dgm:spPr/>
    </dgm:pt>
  </dgm:ptLst>
  <dgm:cxnLst>
    <dgm:cxn modelId="{5B60DA20-18F2-405C-82EE-00B52DAFCB9E}" type="presOf" srcId="{81455CC4-58F4-44A4-9C8B-F2D4781E01E0}" destId="{29755B27-6C74-4FB6-9BE8-0B12EE766044}" srcOrd="0" destOrd="0" presId="urn:microsoft.com/office/officeart/2005/8/layout/cycle3"/>
    <dgm:cxn modelId="{BC33C035-AE7E-4182-9F38-4688897BDB74}" srcId="{5E89CC8E-05E6-4768-B056-B7F457FA9A95}" destId="{FC5AA857-5B78-4B9F-A8D9-A7CB1F956D57}" srcOrd="0" destOrd="0" parTransId="{3B29B371-8871-4556-9CEC-36D49794E813}" sibTransId="{F38DBB7C-0E12-4D42-B66D-7ABD2C23748A}"/>
    <dgm:cxn modelId="{AEEA6763-0398-4ACD-BDD7-B2589DBA8A23}" srcId="{5E89CC8E-05E6-4768-B056-B7F457FA9A95}" destId="{05189D28-D01C-498F-8DD8-0AD5FB9B1DAF}" srcOrd="7" destOrd="0" parTransId="{962F0C3A-482B-44D5-84FA-F8502B600274}" sibTransId="{142B03F3-4C77-49AB-BFA3-859F59397718}"/>
    <dgm:cxn modelId="{6107CC4E-513E-4931-9BBC-A3C23AD60235}" srcId="{5E89CC8E-05E6-4768-B056-B7F457FA9A95}" destId="{48D51FA8-9C9E-4886-B866-42581DC09110}" srcOrd="5" destOrd="0" parTransId="{D01DE2C8-E2F6-4FCC-9970-6A3A5F9B76CB}" sibTransId="{11F4E218-A9C7-4F1A-BA1D-3D7674A20BAA}"/>
    <dgm:cxn modelId="{33FAA46F-E54B-43DF-8724-9E4E7C16F386}" type="presOf" srcId="{48D51FA8-9C9E-4886-B866-42581DC09110}" destId="{6A3790FC-0678-4C67-971B-3D2619879A0D}" srcOrd="0" destOrd="0" presId="urn:microsoft.com/office/officeart/2005/8/layout/cycle3"/>
    <dgm:cxn modelId="{392D9689-30AA-4117-9629-414621CF503B}" type="presOf" srcId="{05189D28-D01C-498F-8DD8-0AD5FB9B1DAF}" destId="{703BDB55-3E24-46D5-A06A-D32EEA4A44BD}" srcOrd="0" destOrd="0" presId="urn:microsoft.com/office/officeart/2005/8/layout/cycle3"/>
    <dgm:cxn modelId="{DBE6B692-AF94-436C-B5CD-330EAD8704C0}" type="presOf" srcId="{5E89CC8E-05E6-4768-B056-B7F457FA9A95}" destId="{9CB33328-F3E1-4B18-B510-92863DD7E9C3}" srcOrd="0" destOrd="0" presId="urn:microsoft.com/office/officeart/2005/8/layout/cycle3"/>
    <dgm:cxn modelId="{5A2DD792-F14B-4E39-9E28-CF1396A59714}" type="presOf" srcId="{FC5AA857-5B78-4B9F-A8D9-A7CB1F956D57}" destId="{2E21AEEB-2061-408B-9A34-40F2E9C6607E}" srcOrd="0" destOrd="0" presId="urn:microsoft.com/office/officeart/2005/8/layout/cycle3"/>
    <dgm:cxn modelId="{C9140D93-C1C0-44E4-B758-D9C775992299}" srcId="{5E89CC8E-05E6-4768-B056-B7F457FA9A95}" destId="{81455CC4-58F4-44A4-9C8B-F2D4781E01E0}" srcOrd="4" destOrd="0" parTransId="{2AB3DDA2-F816-46B7-8793-300BB3F9078D}" sibTransId="{F702F24F-853F-4261-A247-1ECB56928CA4}"/>
    <dgm:cxn modelId="{D9E359BA-7E7D-4CF1-AD3A-B589E66F72B9}" srcId="{5E89CC8E-05E6-4768-B056-B7F457FA9A95}" destId="{B6D6D5BD-4B38-41C4-ABF8-8F59D1C3658B}" srcOrd="6" destOrd="0" parTransId="{8F81496B-1B06-41A3-B259-E19CA3D08FB6}" sibTransId="{3C5183FA-EE1A-445F-B96E-27A8C0B5D9D7}"/>
    <dgm:cxn modelId="{3CF884BB-3C53-487A-B1F5-A5145B19D408}" type="presOf" srcId="{D67D47B1-0C40-4F3D-A4EC-A0B8F6627164}" destId="{EE15A76F-D3F4-445D-8815-E5120E481F32}" srcOrd="0" destOrd="0" presId="urn:microsoft.com/office/officeart/2005/8/layout/cycle3"/>
    <dgm:cxn modelId="{31F693C3-07B4-41E7-9EBB-E5B9B14B5233}" type="presOf" srcId="{F38DBB7C-0E12-4D42-B66D-7ABD2C23748A}" destId="{02640161-8ACE-4BCA-AEC1-F3E765C30B85}" srcOrd="0" destOrd="0" presId="urn:microsoft.com/office/officeart/2005/8/layout/cycle3"/>
    <dgm:cxn modelId="{60AFDBCE-8999-421D-97B0-F393343014C8}" type="presOf" srcId="{B46B1AB2-EDDF-43DF-BAE5-6010BC973ED1}" destId="{5C8649DD-9F1B-4023-BB21-1D9FEE1403DD}" srcOrd="0" destOrd="0" presId="urn:microsoft.com/office/officeart/2005/8/layout/cycle3"/>
    <dgm:cxn modelId="{28378AD2-A225-4069-9A3B-DFCBDC5A60A7}" srcId="{5E89CC8E-05E6-4768-B056-B7F457FA9A95}" destId="{D67D47B1-0C40-4F3D-A4EC-A0B8F6627164}" srcOrd="1" destOrd="0" parTransId="{8555A184-62EC-4BE2-8176-ED4571B7D1C4}" sibTransId="{9E11A48B-48C6-43E4-8176-D179EA66FFC1}"/>
    <dgm:cxn modelId="{314AD6E8-6514-4925-9C55-7827F49DB716}" srcId="{5E89CC8E-05E6-4768-B056-B7F457FA9A95}" destId="{B46B1AB2-EDDF-43DF-BAE5-6010BC973ED1}" srcOrd="2" destOrd="0" parTransId="{70A7264C-CA85-438B-A0DF-BE74A5CF8279}" sibTransId="{E760C4F6-FBAC-4DBC-A6CC-97F7757FCBC0}"/>
    <dgm:cxn modelId="{D940EEEA-C3BF-48CE-8F5C-F712C66779C8}" type="presOf" srcId="{3F45C063-CCF9-4906-BA06-313CDC9EC926}" destId="{6BB82A20-8C7E-4633-BDC6-5C556EC11203}" srcOrd="0" destOrd="0" presId="urn:microsoft.com/office/officeart/2005/8/layout/cycle3"/>
    <dgm:cxn modelId="{142CB8EB-F147-4C5D-B24F-B68EC732546D}" type="presOf" srcId="{B6D6D5BD-4B38-41C4-ABF8-8F59D1C3658B}" destId="{38322134-6384-43F9-BB2C-D5DD558F1046}" srcOrd="0" destOrd="0" presId="urn:microsoft.com/office/officeart/2005/8/layout/cycle3"/>
    <dgm:cxn modelId="{009E03F3-06F0-40BA-9BD0-FB321C633483}" srcId="{5E89CC8E-05E6-4768-B056-B7F457FA9A95}" destId="{3F45C063-CCF9-4906-BA06-313CDC9EC926}" srcOrd="3" destOrd="0" parTransId="{AF6D5607-EC05-4E6F-A02A-F5863CA3A9AA}" sibTransId="{774AE066-C056-43D6-85CC-FB624CC277D9}"/>
    <dgm:cxn modelId="{1FE0FD5B-2062-477B-9CE3-47295933E4F6}" type="presParOf" srcId="{9CB33328-F3E1-4B18-B510-92863DD7E9C3}" destId="{D991EBA6-A4B4-4B11-A8B2-E2FBF049BD89}" srcOrd="0" destOrd="0" presId="urn:microsoft.com/office/officeart/2005/8/layout/cycle3"/>
    <dgm:cxn modelId="{D12395C0-4885-43A0-9109-8972741098D4}" type="presParOf" srcId="{D991EBA6-A4B4-4B11-A8B2-E2FBF049BD89}" destId="{2E21AEEB-2061-408B-9A34-40F2E9C6607E}" srcOrd="0" destOrd="0" presId="urn:microsoft.com/office/officeart/2005/8/layout/cycle3"/>
    <dgm:cxn modelId="{067D491D-5996-4B7B-AF90-DE770FE3DF7B}" type="presParOf" srcId="{D991EBA6-A4B4-4B11-A8B2-E2FBF049BD89}" destId="{02640161-8ACE-4BCA-AEC1-F3E765C30B85}" srcOrd="1" destOrd="0" presId="urn:microsoft.com/office/officeart/2005/8/layout/cycle3"/>
    <dgm:cxn modelId="{50D40A26-3E63-44A8-8810-2D6BB7E0C233}" type="presParOf" srcId="{D991EBA6-A4B4-4B11-A8B2-E2FBF049BD89}" destId="{EE15A76F-D3F4-445D-8815-E5120E481F32}" srcOrd="2" destOrd="0" presId="urn:microsoft.com/office/officeart/2005/8/layout/cycle3"/>
    <dgm:cxn modelId="{E63FFE23-AEAE-4A15-B961-26E447B05427}" type="presParOf" srcId="{D991EBA6-A4B4-4B11-A8B2-E2FBF049BD89}" destId="{5C8649DD-9F1B-4023-BB21-1D9FEE1403DD}" srcOrd="3" destOrd="0" presId="urn:microsoft.com/office/officeart/2005/8/layout/cycle3"/>
    <dgm:cxn modelId="{3A8F9155-4CC3-4C72-918F-55BD4971027A}" type="presParOf" srcId="{D991EBA6-A4B4-4B11-A8B2-E2FBF049BD89}" destId="{6BB82A20-8C7E-4633-BDC6-5C556EC11203}" srcOrd="4" destOrd="0" presId="urn:microsoft.com/office/officeart/2005/8/layout/cycle3"/>
    <dgm:cxn modelId="{718DAD23-07A4-4170-BFD9-25D4925C7168}" type="presParOf" srcId="{D991EBA6-A4B4-4B11-A8B2-E2FBF049BD89}" destId="{29755B27-6C74-4FB6-9BE8-0B12EE766044}" srcOrd="5" destOrd="0" presId="urn:microsoft.com/office/officeart/2005/8/layout/cycle3"/>
    <dgm:cxn modelId="{B9206C7F-92BC-404F-9256-56CD92B03F7C}" type="presParOf" srcId="{D991EBA6-A4B4-4B11-A8B2-E2FBF049BD89}" destId="{6A3790FC-0678-4C67-971B-3D2619879A0D}" srcOrd="6" destOrd="0" presId="urn:microsoft.com/office/officeart/2005/8/layout/cycle3"/>
    <dgm:cxn modelId="{47A8E96A-8095-4A89-8F48-8BBA25CC44B0}" type="presParOf" srcId="{D991EBA6-A4B4-4B11-A8B2-E2FBF049BD89}" destId="{38322134-6384-43F9-BB2C-D5DD558F1046}" srcOrd="7" destOrd="0" presId="urn:microsoft.com/office/officeart/2005/8/layout/cycle3"/>
    <dgm:cxn modelId="{7A865FF1-45E7-452A-A5AF-306D78FF9479}" type="presParOf" srcId="{D991EBA6-A4B4-4B11-A8B2-E2FBF049BD89}" destId="{703BDB55-3E24-46D5-A06A-D32EEA4A44BD}" srcOrd="8"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640161-8ACE-4BCA-AEC1-F3E765C30B85}">
      <dsp:nvSpPr>
        <dsp:cNvPr id="0" name=""/>
        <dsp:cNvSpPr/>
      </dsp:nvSpPr>
      <dsp:spPr>
        <a:xfrm>
          <a:off x="1060426" y="-45848"/>
          <a:ext cx="5301923" cy="5301923"/>
        </a:xfrm>
        <a:prstGeom prst="circularArrow">
          <a:avLst>
            <a:gd name="adj1" fmla="val 5544"/>
            <a:gd name="adj2" fmla="val 330680"/>
            <a:gd name="adj3" fmla="val 14646299"/>
            <a:gd name="adj4" fmla="val 16875908"/>
            <a:gd name="adj5" fmla="val 5757"/>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2E21AEEB-2061-408B-9A34-40F2E9C6607E}">
      <dsp:nvSpPr>
        <dsp:cNvPr id="0" name=""/>
        <dsp:cNvSpPr/>
      </dsp:nvSpPr>
      <dsp:spPr>
        <a:xfrm>
          <a:off x="2962949" y="1800"/>
          <a:ext cx="1496878" cy="748439"/>
        </a:xfrm>
        <a:prstGeom prst="round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LEA Comprehensive Needs Assessment and Plan</a:t>
          </a:r>
        </a:p>
      </dsp:txBody>
      <dsp:txXfrm>
        <a:off x="2999485" y="38336"/>
        <a:ext cx="1423806" cy="675367"/>
      </dsp:txXfrm>
    </dsp:sp>
    <dsp:sp modelId="{EE15A76F-D3F4-445D-8815-E5120E481F32}">
      <dsp:nvSpPr>
        <dsp:cNvPr id="0" name=""/>
        <dsp:cNvSpPr/>
      </dsp:nvSpPr>
      <dsp:spPr>
        <a:xfrm>
          <a:off x="4561681" y="664016"/>
          <a:ext cx="1496878" cy="748439"/>
        </a:xfrm>
        <a:prstGeom prst="roundRect">
          <a:avLst/>
        </a:prstGeom>
        <a:gradFill rotWithShape="0">
          <a:gsLst>
            <a:gs pos="0">
              <a:schemeClr val="accent1">
                <a:shade val="80000"/>
                <a:hueOff val="43749"/>
                <a:satOff val="-627"/>
                <a:lumOff val="3659"/>
                <a:alphaOff val="0"/>
                <a:shade val="51000"/>
                <a:satMod val="130000"/>
              </a:schemeClr>
            </a:gs>
            <a:gs pos="80000">
              <a:schemeClr val="accent1">
                <a:shade val="80000"/>
                <a:hueOff val="43749"/>
                <a:satOff val="-627"/>
                <a:lumOff val="3659"/>
                <a:alphaOff val="0"/>
                <a:shade val="93000"/>
                <a:satMod val="130000"/>
              </a:schemeClr>
            </a:gs>
            <a:gs pos="100000">
              <a:schemeClr val="accent1">
                <a:shade val="80000"/>
                <a:hueOff val="43749"/>
                <a:satOff val="-627"/>
                <a:lumOff val="365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School Comprehensive  Needs Assessment and Plan</a:t>
          </a:r>
        </a:p>
      </dsp:txBody>
      <dsp:txXfrm>
        <a:off x="4598217" y="700552"/>
        <a:ext cx="1423806" cy="675367"/>
      </dsp:txXfrm>
    </dsp:sp>
    <dsp:sp modelId="{5C8649DD-9F1B-4023-BB21-1D9FEE1403DD}">
      <dsp:nvSpPr>
        <dsp:cNvPr id="0" name=""/>
        <dsp:cNvSpPr/>
      </dsp:nvSpPr>
      <dsp:spPr>
        <a:xfrm>
          <a:off x="5223897" y="2262748"/>
          <a:ext cx="1496878" cy="748439"/>
        </a:xfrm>
        <a:prstGeom prst="roundRect">
          <a:avLst/>
        </a:prstGeom>
        <a:gradFill rotWithShape="0">
          <a:gsLst>
            <a:gs pos="0">
              <a:schemeClr val="accent1">
                <a:shade val="80000"/>
                <a:hueOff val="87499"/>
                <a:satOff val="-1255"/>
                <a:lumOff val="7319"/>
                <a:alphaOff val="0"/>
                <a:shade val="51000"/>
                <a:satMod val="130000"/>
              </a:schemeClr>
            </a:gs>
            <a:gs pos="80000">
              <a:schemeClr val="accent1">
                <a:shade val="80000"/>
                <a:hueOff val="87499"/>
                <a:satOff val="-1255"/>
                <a:lumOff val="7319"/>
                <a:alphaOff val="0"/>
                <a:shade val="93000"/>
                <a:satMod val="130000"/>
              </a:schemeClr>
            </a:gs>
            <a:gs pos="100000">
              <a:schemeClr val="accent1">
                <a:shade val="80000"/>
                <a:hueOff val="87499"/>
                <a:satOff val="-1255"/>
                <a:lumOff val="73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Consolidated Funding Application</a:t>
          </a:r>
        </a:p>
      </dsp:txBody>
      <dsp:txXfrm>
        <a:off x="5260433" y="2299284"/>
        <a:ext cx="1423806" cy="675367"/>
      </dsp:txXfrm>
    </dsp:sp>
    <dsp:sp modelId="{6BB82A20-8C7E-4633-BDC6-5C556EC11203}">
      <dsp:nvSpPr>
        <dsp:cNvPr id="0" name=""/>
        <dsp:cNvSpPr/>
      </dsp:nvSpPr>
      <dsp:spPr>
        <a:xfrm>
          <a:off x="4561681" y="3861480"/>
          <a:ext cx="1496878" cy="748439"/>
        </a:xfrm>
        <a:prstGeom prst="roundRect">
          <a:avLst/>
        </a:prstGeom>
        <a:gradFill rotWithShape="0">
          <a:gsLst>
            <a:gs pos="0">
              <a:schemeClr val="accent1">
                <a:shade val="80000"/>
                <a:hueOff val="131248"/>
                <a:satOff val="-1882"/>
                <a:lumOff val="10978"/>
                <a:alphaOff val="0"/>
                <a:shade val="51000"/>
                <a:satMod val="130000"/>
              </a:schemeClr>
            </a:gs>
            <a:gs pos="80000">
              <a:schemeClr val="accent1">
                <a:shade val="80000"/>
                <a:hueOff val="131248"/>
                <a:satOff val="-1882"/>
                <a:lumOff val="10978"/>
                <a:alphaOff val="0"/>
                <a:shade val="93000"/>
                <a:satMod val="130000"/>
              </a:schemeClr>
            </a:gs>
            <a:gs pos="100000">
              <a:schemeClr val="accent1">
                <a:shade val="80000"/>
                <a:hueOff val="131248"/>
                <a:satOff val="-1882"/>
                <a:lumOff val="109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LEA Risk Analysis  Programmatic and Fiscal </a:t>
          </a:r>
        </a:p>
      </dsp:txBody>
      <dsp:txXfrm>
        <a:off x="4598217" y="3898016"/>
        <a:ext cx="1423806" cy="675367"/>
      </dsp:txXfrm>
    </dsp:sp>
    <dsp:sp modelId="{29755B27-6C74-4FB6-9BE8-0B12EE766044}">
      <dsp:nvSpPr>
        <dsp:cNvPr id="0" name=""/>
        <dsp:cNvSpPr/>
      </dsp:nvSpPr>
      <dsp:spPr>
        <a:xfrm>
          <a:off x="2962949" y="4523696"/>
          <a:ext cx="1496878" cy="748439"/>
        </a:xfrm>
        <a:prstGeom prst="roundRect">
          <a:avLst/>
        </a:prstGeom>
        <a:gradFill rotWithShape="0">
          <a:gsLst>
            <a:gs pos="0">
              <a:schemeClr val="accent1">
                <a:shade val="80000"/>
                <a:hueOff val="174998"/>
                <a:satOff val="-2510"/>
                <a:lumOff val="14637"/>
                <a:alphaOff val="0"/>
                <a:shade val="51000"/>
                <a:satMod val="130000"/>
              </a:schemeClr>
            </a:gs>
            <a:gs pos="80000">
              <a:schemeClr val="accent1">
                <a:shade val="80000"/>
                <a:hueOff val="174998"/>
                <a:satOff val="-2510"/>
                <a:lumOff val="14637"/>
                <a:alphaOff val="0"/>
                <a:shade val="93000"/>
                <a:satMod val="130000"/>
              </a:schemeClr>
            </a:gs>
            <a:gs pos="100000">
              <a:schemeClr val="accent1">
                <a:shade val="80000"/>
                <a:hueOff val="174998"/>
                <a:satOff val="-2510"/>
                <a:lumOff val="146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ESSA Programmatic Monitoring</a:t>
          </a:r>
        </a:p>
      </dsp:txBody>
      <dsp:txXfrm>
        <a:off x="2999485" y="4560232"/>
        <a:ext cx="1423806" cy="675367"/>
      </dsp:txXfrm>
    </dsp:sp>
    <dsp:sp modelId="{6A3790FC-0678-4C67-971B-3D2619879A0D}">
      <dsp:nvSpPr>
        <dsp:cNvPr id="0" name=""/>
        <dsp:cNvSpPr/>
      </dsp:nvSpPr>
      <dsp:spPr>
        <a:xfrm>
          <a:off x="1364217" y="3861480"/>
          <a:ext cx="1496878" cy="748439"/>
        </a:xfrm>
        <a:prstGeom prst="roundRect">
          <a:avLst/>
        </a:prstGeom>
        <a:gradFill rotWithShape="0">
          <a:gsLst>
            <a:gs pos="0">
              <a:schemeClr val="accent1">
                <a:shade val="80000"/>
                <a:hueOff val="218747"/>
                <a:satOff val="-3137"/>
                <a:lumOff val="18296"/>
                <a:alphaOff val="0"/>
                <a:shade val="51000"/>
                <a:satMod val="130000"/>
              </a:schemeClr>
            </a:gs>
            <a:gs pos="80000">
              <a:schemeClr val="accent1">
                <a:shade val="80000"/>
                <a:hueOff val="218747"/>
                <a:satOff val="-3137"/>
                <a:lumOff val="18296"/>
                <a:alphaOff val="0"/>
                <a:shade val="93000"/>
                <a:satMod val="130000"/>
              </a:schemeClr>
            </a:gs>
            <a:gs pos="100000">
              <a:schemeClr val="accent1">
                <a:shade val="80000"/>
                <a:hueOff val="218747"/>
                <a:satOff val="-3137"/>
                <a:lumOff val="182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Fiscal Monitoring and Oversight</a:t>
          </a:r>
        </a:p>
      </dsp:txBody>
      <dsp:txXfrm>
        <a:off x="1400753" y="3898016"/>
        <a:ext cx="1423806" cy="675367"/>
      </dsp:txXfrm>
    </dsp:sp>
    <dsp:sp modelId="{38322134-6384-43F9-BB2C-D5DD558F1046}">
      <dsp:nvSpPr>
        <dsp:cNvPr id="0" name=""/>
        <dsp:cNvSpPr/>
      </dsp:nvSpPr>
      <dsp:spPr>
        <a:xfrm>
          <a:off x="702001" y="2262748"/>
          <a:ext cx="1496878" cy="748439"/>
        </a:xfrm>
        <a:prstGeom prst="roundRect">
          <a:avLst/>
        </a:prstGeom>
        <a:gradFill rotWithShape="0">
          <a:gsLst>
            <a:gs pos="0">
              <a:schemeClr val="accent1">
                <a:shade val="80000"/>
                <a:hueOff val="262496"/>
                <a:satOff val="-3765"/>
                <a:lumOff val="21956"/>
                <a:alphaOff val="0"/>
                <a:shade val="51000"/>
                <a:satMod val="130000"/>
              </a:schemeClr>
            </a:gs>
            <a:gs pos="80000">
              <a:schemeClr val="accent1">
                <a:shade val="80000"/>
                <a:hueOff val="262496"/>
                <a:satOff val="-3765"/>
                <a:lumOff val="21956"/>
                <a:alphaOff val="0"/>
                <a:shade val="93000"/>
                <a:satMod val="130000"/>
              </a:schemeClr>
            </a:gs>
            <a:gs pos="100000">
              <a:schemeClr val="accent1">
                <a:shade val="80000"/>
                <a:hueOff val="262496"/>
                <a:satOff val="-3765"/>
                <a:lumOff val="219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Effectiveness and Compliance Review</a:t>
          </a:r>
        </a:p>
      </dsp:txBody>
      <dsp:txXfrm>
        <a:off x="738537" y="2299284"/>
        <a:ext cx="1423806" cy="675367"/>
      </dsp:txXfrm>
    </dsp:sp>
    <dsp:sp modelId="{703BDB55-3E24-46D5-A06A-D32EEA4A44BD}">
      <dsp:nvSpPr>
        <dsp:cNvPr id="0" name=""/>
        <dsp:cNvSpPr/>
      </dsp:nvSpPr>
      <dsp:spPr>
        <a:xfrm>
          <a:off x="1364217" y="664016"/>
          <a:ext cx="1496878" cy="748439"/>
        </a:xfrm>
        <a:prstGeom prst="roundRect">
          <a:avLst/>
        </a:prstGeom>
        <a:gradFill rotWithShape="0">
          <a:gsLst>
            <a:gs pos="0">
              <a:schemeClr val="accent1">
                <a:shade val="80000"/>
                <a:hueOff val="306246"/>
                <a:satOff val="-4392"/>
                <a:lumOff val="25615"/>
                <a:alphaOff val="0"/>
                <a:shade val="51000"/>
                <a:satMod val="130000"/>
              </a:schemeClr>
            </a:gs>
            <a:gs pos="80000">
              <a:schemeClr val="accent1">
                <a:shade val="80000"/>
                <a:hueOff val="306246"/>
                <a:satOff val="-4392"/>
                <a:lumOff val="25615"/>
                <a:alphaOff val="0"/>
                <a:shade val="93000"/>
                <a:satMod val="130000"/>
              </a:schemeClr>
            </a:gs>
            <a:gs pos="100000">
              <a:schemeClr val="accent1">
                <a:shade val="80000"/>
                <a:hueOff val="306246"/>
                <a:satOff val="-4392"/>
                <a:lumOff val="256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Evaluation and Revision</a:t>
          </a:r>
        </a:p>
      </dsp:txBody>
      <dsp:txXfrm>
        <a:off x="1400753" y="700552"/>
        <a:ext cx="1423806" cy="67536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552" cy="463789"/>
          </a:xfrm>
          <a:prstGeom prst="rect">
            <a:avLst/>
          </a:prstGeom>
        </p:spPr>
        <p:txBody>
          <a:bodyPr vert="horz" lIns="91486" tIns="45743" rIns="91486" bIns="45743" rtlCol="0"/>
          <a:lstStyle>
            <a:lvl1pPr algn="l">
              <a:defRPr sz="1200"/>
            </a:lvl1pPr>
          </a:lstStyle>
          <a:p>
            <a:endParaRPr lang="en-US" dirty="0"/>
          </a:p>
        </p:txBody>
      </p:sp>
      <p:sp>
        <p:nvSpPr>
          <p:cNvPr id="3" name="Date Placeholder 2"/>
          <p:cNvSpPr>
            <a:spLocks noGrp="1"/>
          </p:cNvSpPr>
          <p:nvPr>
            <p:ph type="dt" sz="quarter" idx="1"/>
          </p:nvPr>
        </p:nvSpPr>
        <p:spPr>
          <a:xfrm>
            <a:off x="3939698" y="0"/>
            <a:ext cx="3013552" cy="463789"/>
          </a:xfrm>
          <a:prstGeom prst="rect">
            <a:avLst/>
          </a:prstGeom>
        </p:spPr>
        <p:txBody>
          <a:bodyPr vert="horz" lIns="91486" tIns="45743" rIns="91486" bIns="45743" rtlCol="0"/>
          <a:lstStyle>
            <a:lvl1pPr algn="r">
              <a:defRPr sz="1200"/>
            </a:lvl1pPr>
          </a:lstStyle>
          <a:p>
            <a:fld id="{14BDFDC9-1811-416C-88C4-EC734902B6A6}" type="datetimeFigureOut">
              <a:rPr lang="en-US" smtClean="0"/>
              <a:t>6/27/2017</a:t>
            </a:fld>
            <a:endParaRPr lang="en-US" dirty="0"/>
          </a:p>
        </p:txBody>
      </p:sp>
      <p:sp>
        <p:nvSpPr>
          <p:cNvPr id="4" name="Footer Placeholder 3"/>
          <p:cNvSpPr>
            <a:spLocks noGrp="1"/>
          </p:cNvSpPr>
          <p:nvPr>
            <p:ph type="ftr" sz="quarter" idx="2"/>
          </p:nvPr>
        </p:nvSpPr>
        <p:spPr>
          <a:xfrm>
            <a:off x="0" y="8777049"/>
            <a:ext cx="3013552" cy="463789"/>
          </a:xfrm>
          <a:prstGeom prst="rect">
            <a:avLst/>
          </a:prstGeom>
        </p:spPr>
        <p:txBody>
          <a:bodyPr vert="horz" lIns="91486" tIns="45743" rIns="91486" bIns="4574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698" y="8777049"/>
            <a:ext cx="3013552" cy="463789"/>
          </a:xfrm>
          <a:prstGeom prst="rect">
            <a:avLst/>
          </a:prstGeom>
        </p:spPr>
        <p:txBody>
          <a:bodyPr vert="horz" lIns="91486" tIns="45743" rIns="91486" bIns="45743" rtlCol="0" anchor="b"/>
          <a:lstStyle>
            <a:lvl1pPr algn="r">
              <a:defRPr sz="1200"/>
            </a:lvl1pPr>
          </a:lstStyle>
          <a:p>
            <a:fld id="{2B5E0BF5-43E2-4352-B273-AFC412D96AC8}" type="slidenum">
              <a:rPr lang="en-US" smtClean="0"/>
              <a:t>‹#›</a:t>
            </a:fld>
            <a:endParaRPr lang="en-US" dirty="0"/>
          </a:p>
        </p:txBody>
      </p:sp>
    </p:spTree>
    <p:extLst>
      <p:ext uri="{BB962C8B-B14F-4D97-AF65-F5344CB8AC3E}">
        <p14:creationId xmlns:p14="http://schemas.microsoft.com/office/powerpoint/2010/main" val="996321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38" tIns="46269" rIns="92538" bIns="46269"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7"/>
          </a:xfrm>
          <a:prstGeom prst="rect">
            <a:avLst/>
          </a:prstGeom>
        </p:spPr>
        <p:txBody>
          <a:bodyPr vert="horz" lIns="92538" tIns="46269" rIns="92538" bIns="46269" rtlCol="0"/>
          <a:lstStyle>
            <a:lvl1pPr algn="r">
              <a:defRPr sz="1200"/>
            </a:lvl1pPr>
          </a:lstStyle>
          <a:p>
            <a:fld id="{13A018B7-93F8-4559-BD5B-D02907A9D6A0}" type="datetimeFigureOut">
              <a:rPr lang="en-US" smtClean="0"/>
              <a:t>6/27/2017</a:t>
            </a:fld>
            <a:endParaRPr lang="en-US" dirty="0"/>
          </a:p>
        </p:txBody>
      </p:sp>
      <p:sp>
        <p:nvSpPr>
          <p:cNvPr id="4" name="Slide Image Placeholder 3"/>
          <p:cNvSpPr>
            <a:spLocks noGrp="1" noRot="1" noChangeAspect="1"/>
          </p:cNvSpPr>
          <p:nvPr>
            <p:ph type="sldImg" idx="2"/>
          </p:nvPr>
        </p:nvSpPr>
        <p:spPr>
          <a:xfrm>
            <a:off x="704850" y="1154113"/>
            <a:ext cx="5545138" cy="3119437"/>
          </a:xfrm>
          <a:prstGeom prst="rect">
            <a:avLst/>
          </a:prstGeom>
          <a:noFill/>
          <a:ln w="12700">
            <a:solidFill>
              <a:prstClr val="black"/>
            </a:solidFill>
          </a:ln>
        </p:spPr>
        <p:txBody>
          <a:bodyPr vert="horz" lIns="92538" tIns="46269" rIns="92538" bIns="46269" rtlCol="0" anchor="ctr"/>
          <a:lstStyle/>
          <a:p>
            <a:endParaRPr lang="en-US" dirty="0"/>
          </a:p>
        </p:txBody>
      </p:sp>
      <p:sp>
        <p:nvSpPr>
          <p:cNvPr id="5" name="Notes Placeholder 4"/>
          <p:cNvSpPr>
            <a:spLocks noGrp="1"/>
          </p:cNvSpPr>
          <p:nvPr>
            <p:ph type="body" sz="quarter" idx="3"/>
          </p:nvPr>
        </p:nvSpPr>
        <p:spPr>
          <a:xfrm>
            <a:off x="695485" y="4447154"/>
            <a:ext cx="5563870" cy="3638580"/>
          </a:xfrm>
          <a:prstGeom prst="rect">
            <a:avLst/>
          </a:prstGeom>
        </p:spPr>
        <p:txBody>
          <a:bodyPr vert="horz" lIns="92538" tIns="46269" rIns="92538" bIns="462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4"/>
            <a:ext cx="3013763" cy="463646"/>
          </a:xfrm>
          <a:prstGeom prst="rect">
            <a:avLst/>
          </a:prstGeom>
        </p:spPr>
        <p:txBody>
          <a:bodyPr vert="horz" lIns="92538" tIns="46269" rIns="92538" bIns="4626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4"/>
            <a:ext cx="3013763" cy="463646"/>
          </a:xfrm>
          <a:prstGeom prst="rect">
            <a:avLst/>
          </a:prstGeom>
        </p:spPr>
        <p:txBody>
          <a:bodyPr vert="horz" lIns="92538" tIns="46269" rIns="92538" bIns="46269" rtlCol="0" anchor="b"/>
          <a:lstStyle>
            <a:lvl1pPr algn="r">
              <a:defRPr sz="1200"/>
            </a:lvl1pPr>
          </a:lstStyle>
          <a:p>
            <a:fld id="{7489EEBE-7579-4520-BD09-59E1D716EC8E}" type="slidenum">
              <a:rPr lang="en-US" smtClean="0"/>
              <a:t>‹#›</a:t>
            </a:fld>
            <a:endParaRPr lang="en-US" dirty="0"/>
          </a:p>
        </p:txBody>
      </p:sp>
    </p:spTree>
    <p:extLst>
      <p:ext uri="{BB962C8B-B14F-4D97-AF65-F5344CB8AC3E}">
        <p14:creationId xmlns:p14="http://schemas.microsoft.com/office/powerpoint/2010/main" val="1302399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1</a:t>
            </a:fld>
            <a:endParaRPr lang="en-US" dirty="0"/>
          </a:p>
        </p:txBody>
      </p:sp>
    </p:spTree>
    <p:extLst>
      <p:ext uri="{BB962C8B-B14F-4D97-AF65-F5344CB8AC3E}">
        <p14:creationId xmlns:p14="http://schemas.microsoft.com/office/powerpoint/2010/main" val="1001806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identification of risk, OFP will evaluate how likely and severe the risk, and determine what measures should be implemented to effectively prevent or control the problem. </a:t>
            </a:r>
          </a:p>
          <a:p>
            <a:endParaRPr lang="en-US" dirty="0"/>
          </a:p>
          <a:p>
            <a:r>
              <a:rPr lang="en-US" dirty="0"/>
              <a:t>High Risk indicators include: Fiscal mismanagement,</a:t>
            </a:r>
            <a:r>
              <a:rPr lang="en-US" baseline="0" dirty="0"/>
              <a:t> improper program practices, multiple citations, untimely draw downs, etc.</a:t>
            </a:r>
            <a:endParaRPr lang="en-US" dirty="0"/>
          </a:p>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10</a:t>
            </a:fld>
            <a:endParaRPr lang="en-US" dirty="0"/>
          </a:p>
        </p:txBody>
      </p:sp>
    </p:spTree>
    <p:extLst>
      <p:ext uri="{BB962C8B-B14F-4D97-AF65-F5344CB8AC3E}">
        <p14:creationId xmlns:p14="http://schemas.microsoft.com/office/powerpoint/2010/main" val="505217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 regulations and policies require specific LEA Board Policies/Procedures regarding these areas. The districts that are assigned to Cycle III will be assessed utilizing an instrument that seeks evidence of the LEA policies and procedural implementation.</a:t>
            </a:r>
          </a:p>
          <a:p>
            <a:endParaRPr lang="en-US" dirty="0"/>
          </a:p>
          <a:p>
            <a:r>
              <a:rPr lang="en-US" dirty="0"/>
              <a:t>The next series of slides will dive deeper in the areas to be reviewed.</a:t>
            </a:r>
          </a:p>
        </p:txBody>
      </p:sp>
      <p:sp>
        <p:nvSpPr>
          <p:cNvPr id="4" name="Slide Number Placeholder 3"/>
          <p:cNvSpPr>
            <a:spLocks noGrp="1"/>
          </p:cNvSpPr>
          <p:nvPr>
            <p:ph type="sldNum" sz="quarter" idx="10"/>
          </p:nvPr>
        </p:nvSpPr>
        <p:spPr/>
        <p:txBody>
          <a:bodyPr/>
          <a:lstStyle/>
          <a:p>
            <a:fld id="{7489EEBE-7579-4520-BD09-59E1D716EC8E}" type="slidenum">
              <a:rPr lang="en-US" smtClean="0"/>
              <a:t>11</a:t>
            </a:fld>
            <a:endParaRPr lang="en-US" dirty="0"/>
          </a:p>
        </p:txBody>
      </p:sp>
    </p:spTree>
    <p:extLst>
      <p:ext uri="{BB962C8B-B14F-4D97-AF65-F5344CB8AC3E}">
        <p14:creationId xmlns:p14="http://schemas.microsoft.com/office/powerpoint/2010/main" val="2799786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12</a:t>
            </a:fld>
            <a:endParaRPr lang="en-US" dirty="0"/>
          </a:p>
        </p:txBody>
      </p:sp>
    </p:spTree>
    <p:extLst>
      <p:ext uri="{BB962C8B-B14F-4D97-AF65-F5344CB8AC3E}">
        <p14:creationId xmlns:p14="http://schemas.microsoft.com/office/powerpoint/2010/main" val="267693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13</a:t>
            </a:fld>
            <a:endParaRPr lang="en-US" dirty="0"/>
          </a:p>
        </p:txBody>
      </p:sp>
    </p:spTree>
    <p:extLst>
      <p:ext uri="{BB962C8B-B14F-4D97-AF65-F5344CB8AC3E}">
        <p14:creationId xmlns:p14="http://schemas.microsoft.com/office/powerpoint/2010/main" val="3828225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14</a:t>
            </a:fld>
            <a:endParaRPr lang="en-US" dirty="0"/>
          </a:p>
        </p:txBody>
      </p:sp>
    </p:spTree>
    <p:extLst>
      <p:ext uri="{BB962C8B-B14F-4D97-AF65-F5344CB8AC3E}">
        <p14:creationId xmlns:p14="http://schemas.microsoft.com/office/powerpoint/2010/main" val="2547642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15</a:t>
            </a:fld>
            <a:endParaRPr lang="en-US" dirty="0"/>
          </a:p>
        </p:txBody>
      </p:sp>
    </p:spTree>
    <p:extLst>
      <p:ext uri="{BB962C8B-B14F-4D97-AF65-F5344CB8AC3E}">
        <p14:creationId xmlns:p14="http://schemas.microsoft.com/office/powerpoint/2010/main" val="31553892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16</a:t>
            </a:fld>
            <a:endParaRPr lang="en-US" dirty="0"/>
          </a:p>
        </p:txBody>
      </p:sp>
    </p:spTree>
    <p:extLst>
      <p:ext uri="{BB962C8B-B14F-4D97-AF65-F5344CB8AC3E}">
        <p14:creationId xmlns:p14="http://schemas.microsoft.com/office/powerpoint/2010/main" val="34246381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new!!!</a:t>
            </a:r>
          </a:p>
          <a:p>
            <a:r>
              <a:rPr lang="en-US" dirty="0"/>
              <a:t>Example: Using CSPR data the LEA reports for a particular program year, documentary evidence can be reviewed to support and back up the counts (data) reported to MDE. </a:t>
            </a:r>
          </a:p>
        </p:txBody>
      </p:sp>
      <p:sp>
        <p:nvSpPr>
          <p:cNvPr id="4" name="Slide Number Placeholder 3"/>
          <p:cNvSpPr>
            <a:spLocks noGrp="1"/>
          </p:cNvSpPr>
          <p:nvPr>
            <p:ph type="sldNum" sz="quarter" idx="10"/>
          </p:nvPr>
        </p:nvSpPr>
        <p:spPr/>
        <p:txBody>
          <a:bodyPr/>
          <a:lstStyle/>
          <a:p>
            <a:fld id="{7489EEBE-7579-4520-BD09-59E1D716EC8E}" type="slidenum">
              <a:rPr lang="en-US" smtClean="0"/>
              <a:t>17</a:t>
            </a:fld>
            <a:endParaRPr lang="en-US" dirty="0"/>
          </a:p>
        </p:txBody>
      </p:sp>
    </p:spTree>
    <p:extLst>
      <p:ext uri="{BB962C8B-B14F-4D97-AF65-F5344CB8AC3E}">
        <p14:creationId xmlns:p14="http://schemas.microsoft.com/office/powerpoint/2010/main" val="1231454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ESSA mandates ongoing and continuous consultation with private schools. Consultation with private schools should occur more than once during the school year.</a:t>
            </a:r>
          </a:p>
        </p:txBody>
      </p:sp>
      <p:sp>
        <p:nvSpPr>
          <p:cNvPr id="4" name="Slide Number Placeholder 3"/>
          <p:cNvSpPr>
            <a:spLocks noGrp="1"/>
          </p:cNvSpPr>
          <p:nvPr>
            <p:ph type="sldNum" sz="quarter" idx="10"/>
          </p:nvPr>
        </p:nvSpPr>
        <p:spPr/>
        <p:txBody>
          <a:bodyPr/>
          <a:lstStyle/>
          <a:p>
            <a:fld id="{7489EEBE-7579-4520-BD09-59E1D716EC8E}" type="slidenum">
              <a:rPr lang="en-US" smtClean="0"/>
              <a:t>18</a:t>
            </a:fld>
            <a:endParaRPr lang="en-US" dirty="0"/>
          </a:p>
        </p:txBody>
      </p:sp>
    </p:spTree>
    <p:extLst>
      <p:ext uri="{BB962C8B-B14F-4D97-AF65-F5344CB8AC3E}">
        <p14:creationId xmlns:p14="http://schemas.microsoft.com/office/powerpoint/2010/main" val="2405748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Scenario: During a principal interview of an on-site visit, the question is asked, “What happens if a district-issued cell phone goes missing or stolen?” The principal is expected to be able to articulate the district’s procedures for ensuring adequate safeguards of equipment.</a:t>
            </a:r>
          </a:p>
        </p:txBody>
      </p:sp>
      <p:sp>
        <p:nvSpPr>
          <p:cNvPr id="4" name="Slide Number Placeholder 3"/>
          <p:cNvSpPr>
            <a:spLocks noGrp="1"/>
          </p:cNvSpPr>
          <p:nvPr>
            <p:ph type="sldNum" sz="quarter" idx="10"/>
          </p:nvPr>
        </p:nvSpPr>
        <p:spPr/>
        <p:txBody>
          <a:bodyPr/>
          <a:lstStyle/>
          <a:p>
            <a:fld id="{7489EEBE-7579-4520-BD09-59E1D716EC8E}" type="slidenum">
              <a:rPr lang="en-US" smtClean="0"/>
              <a:t>19</a:t>
            </a:fld>
            <a:endParaRPr lang="en-US" dirty="0"/>
          </a:p>
        </p:txBody>
      </p:sp>
    </p:spTree>
    <p:extLst>
      <p:ext uri="{BB962C8B-B14F-4D97-AF65-F5344CB8AC3E}">
        <p14:creationId xmlns:p14="http://schemas.microsoft.com/office/powerpoint/2010/main" val="1164011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2</a:t>
            </a:fld>
            <a:endParaRPr lang="en-US" dirty="0"/>
          </a:p>
        </p:txBody>
      </p:sp>
    </p:spTree>
    <p:extLst>
      <p:ext uri="{BB962C8B-B14F-4D97-AF65-F5344CB8AC3E}">
        <p14:creationId xmlns:p14="http://schemas.microsoft.com/office/powerpoint/2010/main" val="18935594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20</a:t>
            </a:fld>
            <a:endParaRPr lang="en-US" dirty="0"/>
          </a:p>
        </p:txBody>
      </p:sp>
    </p:spTree>
    <p:extLst>
      <p:ext uri="{BB962C8B-B14F-4D97-AF65-F5344CB8AC3E}">
        <p14:creationId xmlns:p14="http://schemas.microsoft.com/office/powerpoint/2010/main" val="27090565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Scenario: The LEA purchases tablets and hand-held technology for student usage based on the needs assessment. The LEA has documented requisitions, purchase orders, and signed receipts/invoices confirming the receipt of the tablets and hand-held technology. The items arrived six months ago. During the on-site visit, the equipment is discovered still in the box. Is this equipment a necessity?</a:t>
            </a:r>
          </a:p>
        </p:txBody>
      </p:sp>
      <p:sp>
        <p:nvSpPr>
          <p:cNvPr id="4" name="Slide Number Placeholder 3"/>
          <p:cNvSpPr>
            <a:spLocks noGrp="1"/>
          </p:cNvSpPr>
          <p:nvPr>
            <p:ph type="sldNum" sz="quarter" idx="10"/>
          </p:nvPr>
        </p:nvSpPr>
        <p:spPr/>
        <p:txBody>
          <a:bodyPr/>
          <a:lstStyle/>
          <a:p>
            <a:fld id="{7489EEBE-7579-4520-BD09-59E1D716EC8E}" type="slidenum">
              <a:rPr lang="en-US" smtClean="0"/>
              <a:t>21</a:t>
            </a:fld>
            <a:endParaRPr lang="en-US" dirty="0"/>
          </a:p>
        </p:txBody>
      </p:sp>
    </p:spTree>
    <p:extLst>
      <p:ext uri="{BB962C8B-B14F-4D97-AF65-F5344CB8AC3E}">
        <p14:creationId xmlns:p14="http://schemas.microsoft.com/office/powerpoint/2010/main" val="11483250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22</a:t>
            </a:fld>
            <a:endParaRPr lang="en-US" dirty="0"/>
          </a:p>
        </p:txBody>
      </p:sp>
    </p:spTree>
    <p:extLst>
      <p:ext uri="{BB962C8B-B14F-4D97-AF65-F5344CB8AC3E}">
        <p14:creationId xmlns:p14="http://schemas.microsoft.com/office/powerpoint/2010/main" val="5847676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23</a:t>
            </a:fld>
            <a:endParaRPr lang="en-US" dirty="0"/>
          </a:p>
        </p:txBody>
      </p:sp>
    </p:spTree>
    <p:extLst>
      <p:ext uri="{BB962C8B-B14F-4D97-AF65-F5344CB8AC3E}">
        <p14:creationId xmlns:p14="http://schemas.microsoft.com/office/powerpoint/2010/main" val="23929590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24</a:t>
            </a:fld>
            <a:endParaRPr lang="en-US" dirty="0"/>
          </a:p>
        </p:txBody>
      </p:sp>
    </p:spTree>
    <p:extLst>
      <p:ext uri="{BB962C8B-B14F-4D97-AF65-F5344CB8AC3E}">
        <p14:creationId xmlns:p14="http://schemas.microsoft.com/office/powerpoint/2010/main" val="10034323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Contracts will be reviewed more closely. MDE will be checking to ensure LEAs bid out for goods and services over the $3,500 threshold and requesting multiple quotes.</a:t>
            </a:r>
          </a:p>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25</a:t>
            </a:fld>
            <a:endParaRPr lang="en-US" dirty="0"/>
          </a:p>
        </p:txBody>
      </p:sp>
    </p:spTree>
    <p:extLst>
      <p:ext uri="{BB962C8B-B14F-4D97-AF65-F5344CB8AC3E}">
        <p14:creationId xmlns:p14="http://schemas.microsoft.com/office/powerpoint/2010/main" val="8290061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Untimely draw downs is considered a risk with program implementation.</a:t>
            </a:r>
          </a:p>
        </p:txBody>
      </p:sp>
      <p:sp>
        <p:nvSpPr>
          <p:cNvPr id="4" name="Slide Number Placeholder 3"/>
          <p:cNvSpPr>
            <a:spLocks noGrp="1"/>
          </p:cNvSpPr>
          <p:nvPr>
            <p:ph type="sldNum" sz="quarter" idx="10"/>
          </p:nvPr>
        </p:nvSpPr>
        <p:spPr/>
        <p:txBody>
          <a:bodyPr/>
          <a:lstStyle/>
          <a:p>
            <a:fld id="{7489EEBE-7579-4520-BD09-59E1D716EC8E}" type="slidenum">
              <a:rPr lang="en-US" smtClean="0"/>
              <a:t>26</a:t>
            </a:fld>
            <a:endParaRPr lang="en-US" dirty="0"/>
          </a:p>
        </p:txBody>
      </p:sp>
    </p:spTree>
    <p:extLst>
      <p:ext uri="{BB962C8B-B14F-4D97-AF65-F5344CB8AC3E}">
        <p14:creationId xmlns:p14="http://schemas.microsoft.com/office/powerpoint/2010/main" val="3532934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 change with Title I</a:t>
            </a:r>
          </a:p>
        </p:txBody>
      </p:sp>
      <p:sp>
        <p:nvSpPr>
          <p:cNvPr id="4" name="Slide Number Placeholder 3"/>
          <p:cNvSpPr>
            <a:spLocks noGrp="1"/>
          </p:cNvSpPr>
          <p:nvPr>
            <p:ph type="sldNum" sz="quarter" idx="10"/>
          </p:nvPr>
        </p:nvSpPr>
        <p:spPr/>
        <p:txBody>
          <a:bodyPr/>
          <a:lstStyle/>
          <a:p>
            <a:fld id="{7489EEBE-7579-4520-BD09-59E1D716EC8E}" type="slidenum">
              <a:rPr lang="en-US" smtClean="0"/>
              <a:t>27</a:t>
            </a:fld>
            <a:endParaRPr lang="en-US" dirty="0"/>
          </a:p>
        </p:txBody>
      </p:sp>
    </p:spTree>
    <p:extLst>
      <p:ext uri="{BB962C8B-B14F-4D97-AF65-F5344CB8AC3E}">
        <p14:creationId xmlns:p14="http://schemas.microsoft.com/office/powerpoint/2010/main" val="10336098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28</a:t>
            </a:fld>
            <a:endParaRPr lang="en-US" dirty="0"/>
          </a:p>
        </p:txBody>
      </p:sp>
    </p:spTree>
    <p:extLst>
      <p:ext uri="{BB962C8B-B14F-4D97-AF65-F5344CB8AC3E}">
        <p14:creationId xmlns:p14="http://schemas.microsoft.com/office/powerpoint/2010/main" val="1510580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29</a:t>
            </a:fld>
            <a:endParaRPr lang="en-US" dirty="0"/>
          </a:p>
        </p:txBody>
      </p:sp>
    </p:spTree>
    <p:extLst>
      <p:ext uri="{BB962C8B-B14F-4D97-AF65-F5344CB8AC3E}">
        <p14:creationId xmlns:p14="http://schemas.microsoft.com/office/powerpoint/2010/main" val="2046089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2000" dirty="0"/>
          </a:p>
        </p:txBody>
      </p:sp>
      <p:sp>
        <p:nvSpPr>
          <p:cNvPr id="2" name="Footer Placeholder 1"/>
          <p:cNvSpPr>
            <a:spLocks noGrp="1"/>
          </p:cNvSpPr>
          <p:nvPr>
            <p:ph type="ftr" sz="quarter" idx="4"/>
          </p:nvPr>
        </p:nvSpPr>
        <p:spPr/>
        <p:txBody>
          <a:bodyPr/>
          <a:lstStyle/>
          <a:p>
            <a:pPr>
              <a:defRPr/>
            </a:pPr>
            <a:endParaRPr lang="en-US" dirty="0"/>
          </a:p>
        </p:txBody>
      </p:sp>
      <p:sp>
        <p:nvSpPr>
          <p:cNvPr id="3" name="Header Placeholder 2"/>
          <p:cNvSpPr>
            <a:spLocks noGrp="1"/>
          </p:cNvSpPr>
          <p:nvPr>
            <p:ph type="hdr" sz="quarter"/>
          </p:nvPr>
        </p:nvSpPr>
        <p:spPr/>
        <p:txBody>
          <a:bodyPr/>
          <a:lstStyle/>
          <a:p>
            <a:pPr>
              <a:defRPr/>
            </a:pPr>
            <a:endParaRPr lang="en-US" dirty="0"/>
          </a:p>
        </p:txBody>
      </p:sp>
    </p:spTree>
    <p:extLst>
      <p:ext uri="{BB962C8B-B14F-4D97-AF65-F5344CB8AC3E}">
        <p14:creationId xmlns:p14="http://schemas.microsoft.com/office/powerpoint/2010/main" val="8141197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should choose to use Title II funds for CSR, you must adhere to the required 15-17:1 student/teacher ratio. MDE will review your numbers and run the report on this.</a:t>
            </a:r>
          </a:p>
        </p:txBody>
      </p:sp>
      <p:sp>
        <p:nvSpPr>
          <p:cNvPr id="4" name="Slide Number Placeholder 3"/>
          <p:cNvSpPr>
            <a:spLocks noGrp="1"/>
          </p:cNvSpPr>
          <p:nvPr>
            <p:ph type="sldNum" sz="quarter" idx="10"/>
          </p:nvPr>
        </p:nvSpPr>
        <p:spPr/>
        <p:txBody>
          <a:bodyPr/>
          <a:lstStyle/>
          <a:p>
            <a:fld id="{7489EEBE-7579-4520-BD09-59E1D716EC8E}" type="slidenum">
              <a:rPr lang="en-US" smtClean="0"/>
              <a:t>30</a:t>
            </a:fld>
            <a:endParaRPr lang="en-US" dirty="0"/>
          </a:p>
        </p:txBody>
      </p:sp>
    </p:spTree>
    <p:extLst>
      <p:ext uri="{BB962C8B-B14F-4D97-AF65-F5344CB8AC3E}">
        <p14:creationId xmlns:p14="http://schemas.microsoft.com/office/powerpoint/2010/main" val="22037825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31</a:t>
            </a:fld>
            <a:endParaRPr lang="en-US" dirty="0"/>
          </a:p>
        </p:txBody>
      </p:sp>
    </p:spTree>
    <p:extLst>
      <p:ext uri="{BB962C8B-B14F-4D97-AF65-F5344CB8AC3E}">
        <p14:creationId xmlns:p14="http://schemas.microsoft.com/office/powerpoint/2010/main" val="39497461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32</a:t>
            </a:fld>
            <a:endParaRPr lang="en-US" dirty="0"/>
          </a:p>
        </p:txBody>
      </p:sp>
    </p:spTree>
    <p:extLst>
      <p:ext uri="{BB962C8B-B14F-4D97-AF65-F5344CB8AC3E}">
        <p14:creationId xmlns:p14="http://schemas.microsoft.com/office/powerpoint/2010/main" val="12057902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33</a:t>
            </a:fld>
            <a:endParaRPr lang="en-US" dirty="0"/>
          </a:p>
        </p:txBody>
      </p:sp>
    </p:spTree>
    <p:extLst>
      <p:ext uri="{BB962C8B-B14F-4D97-AF65-F5344CB8AC3E}">
        <p14:creationId xmlns:p14="http://schemas.microsoft.com/office/powerpoint/2010/main" val="10324236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OFP will send out an RFA for monitoring assistance through a competitive bid process. We are encouraging </a:t>
            </a:r>
            <a:r>
              <a:rPr lang="en-US"/>
              <a:t>experienced professionals, retired </a:t>
            </a:r>
            <a:r>
              <a:rPr lang="en-US" dirty="0"/>
              <a:t>federal program directors, business managers, accountants/CPAs, and auditors to apply.</a:t>
            </a:r>
          </a:p>
        </p:txBody>
      </p:sp>
      <p:sp>
        <p:nvSpPr>
          <p:cNvPr id="4" name="Slide Number Placeholder 3"/>
          <p:cNvSpPr>
            <a:spLocks noGrp="1"/>
          </p:cNvSpPr>
          <p:nvPr>
            <p:ph type="sldNum" sz="quarter" idx="10"/>
          </p:nvPr>
        </p:nvSpPr>
        <p:spPr/>
        <p:txBody>
          <a:bodyPr/>
          <a:lstStyle/>
          <a:p>
            <a:fld id="{7489EEBE-7579-4520-BD09-59E1D716EC8E}" type="slidenum">
              <a:rPr lang="en-US" smtClean="0"/>
              <a:t>34</a:t>
            </a:fld>
            <a:endParaRPr lang="en-US" dirty="0"/>
          </a:p>
        </p:txBody>
      </p:sp>
    </p:spTree>
    <p:extLst>
      <p:ext uri="{BB962C8B-B14F-4D97-AF65-F5344CB8AC3E}">
        <p14:creationId xmlns:p14="http://schemas.microsoft.com/office/powerpoint/2010/main" val="29956468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35</a:t>
            </a:fld>
            <a:endParaRPr lang="en-US" dirty="0"/>
          </a:p>
        </p:txBody>
      </p:sp>
    </p:spTree>
    <p:extLst>
      <p:ext uri="{BB962C8B-B14F-4D97-AF65-F5344CB8AC3E}">
        <p14:creationId xmlns:p14="http://schemas.microsoft.com/office/powerpoint/2010/main" val="922649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5116" indent="-175116">
              <a:buFontTx/>
              <a:buChar char="•"/>
            </a:pPr>
            <a:endParaRPr lang="en-US" altLang="en-US" sz="2000" dirty="0"/>
          </a:p>
        </p:txBody>
      </p:sp>
      <p:sp>
        <p:nvSpPr>
          <p:cNvPr id="2" name="Footer Placeholder 1"/>
          <p:cNvSpPr>
            <a:spLocks noGrp="1"/>
          </p:cNvSpPr>
          <p:nvPr>
            <p:ph type="ftr" sz="quarter" idx="4"/>
          </p:nvPr>
        </p:nvSpPr>
        <p:spPr/>
        <p:txBody>
          <a:bodyPr/>
          <a:lstStyle/>
          <a:p>
            <a:pPr>
              <a:defRPr/>
            </a:pPr>
            <a:endParaRPr lang="en-US" dirty="0"/>
          </a:p>
        </p:txBody>
      </p:sp>
      <p:sp>
        <p:nvSpPr>
          <p:cNvPr id="4" name="Header Placeholder 3"/>
          <p:cNvSpPr>
            <a:spLocks noGrp="1"/>
          </p:cNvSpPr>
          <p:nvPr>
            <p:ph type="hdr" sz="quarter"/>
          </p:nvPr>
        </p:nvSpPr>
        <p:spPr/>
        <p:txBody>
          <a:bodyPr/>
          <a:lstStyle/>
          <a:p>
            <a:pPr>
              <a:defRPr/>
            </a:pPr>
            <a:endParaRPr lang="en-US" dirty="0"/>
          </a:p>
        </p:txBody>
      </p:sp>
    </p:spTree>
    <p:extLst>
      <p:ext uri="{BB962C8B-B14F-4D97-AF65-F5344CB8AC3E}">
        <p14:creationId xmlns:p14="http://schemas.microsoft.com/office/powerpoint/2010/main" val="1408071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6721" indent="-176721">
              <a:buFontTx/>
              <a:buChar char="•"/>
            </a:pPr>
            <a:endParaRPr lang="en-US" altLang="en-US" sz="2000" dirty="0"/>
          </a:p>
        </p:txBody>
      </p:sp>
      <p:sp>
        <p:nvSpPr>
          <p:cNvPr id="26628"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59903" indent="-292394">
              <a:defRPr>
                <a:solidFill>
                  <a:schemeClr val="tx1"/>
                </a:solidFill>
                <a:latin typeface="Arial" panose="020B0604020202020204" pitchFamily="34" charset="0"/>
                <a:cs typeface="Arial" panose="020B0604020202020204" pitchFamily="34" charset="0"/>
              </a:defRPr>
            </a:lvl2pPr>
            <a:lvl3pPr marL="1169575" indent="-232951">
              <a:defRPr>
                <a:solidFill>
                  <a:schemeClr val="tx1"/>
                </a:solidFill>
                <a:latin typeface="Arial" panose="020B0604020202020204" pitchFamily="34" charset="0"/>
                <a:cs typeface="Arial" panose="020B0604020202020204" pitchFamily="34" charset="0"/>
              </a:defRPr>
            </a:lvl3pPr>
            <a:lvl4pPr marL="1638690" indent="-232951">
              <a:defRPr>
                <a:solidFill>
                  <a:schemeClr val="tx1"/>
                </a:solidFill>
                <a:latin typeface="Arial" panose="020B0604020202020204" pitchFamily="34" charset="0"/>
                <a:cs typeface="Arial" panose="020B0604020202020204" pitchFamily="34" charset="0"/>
              </a:defRPr>
            </a:lvl4pPr>
            <a:lvl5pPr marL="2106200" indent="-232951">
              <a:defRPr>
                <a:solidFill>
                  <a:schemeClr val="tx1"/>
                </a:solidFill>
                <a:latin typeface="Arial" panose="020B0604020202020204" pitchFamily="34" charset="0"/>
                <a:cs typeface="Arial" panose="020B0604020202020204" pitchFamily="34" charset="0"/>
              </a:defRPr>
            </a:lvl5pPr>
            <a:lvl6pPr marL="2568889" indent="-23295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31578" indent="-23295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266" indent="-23295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6955" indent="-23295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dirty="0">
                <a:solidFill>
                  <a:srgbClr val="000000"/>
                </a:solidFill>
              </a:rPr>
              <a:t>Regional Contacts </a:t>
            </a:r>
          </a:p>
        </p:txBody>
      </p:sp>
    </p:spTree>
    <p:extLst>
      <p:ext uri="{BB962C8B-B14F-4D97-AF65-F5344CB8AC3E}">
        <p14:creationId xmlns:p14="http://schemas.microsoft.com/office/powerpoint/2010/main" val="4109696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6</a:t>
            </a:fld>
            <a:endParaRPr lang="en-US" dirty="0"/>
          </a:p>
        </p:txBody>
      </p:sp>
    </p:spTree>
    <p:extLst>
      <p:ext uri="{BB962C8B-B14F-4D97-AF65-F5344CB8AC3E}">
        <p14:creationId xmlns:p14="http://schemas.microsoft.com/office/powerpoint/2010/main" val="2792157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 requirements mandate that each state educational agency</a:t>
            </a:r>
            <a:r>
              <a:rPr lang="en-US" baseline="0" dirty="0"/>
              <a:t> oversee and monitor the implementation of compliant federal programs at least annually and provide performance reports.</a:t>
            </a:r>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7</a:t>
            </a:fld>
            <a:endParaRPr lang="en-US" dirty="0"/>
          </a:p>
        </p:txBody>
      </p:sp>
    </p:spTree>
    <p:extLst>
      <p:ext uri="{BB962C8B-B14F-4D97-AF65-F5344CB8AC3E}">
        <p14:creationId xmlns:p14="http://schemas.microsoft.com/office/powerpoint/2010/main" val="4282374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89EEBE-7579-4520-BD09-59E1D716EC8E}" type="slidenum">
              <a:rPr lang="en-US" smtClean="0"/>
              <a:t>8</a:t>
            </a:fld>
            <a:endParaRPr lang="en-US" dirty="0"/>
          </a:p>
        </p:txBody>
      </p:sp>
    </p:spTree>
    <p:extLst>
      <p:ext uri="{BB962C8B-B14F-4D97-AF65-F5344CB8AC3E}">
        <p14:creationId xmlns:p14="http://schemas.microsoft.com/office/powerpoint/2010/main" val="4001741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address the tenets of ESSA in regard to differentiated supports, Mississippi is revising it’s monitoring protocols</a:t>
            </a:r>
            <a:r>
              <a:rPr lang="en-US" baseline="0" dirty="0"/>
              <a:t>, procedures, and Consolidated Federal Programs Monitoring Instrument to ensure new ESSA requirements are met. T</a:t>
            </a:r>
            <a:r>
              <a:rPr lang="en-US" dirty="0"/>
              <a:t>he OFP will implement</a:t>
            </a:r>
            <a:r>
              <a:rPr lang="en-US" baseline="0" dirty="0"/>
              <a:t> a new three year cycle for monitoring based on risk analysis to inform technical assistance on how OFP supports LEAs. </a:t>
            </a:r>
          </a:p>
          <a:p>
            <a:endParaRPr lang="en-US" baseline="0" dirty="0"/>
          </a:p>
          <a:p>
            <a:r>
              <a:rPr lang="en-US" baseline="0" dirty="0"/>
              <a:t>Self Assessment: 1/3 of districts will use a self-assessment protocol to assess their Federal Programs.</a:t>
            </a:r>
          </a:p>
          <a:p>
            <a:endParaRPr lang="en-US" baseline="0" dirty="0"/>
          </a:p>
          <a:p>
            <a:r>
              <a:rPr lang="en-US" baseline="0" dirty="0"/>
              <a:t>Desktop Audit: 1/3 of districts will use a desktop assessment protocol which includes submission of requested paperwork to OFP to assess their Federal Programs.</a:t>
            </a:r>
          </a:p>
          <a:p>
            <a:endParaRPr lang="en-US" baseline="0" dirty="0"/>
          </a:p>
          <a:p>
            <a:r>
              <a:rPr lang="en-US" baseline="0" dirty="0"/>
              <a:t>Virtual Review with On-Site Monitoring: 1/3 of districts will receive virtual review with on-site monitoring. This process will include the submission of requested artifacts prior to the actual on-site monitoring visit. The on-site visit will consist of structured conversations based on previously submitted artifacts, inventory/equipment checks, and principal/district staff interviews.</a:t>
            </a:r>
            <a:endParaRPr lang="en-US" dirty="0"/>
          </a:p>
        </p:txBody>
      </p:sp>
      <p:sp>
        <p:nvSpPr>
          <p:cNvPr id="4" name="Slide Number Placeholder 3"/>
          <p:cNvSpPr>
            <a:spLocks noGrp="1"/>
          </p:cNvSpPr>
          <p:nvPr>
            <p:ph type="sldNum" sz="quarter" idx="10"/>
          </p:nvPr>
        </p:nvSpPr>
        <p:spPr/>
        <p:txBody>
          <a:bodyPr/>
          <a:lstStyle/>
          <a:p>
            <a:fld id="{7489EEBE-7579-4520-BD09-59E1D716EC8E}" type="slidenum">
              <a:rPr lang="en-US" smtClean="0"/>
              <a:t>9</a:t>
            </a:fld>
            <a:endParaRPr lang="en-US" dirty="0"/>
          </a:p>
        </p:txBody>
      </p:sp>
    </p:spTree>
    <p:extLst>
      <p:ext uri="{BB962C8B-B14F-4D97-AF65-F5344CB8AC3E}">
        <p14:creationId xmlns:p14="http://schemas.microsoft.com/office/powerpoint/2010/main" val="27176580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29506"/>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65600" y="5181600"/>
            <a:ext cx="4023784"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03109" y="2057401"/>
            <a:ext cx="10363200" cy="1470025"/>
          </a:xfrm>
        </p:spPr>
        <p:txBody>
          <a:bodyPr/>
          <a:lstStyle>
            <a:lvl1pPr>
              <a:defRPr>
                <a:solidFill>
                  <a:srgbClr val="223264"/>
                </a:solidFill>
              </a:defRPr>
            </a:lvl1pPr>
          </a:lstStyle>
          <a:p>
            <a:r>
              <a:rPr lang="en-US"/>
              <a:t>Click to edit Master title style</a:t>
            </a:r>
            <a:endParaRPr lang="en-US" dirty="0"/>
          </a:p>
        </p:txBody>
      </p:sp>
      <p:sp>
        <p:nvSpPr>
          <p:cNvPr id="3" name="Subtitle 2"/>
          <p:cNvSpPr>
            <a:spLocks noGrp="1"/>
          </p:cNvSpPr>
          <p:nvPr>
            <p:ph type="subTitle" idx="1"/>
          </p:nvPr>
        </p:nvSpPr>
        <p:spPr>
          <a:xfrm>
            <a:off x="1794932" y="3657600"/>
            <a:ext cx="8534400" cy="1295400"/>
          </a:xfrm>
        </p:spPr>
        <p:txBody>
          <a:bodyPr/>
          <a:lstStyle>
            <a:lvl1pPr marL="0" indent="0" algn="ctr">
              <a:buNone/>
              <a:defRPr>
                <a:solidFill>
                  <a:srgbClr val="22326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18520945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422566873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5989847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8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105335503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0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24816846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2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91196904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3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1162982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4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246528501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217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1982650"/>
            <a:ext cx="10363200" cy="1470025"/>
          </a:xfrm>
          <a:prstGeom prst="rect">
            <a:avLst/>
          </a:prstGeom>
        </p:spPr>
        <p:txBody>
          <a:bodyPr/>
          <a:lstStyle>
            <a:lvl1pPr>
              <a:defRPr>
                <a:solidFill>
                  <a:srgbClr val="223264"/>
                </a:solidFill>
                <a:latin typeface="Arial" pitchFamily="34" charset="0"/>
                <a:cs typeface="Arial"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914400" y="3505200"/>
            <a:ext cx="10261600" cy="1371600"/>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Tx/>
              <a:buSzTx/>
              <a:buFont typeface="Arial" charset="0"/>
              <a:buNone/>
              <a:tabLst/>
              <a:defRPr sz="2800" baseline="0">
                <a:solidFill>
                  <a:srgbClr val="223264"/>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19441753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pPr>
              <a:defRPr/>
            </a:pPr>
            <a:fld id="{525DC546-2BCE-48B3-8447-B1746925776D}" type="slidenum">
              <a:rPr lang="en-US" altLang="en-US"/>
              <a:pPr>
                <a:defRPr/>
              </a:pPr>
              <a:t>‹#›</a:t>
            </a:fld>
            <a:endParaRPr lang="en-US" altLang="en-US" dirty="0"/>
          </a:p>
        </p:txBody>
      </p:sp>
    </p:spTree>
    <p:extLst>
      <p:ext uri="{BB962C8B-B14F-4D97-AF65-F5344CB8AC3E}">
        <p14:creationId xmlns:p14="http://schemas.microsoft.com/office/powerpoint/2010/main" val="132590996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50800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6400800" y="1600200"/>
            <a:ext cx="5384800" cy="4419600"/>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idx="14"/>
          </p:nvPr>
        </p:nvSpPr>
        <p:spPr>
          <a:xfrm>
            <a:off x="3556000" y="54864"/>
            <a:ext cx="53848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6" name="Date Placeholder 3"/>
          <p:cNvSpPr>
            <a:spLocks noGrp="1"/>
          </p:cNvSpPr>
          <p:nvPr>
            <p:ph type="dt" sz="half" idx="15"/>
          </p:nvPr>
        </p:nvSpPr>
        <p:spPr>
          <a:xfrm>
            <a:off x="609600" y="628332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Footer Placeholder 4"/>
          <p:cNvSpPr>
            <a:spLocks noGrp="1"/>
          </p:cNvSpPr>
          <p:nvPr>
            <p:ph type="ftr" sz="quarter" idx="16"/>
          </p:nvPr>
        </p:nvSpPr>
        <p:spPr>
          <a:xfrm>
            <a:off x="4165600" y="628332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8" name="Slide Number Placeholder 5"/>
          <p:cNvSpPr>
            <a:spLocks noGrp="1"/>
          </p:cNvSpPr>
          <p:nvPr>
            <p:ph type="sldNum" sz="quarter" idx="17"/>
          </p:nvPr>
        </p:nvSpPr>
        <p:spPr>
          <a:xfrm>
            <a:off x="8737600" y="6283325"/>
            <a:ext cx="2844800" cy="501650"/>
          </a:xfrm>
        </p:spPr>
        <p:txBody>
          <a:bodyPr/>
          <a:lstStyle>
            <a:lvl1pPr>
              <a:defRPr b="1">
                <a:solidFill>
                  <a:srgbClr val="223264"/>
                </a:solidFill>
                <a:latin typeface="Arial" panose="020B0604020202020204" pitchFamily="34" charset="0"/>
              </a:defRPr>
            </a:lvl1pPr>
          </a:lstStyle>
          <a:p>
            <a:pPr>
              <a:defRPr/>
            </a:pPr>
            <a:fld id="{046E1927-845E-4631-8D9C-02CE5A9E2654}" type="slidenum">
              <a:rPr lang="en-US" altLang="en-US"/>
              <a:pPr>
                <a:defRPr/>
              </a:pPr>
              <a:t>‹#›</a:t>
            </a:fld>
            <a:endParaRPr lang="en-US" altLang="en-US" dirty="0"/>
          </a:p>
        </p:txBody>
      </p:sp>
    </p:spTree>
    <p:extLst>
      <p:ext uri="{BB962C8B-B14F-4D97-AF65-F5344CB8AC3E}">
        <p14:creationId xmlns:p14="http://schemas.microsoft.com/office/powerpoint/2010/main" val="30313771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pSp>
        <p:nvGrpSpPr>
          <p:cNvPr id="4" name="Group 6"/>
          <p:cNvGrpSpPr>
            <a:grpSpLocks/>
          </p:cNvGrpSpPr>
          <p:nvPr/>
        </p:nvGrpSpPr>
        <p:grpSpPr bwMode="auto">
          <a:xfrm>
            <a:off x="0" y="-14288"/>
            <a:ext cx="12192000" cy="1143001"/>
            <a:chOff x="0" y="-14785"/>
            <a:chExt cx="9144000" cy="1143000"/>
          </a:xfrm>
        </p:grpSpPr>
        <p:sp>
          <p:nvSpPr>
            <p:cNvPr id="5" name="Rectangle 4"/>
            <p:cNvSpPr/>
            <p:nvPr userDrawn="1"/>
          </p:nvSpPr>
          <p:spPr>
            <a:xfrm>
              <a:off x="0" y="-14785"/>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Content Placeholder 2"/>
          <p:cNvSpPr>
            <a:spLocks noGrp="1"/>
          </p:cNvSpPr>
          <p:nvPr>
            <p:ph idx="1"/>
          </p:nvPr>
        </p:nvSpPr>
        <p:spPr>
          <a:xfrm>
            <a:off x="609600" y="1600201"/>
            <a:ext cx="10972800" cy="4525963"/>
          </a:xfr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sp>
        <p:nvSpPr>
          <p:cNvPr id="7" name="Footer Placeholder 4"/>
          <p:cNvSpPr>
            <a:spLocks noGrp="1"/>
          </p:cNvSpPr>
          <p:nvPr>
            <p:ph type="ftr" sz="quarter" idx="10"/>
          </p:nvPr>
        </p:nvSpPr>
        <p:spPr>
          <a:xfrm>
            <a:off x="4165600" y="6492876"/>
            <a:ext cx="3860801" cy="365125"/>
          </a:xfrm>
        </p:spPr>
        <p:txBody>
          <a:bodyPr/>
          <a:lstStyle>
            <a:lvl1pPr>
              <a:defRPr>
                <a:solidFill>
                  <a:srgbClr val="000000"/>
                </a:solidFill>
                <a:latin typeface="Arial" panose="020B0604020202020204" pitchFamily="34" charset="0"/>
                <a:cs typeface="Arial" panose="020B0604020202020204" pitchFamily="34" charset="0"/>
              </a:defRPr>
            </a:lvl1pPr>
          </a:lstStyle>
          <a:p>
            <a:endParaRPr lang="en-US" dirty="0"/>
          </a:p>
        </p:txBody>
      </p:sp>
      <p:sp>
        <p:nvSpPr>
          <p:cNvPr id="8" name="Slide Number Placeholder 5"/>
          <p:cNvSpPr>
            <a:spLocks noGrp="1"/>
          </p:cNvSpPr>
          <p:nvPr>
            <p:ph type="sldNum" sz="quarter" idx="11"/>
          </p:nvPr>
        </p:nvSpPr>
        <p:spPr>
          <a:xfrm>
            <a:off x="9347200" y="6492876"/>
            <a:ext cx="2844800" cy="365125"/>
          </a:xfrm>
        </p:spPr>
        <p:txBody>
          <a:bodyPr/>
          <a:lstStyle>
            <a:lvl1pPr>
              <a:defRPr>
                <a:solidFill>
                  <a:srgbClr val="223264"/>
                </a:solidFill>
              </a:defRPr>
            </a:lvl1pPr>
          </a:lstStyle>
          <a:p>
            <a:fld id="{DA6A87ED-13C7-44AD-A6FB-DFEB0E3BFCDE}" type="slidenum">
              <a:rPr lang="en-US" smtClean="0"/>
              <a:t>‹#›</a:t>
            </a:fld>
            <a:endParaRPr lang="en-US" dirty="0"/>
          </a:p>
        </p:txBody>
      </p:sp>
      <p:sp>
        <p:nvSpPr>
          <p:cNvPr id="10" name="Footer Placeholder 4"/>
          <p:cNvSpPr txBox="1">
            <a:spLocks/>
          </p:cNvSpPr>
          <p:nvPr/>
        </p:nvSpPr>
        <p:spPr>
          <a:xfrm>
            <a:off x="1" y="6492876"/>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Tree>
    <p:extLst>
      <p:ext uri="{BB962C8B-B14F-4D97-AF65-F5344CB8AC3E}">
        <p14:creationId xmlns:p14="http://schemas.microsoft.com/office/powerpoint/2010/main" val="235008981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grpSp>
        <p:nvGrpSpPr>
          <p:cNvPr id="4" name="Group 6"/>
          <p:cNvGrpSpPr>
            <a:grpSpLocks/>
          </p:cNvGrpSpPr>
          <p:nvPr/>
        </p:nvGrpSpPr>
        <p:grpSpPr bwMode="auto">
          <a:xfrm>
            <a:off x="0" y="-14288"/>
            <a:ext cx="12192000" cy="1143001"/>
            <a:chOff x="0" y="-14785"/>
            <a:chExt cx="9144000" cy="1143000"/>
          </a:xfrm>
        </p:grpSpPr>
        <p:sp>
          <p:nvSpPr>
            <p:cNvPr id="5" name="Rectangle 4"/>
            <p:cNvSpPr/>
            <p:nvPr userDrawn="1"/>
          </p:nvSpPr>
          <p:spPr>
            <a:xfrm>
              <a:off x="0" y="-14785"/>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Content Placeholder 2"/>
          <p:cNvSpPr>
            <a:spLocks noGrp="1"/>
          </p:cNvSpPr>
          <p:nvPr>
            <p:ph idx="1"/>
          </p:nvPr>
        </p:nvSpPr>
        <p:spPr>
          <a:xfrm>
            <a:off x="609600" y="1600201"/>
            <a:ext cx="109728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3657600" y="3175"/>
            <a:ext cx="8534400" cy="1143000"/>
          </a:xfrm>
          <a:prstGeom prst="rect">
            <a:avLst/>
          </a:prstGeom>
        </p:spPr>
        <p:txBody>
          <a:bodyPr>
            <a:normAutofit/>
          </a:bodyPr>
          <a:lstStyle>
            <a:lvl1pPr>
              <a:defRPr sz="3600"/>
            </a:lvl1pPr>
          </a:lstStyle>
          <a:p>
            <a:r>
              <a:rPr lang="en-US"/>
              <a:t>Click to edit Master title style</a:t>
            </a:r>
            <a:endParaRPr lang="en-US" dirty="0"/>
          </a:p>
        </p:txBody>
      </p:sp>
      <p:sp>
        <p:nvSpPr>
          <p:cNvPr id="7" name="Footer Placeholder 4"/>
          <p:cNvSpPr>
            <a:spLocks noGrp="1"/>
          </p:cNvSpPr>
          <p:nvPr>
            <p:ph type="ftr" sz="quarter" idx="10"/>
          </p:nvPr>
        </p:nvSpPr>
        <p:spPr>
          <a:xfrm>
            <a:off x="-23283" y="6492876"/>
            <a:ext cx="3860801" cy="365125"/>
          </a:xfrm>
        </p:spPr>
        <p:txBody>
          <a:bodyPr/>
          <a:lstStyle>
            <a:lvl1pPr>
              <a:defRPr>
                <a:solidFill>
                  <a:srgbClr val="223264"/>
                </a:solidFill>
                <a:latin typeface="Georgia" panose="02040502050405020303" pitchFamily="18" charset="0"/>
              </a:defRPr>
            </a:lvl1pPr>
          </a:lstStyle>
          <a:p>
            <a:endParaRPr lang="en-US" dirty="0"/>
          </a:p>
        </p:txBody>
      </p:sp>
      <p:sp>
        <p:nvSpPr>
          <p:cNvPr id="8" name="Slide Number Placeholder 5"/>
          <p:cNvSpPr>
            <a:spLocks noGrp="1"/>
          </p:cNvSpPr>
          <p:nvPr>
            <p:ph type="sldNum" sz="quarter" idx="11"/>
          </p:nvPr>
        </p:nvSpPr>
        <p:spPr>
          <a:xfrm>
            <a:off x="9347200" y="6492876"/>
            <a:ext cx="2844800" cy="365125"/>
          </a:xfrm>
        </p:spPr>
        <p:txBody>
          <a:bodyPr/>
          <a:lstStyle>
            <a:lvl1pPr>
              <a:defRPr>
                <a:solidFill>
                  <a:srgbClr val="223264"/>
                </a:solidFill>
              </a:defRPr>
            </a:lvl1pPr>
          </a:lstStyle>
          <a:p>
            <a:fld id="{1842D376-89E1-4BAB-BF61-6F84EF0199BC}" type="slidenum">
              <a:rPr lang="en-US" smtClean="0"/>
              <a:t>‹#›</a:t>
            </a:fld>
            <a:endParaRPr lang="en-US" dirty="0"/>
          </a:p>
        </p:txBody>
      </p:sp>
    </p:spTree>
    <p:extLst>
      <p:ext uri="{BB962C8B-B14F-4D97-AF65-F5344CB8AC3E}">
        <p14:creationId xmlns:p14="http://schemas.microsoft.com/office/powerpoint/2010/main" val="364537765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217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1982650"/>
            <a:ext cx="10363200" cy="1470025"/>
          </a:xfrm>
          <a:prstGeom prst="rect">
            <a:avLst/>
          </a:prstGeom>
        </p:spPr>
        <p:txBody>
          <a:bodyPr/>
          <a:lstStyle>
            <a:lvl1pPr>
              <a:defRPr>
                <a:solidFill>
                  <a:srgbClr val="223264"/>
                </a:solidFill>
                <a:latin typeface="Arial" pitchFamily="34" charset="0"/>
                <a:cs typeface="Arial"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914400" y="3505200"/>
            <a:ext cx="10261600" cy="1371600"/>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Tx/>
              <a:buSzTx/>
              <a:buFont typeface="Arial" charset="0"/>
              <a:buNone/>
              <a:tabLst/>
              <a:defRPr sz="2800" baseline="0">
                <a:solidFill>
                  <a:srgbClr val="223264"/>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6312214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pPr>
              <a:defRPr/>
            </a:pPr>
            <a:fld id="{F256B297-4521-4233-8845-861B346D6AF5}" type="slidenum">
              <a:rPr lang="en-US" altLang="en-US"/>
              <a:pPr>
                <a:defRPr/>
              </a:pPr>
              <a:t>‹#›</a:t>
            </a:fld>
            <a:endParaRPr lang="en-US" altLang="en-US" dirty="0"/>
          </a:p>
        </p:txBody>
      </p:sp>
    </p:spTree>
    <p:extLst>
      <p:ext uri="{BB962C8B-B14F-4D97-AF65-F5344CB8AC3E}">
        <p14:creationId xmlns:p14="http://schemas.microsoft.com/office/powerpoint/2010/main" val="4419305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50800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6400800" y="1600200"/>
            <a:ext cx="5384800" cy="4419600"/>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idx="14"/>
          </p:nvPr>
        </p:nvSpPr>
        <p:spPr>
          <a:xfrm>
            <a:off x="3556000" y="54864"/>
            <a:ext cx="53848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6" name="Date Placeholder 3"/>
          <p:cNvSpPr>
            <a:spLocks noGrp="1"/>
          </p:cNvSpPr>
          <p:nvPr>
            <p:ph type="dt" sz="half" idx="15"/>
          </p:nvPr>
        </p:nvSpPr>
        <p:spPr>
          <a:xfrm>
            <a:off x="609600" y="628332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Footer Placeholder 4"/>
          <p:cNvSpPr>
            <a:spLocks noGrp="1"/>
          </p:cNvSpPr>
          <p:nvPr>
            <p:ph type="ftr" sz="quarter" idx="16"/>
          </p:nvPr>
        </p:nvSpPr>
        <p:spPr>
          <a:xfrm>
            <a:off x="4165600" y="628332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8" name="Slide Number Placeholder 5"/>
          <p:cNvSpPr>
            <a:spLocks noGrp="1"/>
          </p:cNvSpPr>
          <p:nvPr>
            <p:ph type="sldNum" sz="quarter" idx="17"/>
          </p:nvPr>
        </p:nvSpPr>
        <p:spPr>
          <a:xfrm>
            <a:off x="8737600" y="6283325"/>
            <a:ext cx="2844800" cy="501650"/>
          </a:xfrm>
        </p:spPr>
        <p:txBody>
          <a:bodyPr/>
          <a:lstStyle>
            <a:lvl1pPr>
              <a:defRPr b="1">
                <a:solidFill>
                  <a:srgbClr val="223264"/>
                </a:solidFill>
                <a:latin typeface="Arial" panose="020B0604020202020204" pitchFamily="34" charset="0"/>
              </a:defRPr>
            </a:lvl1pPr>
          </a:lstStyle>
          <a:p>
            <a:pPr>
              <a:defRPr/>
            </a:pPr>
            <a:fld id="{FEED0863-2863-42AB-B85E-9835DB9CCBE2}" type="slidenum">
              <a:rPr lang="en-US" altLang="en-US"/>
              <a:pPr>
                <a:defRPr/>
              </a:pPr>
              <a:t>‹#›</a:t>
            </a:fld>
            <a:endParaRPr lang="en-US" altLang="en-US" dirty="0"/>
          </a:p>
        </p:txBody>
      </p:sp>
    </p:spTree>
    <p:extLst>
      <p:ext uri="{BB962C8B-B14F-4D97-AF65-F5344CB8AC3E}">
        <p14:creationId xmlns:p14="http://schemas.microsoft.com/office/powerpoint/2010/main" val="18195214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217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1982650"/>
            <a:ext cx="10363200" cy="1470025"/>
          </a:xfrm>
          <a:prstGeom prst="rect">
            <a:avLst/>
          </a:prstGeom>
        </p:spPr>
        <p:txBody>
          <a:bodyPr/>
          <a:lstStyle>
            <a:lvl1pPr>
              <a:defRPr>
                <a:solidFill>
                  <a:srgbClr val="223264"/>
                </a:solidFill>
                <a:latin typeface="Arial" pitchFamily="34" charset="0"/>
                <a:cs typeface="Arial"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914400" y="3505200"/>
            <a:ext cx="10261600" cy="1371600"/>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Tx/>
              <a:buSzTx/>
              <a:buFont typeface="Arial" charset="0"/>
              <a:buNone/>
              <a:tabLst/>
              <a:defRPr sz="2800" baseline="0">
                <a:solidFill>
                  <a:srgbClr val="223264"/>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73327070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pPr>
              <a:defRPr/>
            </a:pPr>
            <a:fld id="{525DC546-2BCE-48B3-8447-B1746925776D}" type="slidenum">
              <a:rPr lang="en-US" altLang="en-US"/>
              <a:pPr>
                <a:defRPr/>
              </a:pPr>
              <a:t>‹#›</a:t>
            </a:fld>
            <a:endParaRPr lang="en-US" altLang="en-US" dirty="0"/>
          </a:p>
        </p:txBody>
      </p:sp>
    </p:spTree>
    <p:extLst>
      <p:ext uri="{BB962C8B-B14F-4D97-AF65-F5344CB8AC3E}">
        <p14:creationId xmlns:p14="http://schemas.microsoft.com/office/powerpoint/2010/main" val="16837747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50800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6400800" y="1600200"/>
            <a:ext cx="5384800" cy="4419600"/>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idx="14"/>
          </p:nvPr>
        </p:nvSpPr>
        <p:spPr>
          <a:xfrm>
            <a:off x="3556000" y="54864"/>
            <a:ext cx="53848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6" name="Date Placeholder 3"/>
          <p:cNvSpPr>
            <a:spLocks noGrp="1"/>
          </p:cNvSpPr>
          <p:nvPr>
            <p:ph type="dt" sz="half" idx="15"/>
          </p:nvPr>
        </p:nvSpPr>
        <p:spPr>
          <a:xfrm>
            <a:off x="609600" y="6283325"/>
            <a:ext cx="2844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7" name="Footer Placeholder 4"/>
          <p:cNvSpPr>
            <a:spLocks noGrp="1"/>
          </p:cNvSpPr>
          <p:nvPr>
            <p:ph type="ftr" sz="quarter" idx="16"/>
          </p:nvPr>
        </p:nvSpPr>
        <p:spPr>
          <a:xfrm>
            <a:off x="4165600" y="6283325"/>
            <a:ext cx="3860800" cy="501650"/>
          </a:xfrm>
        </p:spPr>
        <p:txBody>
          <a:bodyPr/>
          <a:lstStyle>
            <a:lvl1pPr>
              <a:defRPr b="1">
                <a:solidFill>
                  <a:srgbClr val="223264"/>
                </a:solidFill>
                <a:latin typeface="Arial" pitchFamily="34" charset="0"/>
                <a:cs typeface="Arial" pitchFamily="34" charset="0"/>
              </a:defRPr>
            </a:lvl1pPr>
          </a:lstStyle>
          <a:p>
            <a:pPr>
              <a:defRPr/>
            </a:pPr>
            <a:endParaRPr lang="en-US" dirty="0"/>
          </a:p>
        </p:txBody>
      </p:sp>
      <p:sp>
        <p:nvSpPr>
          <p:cNvPr id="8" name="Slide Number Placeholder 5"/>
          <p:cNvSpPr>
            <a:spLocks noGrp="1"/>
          </p:cNvSpPr>
          <p:nvPr>
            <p:ph type="sldNum" sz="quarter" idx="17"/>
          </p:nvPr>
        </p:nvSpPr>
        <p:spPr>
          <a:xfrm>
            <a:off x="8737600" y="6283325"/>
            <a:ext cx="2844800" cy="501650"/>
          </a:xfrm>
        </p:spPr>
        <p:txBody>
          <a:bodyPr/>
          <a:lstStyle>
            <a:lvl1pPr>
              <a:defRPr b="1">
                <a:solidFill>
                  <a:srgbClr val="223264"/>
                </a:solidFill>
                <a:latin typeface="Arial" panose="020B0604020202020204" pitchFamily="34" charset="0"/>
              </a:defRPr>
            </a:lvl1pPr>
          </a:lstStyle>
          <a:p>
            <a:pPr>
              <a:defRPr/>
            </a:pPr>
            <a:fld id="{046E1927-845E-4631-8D9C-02CE5A9E2654}" type="slidenum">
              <a:rPr lang="en-US" altLang="en-US"/>
              <a:pPr>
                <a:defRPr/>
              </a:pPr>
              <a:t>‹#›</a:t>
            </a:fld>
            <a:endParaRPr lang="en-US" altLang="en-US" dirty="0"/>
          </a:p>
        </p:txBody>
      </p:sp>
    </p:spTree>
    <p:extLst>
      <p:ext uri="{BB962C8B-B14F-4D97-AF65-F5344CB8AC3E}">
        <p14:creationId xmlns:p14="http://schemas.microsoft.com/office/powerpoint/2010/main" val="5189411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grpSp>
        <p:nvGrpSpPr>
          <p:cNvPr id="4" name="Group 6"/>
          <p:cNvGrpSpPr>
            <a:grpSpLocks/>
          </p:cNvGrpSpPr>
          <p:nvPr/>
        </p:nvGrpSpPr>
        <p:grpSpPr bwMode="auto">
          <a:xfrm>
            <a:off x="0" y="-14288"/>
            <a:ext cx="12192000" cy="1143001"/>
            <a:chOff x="0" y="-14785"/>
            <a:chExt cx="9144000" cy="1143000"/>
          </a:xfrm>
        </p:grpSpPr>
        <p:sp>
          <p:nvSpPr>
            <p:cNvPr id="5" name="Rectangle 4"/>
            <p:cNvSpPr/>
            <p:nvPr userDrawn="1"/>
          </p:nvSpPr>
          <p:spPr>
            <a:xfrm>
              <a:off x="0" y="-14785"/>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solidFill>
                  <a:prstClr val="white"/>
                </a:solidFill>
              </a:endParaRPr>
            </a:p>
          </p:txBody>
        </p:sp>
        <p:pic>
          <p:nvPicPr>
            <p:cNvPr id="6"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Content Placeholder 2"/>
          <p:cNvSpPr>
            <a:spLocks noGrp="1"/>
          </p:cNvSpPr>
          <p:nvPr>
            <p:ph idx="1"/>
          </p:nvPr>
        </p:nvSpPr>
        <p:spPr>
          <a:xfrm>
            <a:off x="609600" y="1600201"/>
            <a:ext cx="109728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3657600" y="3175"/>
            <a:ext cx="8534400" cy="1143000"/>
          </a:xfrm>
          <a:prstGeom prst="rect">
            <a:avLst/>
          </a:prstGeom>
        </p:spPr>
        <p:txBody>
          <a:bodyPr>
            <a:normAutofit/>
          </a:bodyPr>
          <a:lstStyle>
            <a:lvl1pPr>
              <a:defRPr sz="3600"/>
            </a:lvl1pPr>
          </a:lstStyle>
          <a:p>
            <a:r>
              <a:rPr lang="en-US"/>
              <a:t>Click to edit Master title style</a:t>
            </a:r>
            <a:endParaRPr lang="en-US" dirty="0"/>
          </a:p>
        </p:txBody>
      </p:sp>
      <p:sp>
        <p:nvSpPr>
          <p:cNvPr id="7" name="Footer Placeholder 4"/>
          <p:cNvSpPr>
            <a:spLocks noGrp="1"/>
          </p:cNvSpPr>
          <p:nvPr>
            <p:ph type="ftr" sz="quarter" idx="10"/>
          </p:nvPr>
        </p:nvSpPr>
        <p:spPr>
          <a:xfrm>
            <a:off x="-23283" y="6492876"/>
            <a:ext cx="3860801" cy="365125"/>
          </a:xfrm>
        </p:spPr>
        <p:txBody>
          <a:bodyPr/>
          <a:lstStyle>
            <a:lvl1pPr>
              <a:defRPr>
                <a:solidFill>
                  <a:srgbClr val="223264"/>
                </a:solidFill>
                <a:latin typeface="Georgia" panose="02040502050405020303" pitchFamily="18" charset="0"/>
              </a:defRPr>
            </a:lvl1pPr>
          </a:lstStyle>
          <a:p>
            <a:endParaRPr lang="en-US" dirty="0"/>
          </a:p>
        </p:txBody>
      </p:sp>
      <p:sp>
        <p:nvSpPr>
          <p:cNvPr id="8" name="Slide Number Placeholder 5"/>
          <p:cNvSpPr>
            <a:spLocks noGrp="1"/>
          </p:cNvSpPr>
          <p:nvPr>
            <p:ph type="sldNum" sz="quarter" idx="11"/>
          </p:nvPr>
        </p:nvSpPr>
        <p:spPr>
          <a:xfrm>
            <a:off x="9347200" y="6492876"/>
            <a:ext cx="2844800" cy="365125"/>
          </a:xfrm>
        </p:spPr>
        <p:txBody>
          <a:bodyPr/>
          <a:lstStyle>
            <a:lvl1pPr>
              <a:defRPr>
                <a:solidFill>
                  <a:srgbClr val="223264"/>
                </a:solidFill>
              </a:defRPr>
            </a:lvl1pPr>
          </a:lstStyle>
          <a:p>
            <a:fld id="{1842D376-89E1-4BAB-BF61-6F84EF0199BC}" type="slidenum">
              <a:rPr lang="en-US" smtClean="0"/>
              <a:pPr/>
              <a:t>‹#›</a:t>
            </a:fld>
            <a:endParaRPr lang="en-US" dirty="0"/>
          </a:p>
        </p:txBody>
      </p:sp>
    </p:spTree>
    <p:extLst>
      <p:ext uri="{BB962C8B-B14F-4D97-AF65-F5344CB8AC3E}">
        <p14:creationId xmlns:p14="http://schemas.microsoft.com/office/powerpoint/2010/main" val="142077059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9506"/>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03109" y="2057401"/>
            <a:ext cx="10363200" cy="1470025"/>
          </a:xfrm>
        </p:spPr>
        <p:txBody>
          <a:bodyPr/>
          <a:lstStyle>
            <a:lvl1pPr>
              <a:defRPr>
                <a:solidFill>
                  <a:srgbClr val="223264"/>
                </a:solidFill>
              </a:defRPr>
            </a:lvl1pPr>
          </a:lstStyle>
          <a:p>
            <a:r>
              <a:rPr lang="en-US"/>
              <a:t>Click to edit Master title style</a:t>
            </a:r>
            <a:endParaRPr lang="en-US" dirty="0"/>
          </a:p>
        </p:txBody>
      </p:sp>
      <p:sp>
        <p:nvSpPr>
          <p:cNvPr id="3" name="Subtitle 2"/>
          <p:cNvSpPr>
            <a:spLocks noGrp="1"/>
          </p:cNvSpPr>
          <p:nvPr>
            <p:ph type="subTitle" idx="1"/>
          </p:nvPr>
        </p:nvSpPr>
        <p:spPr>
          <a:xfrm>
            <a:off x="1794932" y="3657600"/>
            <a:ext cx="8534400" cy="1295400"/>
          </a:xfrm>
        </p:spPr>
        <p:txBody>
          <a:bodyPr/>
          <a:lstStyle>
            <a:lvl1pPr marL="0" indent="0" algn="ctr">
              <a:buNone/>
              <a:defRPr>
                <a:solidFill>
                  <a:srgbClr val="22326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5601" y="5181601"/>
            <a:ext cx="4022844" cy="1429859"/>
          </a:xfrm>
          <a:prstGeom prst="rect">
            <a:avLst/>
          </a:prstGeom>
        </p:spPr>
      </p:pic>
    </p:spTree>
    <p:extLst>
      <p:ext uri="{BB962C8B-B14F-4D97-AF65-F5344CB8AC3E}">
        <p14:creationId xmlns:p14="http://schemas.microsoft.com/office/powerpoint/2010/main" val="224043067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srgbClr val="1F497D">
                  <a:tint val="75000"/>
                </a:srgbClr>
              </a:solidFill>
            </a:endParaRPr>
          </a:p>
        </p:txBody>
      </p:sp>
      <p:sp>
        <p:nvSpPr>
          <p:cNvPr id="4" name="Footer Placeholder 3"/>
          <p:cNvSpPr>
            <a:spLocks noGrp="1"/>
          </p:cNvSpPr>
          <p:nvPr>
            <p:ph type="ftr" sz="quarter" idx="11"/>
          </p:nvPr>
        </p:nvSpPr>
        <p:spPr/>
        <p:txBody>
          <a:bodyPr/>
          <a:lstStyle/>
          <a:p>
            <a:endParaRPr lang="en-US" dirty="0">
              <a:solidFill>
                <a:srgbClr val="1F497D">
                  <a:tint val="75000"/>
                </a:srgbClr>
              </a:solidFill>
            </a:endParaRPr>
          </a:p>
        </p:txBody>
      </p:sp>
      <p:sp>
        <p:nvSpPr>
          <p:cNvPr id="5" name="Slide Number Placeholder 4"/>
          <p:cNvSpPr>
            <a:spLocks noGrp="1"/>
          </p:cNvSpPr>
          <p:nvPr>
            <p:ph type="sldNum" sz="quarter" idx="12"/>
          </p:nvPr>
        </p:nvSpPr>
        <p:spPr/>
        <p:txBody>
          <a:bodyPr/>
          <a:lstStyle/>
          <a:p>
            <a:fld id="{8790BB74-47F1-4A92-82FB-AE640180BB05}" type="slidenum">
              <a:rPr lang="en-US" smtClean="0">
                <a:solidFill>
                  <a:srgbClr val="1F497D">
                    <a:tint val="75000"/>
                  </a:srgbClr>
                </a:solidFill>
              </a:rPr>
              <a:pPr/>
              <a:t>‹#›</a:t>
            </a:fld>
            <a:endParaRPr lang="en-US" dirty="0">
              <a:solidFill>
                <a:srgbClr val="1F497D">
                  <a:tint val="75000"/>
                </a:srgbClr>
              </a:solidFill>
            </a:endParaRPr>
          </a:p>
        </p:txBody>
      </p:sp>
    </p:spTree>
    <p:extLst>
      <p:ext uri="{BB962C8B-B14F-4D97-AF65-F5344CB8AC3E}">
        <p14:creationId xmlns:p14="http://schemas.microsoft.com/office/powerpoint/2010/main" val="4787750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grpSp>
        <p:nvGrpSpPr>
          <p:cNvPr id="5" name="Group 6"/>
          <p:cNvGrpSpPr>
            <a:grpSpLocks/>
          </p:cNvGrpSpPr>
          <p:nvPr/>
        </p:nvGrpSpPr>
        <p:grpSpPr bwMode="auto">
          <a:xfrm>
            <a:off x="10584" y="0"/>
            <a:ext cx="12192000" cy="1143000"/>
            <a:chOff x="8467" y="0"/>
            <a:chExt cx="9144000" cy="1143000"/>
          </a:xfrm>
        </p:grpSpPr>
        <p:sp>
          <p:nvSpPr>
            <p:cNvPr id="6" name="Rectangle 5"/>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pic>
          <p:nvPicPr>
            <p:cNvPr id="7"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sp>
        <p:nvSpPr>
          <p:cNvPr id="8" name="Footer Placeholder 5"/>
          <p:cNvSpPr>
            <a:spLocks noGrp="1"/>
          </p:cNvSpPr>
          <p:nvPr>
            <p:ph type="ftr" sz="quarter" idx="10"/>
          </p:nvPr>
        </p:nvSpPr>
        <p:spPr>
          <a:xfrm>
            <a:off x="0" y="6492876"/>
            <a:ext cx="3860800" cy="365125"/>
          </a:xfrm>
        </p:spPr>
        <p:txBody>
          <a:bodyPr/>
          <a:lstStyle>
            <a:lvl1pPr>
              <a:defRPr>
                <a:solidFill>
                  <a:srgbClr val="223264"/>
                </a:solidFill>
              </a:defRPr>
            </a:lvl1pPr>
          </a:lstStyle>
          <a:p>
            <a:endParaRPr lang="en-US" dirty="0"/>
          </a:p>
        </p:txBody>
      </p:sp>
      <p:sp>
        <p:nvSpPr>
          <p:cNvPr id="10" name="Slide Number Placeholder 6"/>
          <p:cNvSpPr>
            <a:spLocks noGrp="1"/>
          </p:cNvSpPr>
          <p:nvPr>
            <p:ph type="sldNum" sz="quarter" idx="11"/>
          </p:nvPr>
        </p:nvSpPr>
        <p:spPr>
          <a:xfrm>
            <a:off x="9347200" y="6492876"/>
            <a:ext cx="2844800" cy="365125"/>
          </a:xfrm>
        </p:spPr>
        <p:txBody>
          <a:bodyPr/>
          <a:lstStyle>
            <a:lvl1pPr>
              <a:defRPr>
                <a:solidFill>
                  <a:srgbClr val="223264"/>
                </a:solidFill>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17372442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22577" y="6492876"/>
            <a:ext cx="3860800" cy="365125"/>
          </a:xfrm>
        </p:spPr>
        <p:txBody>
          <a:bodyPr/>
          <a:lstStyle>
            <a:lvl1pPr>
              <a:defRPr>
                <a:solidFill>
                  <a:srgbClr val="223264"/>
                </a:solidFill>
              </a:defRPr>
            </a:lvl1pPr>
          </a:lstStyle>
          <a:p>
            <a:endParaRPr lang="en-US" dirty="0"/>
          </a:p>
        </p:txBody>
      </p:sp>
      <p:sp>
        <p:nvSpPr>
          <p:cNvPr id="6" name="Slide Number Placeholder 5"/>
          <p:cNvSpPr>
            <a:spLocks noGrp="1"/>
          </p:cNvSpPr>
          <p:nvPr>
            <p:ph type="sldNum" sz="quarter" idx="12"/>
          </p:nvPr>
        </p:nvSpPr>
        <p:spPr>
          <a:xfrm>
            <a:off x="9347200" y="6492876"/>
            <a:ext cx="2844800" cy="365125"/>
          </a:xfrm>
        </p:spPr>
        <p:txBody>
          <a:bodyPr/>
          <a:lstStyle>
            <a:lvl1pPr>
              <a:defRPr>
                <a:solidFill>
                  <a:srgbClr val="223264"/>
                </a:solidFill>
              </a:defRPr>
            </a:lvl1pPr>
          </a:lstStyle>
          <a:p>
            <a:fld id="{8790BB74-47F1-4A92-82FB-AE640180BB05}" type="slidenum">
              <a:rPr lang="en-US" smtClean="0"/>
              <a:pPr/>
              <a:t>‹#›</a:t>
            </a:fld>
            <a:endParaRPr lang="en-US" dirty="0"/>
          </a:p>
        </p:txBody>
      </p:sp>
      <p:sp>
        <p:nvSpPr>
          <p:cNvPr id="9"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grpSp>
        <p:nvGrpSpPr>
          <p:cNvPr id="10" name="Group 9"/>
          <p:cNvGrpSpPr/>
          <p:nvPr userDrawn="1"/>
        </p:nvGrpSpPr>
        <p:grpSpPr>
          <a:xfrm>
            <a:off x="11289" y="0"/>
            <a:ext cx="12192000" cy="1143000"/>
            <a:chOff x="8467" y="0"/>
            <a:chExt cx="9144000" cy="1143000"/>
          </a:xfrm>
        </p:grpSpPr>
        <p:sp>
          <p:nvSpPr>
            <p:cNvPr id="11" name="Rectangle 10"/>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128541"/>
              <a:ext cx="2043545" cy="968463"/>
            </a:xfrm>
            <a:prstGeom prst="rect">
              <a:avLst/>
            </a:prstGeom>
          </p:spPr>
        </p:pic>
      </p:grpSp>
    </p:spTree>
    <p:extLst>
      <p:ext uri="{BB962C8B-B14F-4D97-AF65-F5344CB8AC3E}">
        <p14:creationId xmlns:p14="http://schemas.microsoft.com/office/powerpoint/2010/main" val="199297939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a:xfrm>
            <a:off x="0" y="6492876"/>
            <a:ext cx="3860800" cy="365125"/>
          </a:xfrm>
        </p:spPr>
        <p:txBody>
          <a:bodyPr/>
          <a:lstStyle>
            <a:lvl1pPr>
              <a:defRPr>
                <a:solidFill>
                  <a:srgbClr val="223264"/>
                </a:solidFill>
              </a:defRPr>
            </a:lvl1pPr>
          </a:lstStyle>
          <a:p>
            <a:endParaRPr lang="en-US" dirty="0"/>
          </a:p>
        </p:txBody>
      </p:sp>
      <p:sp>
        <p:nvSpPr>
          <p:cNvPr id="7" name="Slide Number Placeholder 6"/>
          <p:cNvSpPr>
            <a:spLocks noGrp="1"/>
          </p:cNvSpPr>
          <p:nvPr>
            <p:ph type="sldNum" sz="quarter" idx="12"/>
          </p:nvPr>
        </p:nvSpPr>
        <p:spPr>
          <a:xfrm>
            <a:off x="9347200" y="6492876"/>
            <a:ext cx="2844800" cy="365125"/>
          </a:xfrm>
        </p:spPr>
        <p:txBody>
          <a:bodyPr/>
          <a:lstStyle>
            <a:lvl1pPr>
              <a:defRPr>
                <a:solidFill>
                  <a:srgbClr val="223264"/>
                </a:solidFill>
              </a:defRPr>
            </a:lvl1pPr>
          </a:lstStyle>
          <a:p>
            <a:fld id="{8790BB74-47F1-4A92-82FB-AE640180BB05}" type="slidenum">
              <a:rPr lang="en-US" smtClean="0"/>
              <a:pPr/>
              <a:t>‹#›</a:t>
            </a:fld>
            <a:endParaRPr lang="en-US" dirty="0"/>
          </a:p>
        </p:txBody>
      </p:sp>
      <p:sp>
        <p:nvSpPr>
          <p:cNvPr id="9"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grpSp>
        <p:nvGrpSpPr>
          <p:cNvPr id="11" name="Group 10"/>
          <p:cNvGrpSpPr/>
          <p:nvPr userDrawn="1"/>
        </p:nvGrpSpPr>
        <p:grpSpPr>
          <a:xfrm>
            <a:off x="11289" y="0"/>
            <a:ext cx="12192000" cy="1143000"/>
            <a:chOff x="8467" y="0"/>
            <a:chExt cx="9144000" cy="1143000"/>
          </a:xfrm>
        </p:grpSpPr>
        <p:sp>
          <p:nvSpPr>
            <p:cNvPr id="12" name="Rectangle 11"/>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128541"/>
              <a:ext cx="2043545" cy="968463"/>
            </a:xfrm>
            <a:prstGeom prst="rect">
              <a:avLst/>
            </a:prstGeom>
          </p:spPr>
        </p:pic>
      </p:grpSp>
    </p:spTree>
    <p:extLst>
      <p:ext uri="{BB962C8B-B14F-4D97-AF65-F5344CB8AC3E}">
        <p14:creationId xmlns:p14="http://schemas.microsoft.com/office/powerpoint/2010/main" val="127646971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2"/>
            <a:ext cx="5386917" cy="8270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362200"/>
            <a:ext cx="5386917" cy="3763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5112"/>
            <a:ext cx="5389033" cy="827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362200"/>
            <a:ext cx="5389033" cy="3763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0" y="6492876"/>
            <a:ext cx="3860800" cy="365125"/>
          </a:xfrm>
        </p:spPr>
        <p:txBody>
          <a:bodyPr/>
          <a:lstStyle>
            <a:lvl1pPr>
              <a:defRPr>
                <a:solidFill>
                  <a:srgbClr val="223264"/>
                </a:solidFill>
              </a:defRPr>
            </a:lvl1pPr>
          </a:lstStyle>
          <a:p>
            <a:endParaRPr lang="en-US" dirty="0"/>
          </a:p>
        </p:txBody>
      </p:sp>
      <p:sp>
        <p:nvSpPr>
          <p:cNvPr id="9" name="Slide Number Placeholder 8"/>
          <p:cNvSpPr>
            <a:spLocks noGrp="1"/>
          </p:cNvSpPr>
          <p:nvPr>
            <p:ph type="sldNum" sz="quarter" idx="12"/>
          </p:nvPr>
        </p:nvSpPr>
        <p:spPr>
          <a:xfrm>
            <a:off x="9372600" y="6492876"/>
            <a:ext cx="2844800" cy="365125"/>
          </a:xfrm>
        </p:spPr>
        <p:txBody>
          <a:bodyPr/>
          <a:lstStyle>
            <a:lvl1pPr>
              <a:defRPr>
                <a:solidFill>
                  <a:srgbClr val="223264"/>
                </a:solidFill>
              </a:defRPr>
            </a:lvl1pPr>
          </a:lstStyle>
          <a:p>
            <a:fld id="{8790BB74-47F1-4A92-82FB-AE640180BB05}" type="slidenum">
              <a:rPr lang="en-US" smtClean="0"/>
              <a:pPr/>
              <a:t>‹#›</a:t>
            </a:fld>
            <a:endParaRPr lang="en-US" dirty="0"/>
          </a:p>
        </p:txBody>
      </p:sp>
      <p:sp>
        <p:nvSpPr>
          <p:cNvPr id="12"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grpSp>
        <p:nvGrpSpPr>
          <p:cNvPr id="13" name="Group 12"/>
          <p:cNvGrpSpPr/>
          <p:nvPr userDrawn="1"/>
        </p:nvGrpSpPr>
        <p:grpSpPr>
          <a:xfrm>
            <a:off x="11289" y="0"/>
            <a:ext cx="12192000" cy="1143000"/>
            <a:chOff x="8467" y="0"/>
            <a:chExt cx="9144000" cy="1143000"/>
          </a:xfrm>
        </p:grpSpPr>
        <p:sp>
          <p:nvSpPr>
            <p:cNvPr id="14" name="Rectangle 13"/>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128541"/>
              <a:ext cx="2043545" cy="968463"/>
            </a:xfrm>
            <a:prstGeom prst="rect">
              <a:avLst/>
            </a:prstGeom>
          </p:spPr>
        </p:pic>
      </p:grpSp>
    </p:spTree>
    <p:extLst>
      <p:ext uri="{BB962C8B-B14F-4D97-AF65-F5344CB8AC3E}">
        <p14:creationId xmlns:p14="http://schemas.microsoft.com/office/powerpoint/2010/main" val="206868115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sp>
        <p:nvSpPr>
          <p:cNvPr id="4" name="Footer Placeholder 3"/>
          <p:cNvSpPr>
            <a:spLocks noGrp="1"/>
          </p:cNvSpPr>
          <p:nvPr>
            <p:ph type="ftr" sz="quarter" idx="11"/>
          </p:nvPr>
        </p:nvSpPr>
        <p:spPr>
          <a:xfrm>
            <a:off x="0" y="6492876"/>
            <a:ext cx="3860800" cy="365125"/>
          </a:xfrm>
        </p:spPr>
        <p:txBody>
          <a:bodyPr/>
          <a:lstStyle>
            <a:lvl1pPr>
              <a:defRPr>
                <a:solidFill>
                  <a:srgbClr val="223264"/>
                </a:solidFill>
              </a:defRPr>
            </a:lvl1pPr>
          </a:lstStyle>
          <a:p>
            <a:endParaRPr lang="en-US" dirty="0"/>
          </a:p>
        </p:txBody>
      </p:sp>
      <p:sp>
        <p:nvSpPr>
          <p:cNvPr id="5" name="Slide Number Placeholder 4"/>
          <p:cNvSpPr>
            <a:spLocks noGrp="1"/>
          </p:cNvSpPr>
          <p:nvPr>
            <p:ph type="sldNum" sz="quarter" idx="12"/>
          </p:nvPr>
        </p:nvSpPr>
        <p:spPr>
          <a:xfrm>
            <a:off x="9347200" y="6492876"/>
            <a:ext cx="2844800" cy="365125"/>
          </a:xfrm>
        </p:spPr>
        <p:txBody>
          <a:bodyPr/>
          <a:lstStyle>
            <a:lvl1pPr>
              <a:defRPr>
                <a:solidFill>
                  <a:srgbClr val="223264"/>
                </a:solidFill>
              </a:defRPr>
            </a:lvl1pPr>
          </a:lstStyle>
          <a:p>
            <a:fld id="{8790BB74-47F1-4A92-82FB-AE640180BB05}" type="slidenum">
              <a:rPr lang="en-US" smtClean="0"/>
              <a:pPr/>
              <a:t>‹#›</a:t>
            </a:fld>
            <a:endParaRPr lang="en-US" dirty="0"/>
          </a:p>
        </p:txBody>
      </p:sp>
      <p:grpSp>
        <p:nvGrpSpPr>
          <p:cNvPr id="8" name="Group 7"/>
          <p:cNvGrpSpPr/>
          <p:nvPr userDrawn="1"/>
        </p:nvGrpSpPr>
        <p:grpSpPr>
          <a:xfrm>
            <a:off x="11289" y="0"/>
            <a:ext cx="12192000" cy="1143000"/>
            <a:chOff x="8467" y="0"/>
            <a:chExt cx="9144000" cy="1143000"/>
          </a:xfrm>
        </p:grpSpPr>
        <p:sp>
          <p:nvSpPr>
            <p:cNvPr id="7" name="Rectangle 6"/>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128541"/>
              <a:ext cx="2043545" cy="968463"/>
            </a:xfrm>
            <a:prstGeom prst="rect">
              <a:avLst/>
            </a:prstGeom>
          </p:spPr>
        </p:pic>
      </p:grpSp>
    </p:spTree>
    <p:extLst>
      <p:ext uri="{BB962C8B-B14F-4D97-AF65-F5344CB8AC3E}">
        <p14:creationId xmlns:p14="http://schemas.microsoft.com/office/powerpoint/2010/main" val="182223888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grpSp>
        <p:nvGrpSpPr>
          <p:cNvPr id="7" name="Group 6"/>
          <p:cNvGrpSpPr>
            <a:grpSpLocks/>
          </p:cNvGrpSpPr>
          <p:nvPr/>
        </p:nvGrpSpPr>
        <p:grpSpPr bwMode="auto">
          <a:xfrm>
            <a:off x="10584" y="0"/>
            <a:ext cx="12192000" cy="1143000"/>
            <a:chOff x="8467" y="0"/>
            <a:chExt cx="9144000" cy="1143000"/>
          </a:xfrm>
        </p:grpSpPr>
        <p:sp>
          <p:nvSpPr>
            <p:cNvPr id="8" name="Rectangle 7"/>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ext Placeholder 2"/>
          <p:cNvSpPr>
            <a:spLocks noGrp="1"/>
          </p:cNvSpPr>
          <p:nvPr>
            <p:ph type="body" idx="1"/>
          </p:nvPr>
        </p:nvSpPr>
        <p:spPr>
          <a:xfrm>
            <a:off x="609600" y="1535112"/>
            <a:ext cx="5386917" cy="8270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362200"/>
            <a:ext cx="5386917" cy="3763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5112"/>
            <a:ext cx="5389033" cy="827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362200"/>
            <a:ext cx="5389033" cy="3763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sp>
        <p:nvSpPr>
          <p:cNvPr id="10" name="Footer Placeholder 7"/>
          <p:cNvSpPr>
            <a:spLocks noGrp="1"/>
          </p:cNvSpPr>
          <p:nvPr>
            <p:ph type="ftr" sz="quarter" idx="10"/>
          </p:nvPr>
        </p:nvSpPr>
        <p:spPr>
          <a:xfrm>
            <a:off x="0" y="6492876"/>
            <a:ext cx="3860800" cy="365125"/>
          </a:xfrm>
        </p:spPr>
        <p:txBody>
          <a:bodyPr/>
          <a:lstStyle>
            <a:lvl1pPr>
              <a:defRPr>
                <a:solidFill>
                  <a:srgbClr val="223264"/>
                </a:solidFill>
              </a:defRPr>
            </a:lvl1pPr>
          </a:lstStyle>
          <a:p>
            <a:endParaRPr lang="en-US" dirty="0"/>
          </a:p>
        </p:txBody>
      </p:sp>
      <p:sp>
        <p:nvSpPr>
          <p:cNvPr id="11" name="Slide Number Placeholder 8"/>
          <p:cNvSpPr>
            <a:spLocks noGrp="1"/>
          </p:cNvSpPr>
          <p:nvPr>
            <p:ph type="sldNum" sz="quarter" idx="11"/>
          </p:nvPr>
        </p:nvSpPr>
        <p:spPr>
          <a:xfrm>
            <a:off x="9372600" y="6492876"/>
            <a:ext cx="2844800" cy="365125"/>
          </a:xfrm>
        </p:spPr>
        <p:txBody>
          <a:bodyPr/>
          <a:lstStyle>
            <a:lvl1pPr>
              <a:defRPr>
                <a:solidFill>
                  <a:srgbClr val="223264"/>
                </a:solidFill>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93331864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6"/>
          <p:cNvGrpSpPr>
            <a:grpSpLocks/>
          </p:cNvGrpSpPr>
          <p:nvPr/>
        </p:nvGrpSpPr>
        <p:grpSpPr bwMode="auto">
          <a:xfrm>
            <a:off x="10584" y="0"/>
            <a:ext cx="12192000" cy="1143000"/>
            <a:chOff x="8467" y="0"/>
            <a:chExt cx="9144000" cy="1143000"/>
          </a:xfrm>
        </p:grpSpPr>
        <p:sp>
          <p:nvSpPr>
            <p:cNvPr id="4" name="Rectangle 3"/>
            <p:cNvSpPr/>
            <p:nvPr userDrawn="1"/>
          </p:nvSpPr>
          <p:spPr>
            <a:xfrm>
              <a:off x="8467" y="0"/>
              <a:ext cx="9144000" cy="1143000"/>
            </a:xfrm>
            <a:prstGeom prst="rect">
              <a:avLst/>
            </a:prstGeom>
            <a:gradFill flip="none" rotWithShape="1">
              <a:gsLst>
                <a:gs pos="0">
                  <a:schemeClr val="bg1">
                    <a:alpha val="0"/>
                  </a:schemeClr>
                </a:gs>
                <a:gs pos="45000">
                  <a:srgbClr val="002060">
                    <a:alpha val="25000"/>
                  </a:srgbClr>
                </a:gs>
                <a:gs pos="25000">
                  <a:schemeClr val="bg1">
                    <a:alpha val="0"/>
                  </a:schemeClr>
                </a:gs>
                <a:gs pos="100000">
                  <a:srgbClr val="002060">
                    <a:lumMod val="100000"/>
                    <a:alpha val="5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pic>
          <p:nvPicPr>
            <p:cNvPr id="5"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8541"/>
              <a:ext cx="2043545" cy="9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3657600" y="3175"/>
            <a:ext cx="8534400" cy="1143000"/>
          </a:xfrm>
        </p:spPr>
        <p:txBody>
          <a:bodyPr>
            <a:normAutofit/>
          </a:bodyPr>
          <a:lstStyle>
            <a:lvl1pPr>
              <a:defRPr sz="3600"/>
            </a:lvl1pPr>
          </a:lstStyle>
          <a:p>
            <a:r>
              <a:rPr lang="en-US"/>
              <a:t>Click to edit Master title style</a:t>
            </a:r>
            <a:endParaRPr lang="en-US" dirty="0"/>
          </a:p>
        </p:txBody>
      </p:sp>
      <p:sp>
        <p:nvSpPr>
          <p:cNvPr id="6" name="Footer Placeholder 3"/>
          <p:cNvSpPr>
            <a:spLocks noGrp="1"/>
          </p:cNvSpPr>
          <p:nvPr>
            <p:ph type="ftr" sz="quarter" idx="10"/>
          </p:nvPr>
        </p:nvSpPr>
        <p:spPr>
          <a:xfrm>
            <a:off x="0" y="6492876"/>
            <a:ext cx="3860800" cy="365125"/>
          </a:xfrm>
        </p:spPr>
        <p:txBody>
          <a:bodyPr/>
          <a:lstStyle>
            <a:lvl1pPr>
              <a:defRPr>
                <a:solidFill>
                  <a:srgbClr val="223264"/>
                </a:solidFill>
              </a:defRPr>
            </a:lvl1pPr>
          </a:lstStyle>
          <a:p>
            <a:endParaRPr lang="en-US" dirty="0"/>
          </a:p>
        </p:txBody>
      </p:sp>
      <p:sp>
        <p:nvSpPr>
          <p:cNvPr id="7" name="Slide Number Placeholder 4"/>
          <p:cNvSpPr>
            <a:spLocks noGrp="1"/>
          </p:cNvSpPr>
          <p:nvPr>
            <p:ph type="sldNum" sz="quarter" idx="11"/>
          </p:nvPr>
        </p:nvSpPr>
        <p:spPr>
          <a:xfrm>
            <a:off x="9347200" y="6492876"/>
            <a:ext cx="2844800" cy="365125"/>
          </a:xfrm>
        </p:spPr>
        <p:txBody>
          <a:bodyPr/>
          <a:lstStyle>
            <a:lvl1pPr>
              <a:defRPr>
                <a:solidFill>
                  <a:srgbClr val="223264"/>
                </a:solidFill>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35143426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dirty="0"/>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61848478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1"/>
          <p:cNvSpPr>
            <a:spLocks noGrp="1" noChangeArrowheads="1"/>
          </p:cNvSpPr>
          <p:nvPr>
            <p:ph type="dt" sz="half" idx="10"/>
          </p:nvPr>
        </p:nvSpPr>
        <p:spPr>
          <a:ln/>
        </p:spPr>
        <p:txBody>
          <a:bodyPr/>
          <a:lstStyle>
            <a:lvl1pPr>
              <a:defRPr/>
            </a:lvl1pPr>
          </a:lstStyle>
          <a:p>
            <a:endParaRPr lang="en-US" dirty="0"/>
          </a:p>
        </p:txBody>
      </p:sp>
      <p:sp>
        <p:nvSpPr>
          <p:cNvPr id="3" name="Rectangle 22"/>
          <p:cNvSpPr>
            <a:spLocks noGrp="1" noChangeArrowheads="1"/>
          </p:cNvSpPr>
          <p:nvPr>
            <p:ph type="ftr" sz="quarter" idx="11"/>
          </p:nvPr>
        </p:nvSpPr>
        <p:spPr>
          <a:ln/>
        </p:spPr>
        <p:txBody>
          <a:bodyPr/>
          <a:lstStyle>
            <a:lvl1pPr>
              <a:defRPr/>
            </a:lvl1pPr>
          </a:lstStyle>
          <a:p>
            <a:endParaRPr lang="en-US" dirty="0"/>
          </a:p>
        </p:txBody>
      </p:sp>
      <p:sp>
        <p:nvSpPr>
          <p:cNvPr id="4" name="Rectangle 23"/>
          <p:cNvSpPr>
            <a:spLocks noGrp="1" noChangeArrowheads="1"/>
          </p:cNvSpPr>
          <p:nvPr>
            <p:ph type="sldNum" sz="quarter" idx="12"/>
          </p:nvPr>
        </p:nvSpPr>
        <p:spPr>
          <a:ln/>
        </p:spPr>
        <p:txBody>
          <a:bodyPr/>
          <a:lstStyle>
            <a:lvl1pPr>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245838081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297779482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b="83333"/>
          <a:stretch>
            <a:fillRect/>
          </a:stretch>
        </p:blipFill>
        <p:spPr bwMode="auto">
          <a:xfrm>
            <a:off x="0" y="0"/>
            <a:ext cx="12217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3"/>
          </p:nvPr>
        </p:nvSpPr>
        <p:spPr>
          <a:xfrm>
            <a:off x="3556000" y="51816"/>
            <a:ext cx="5486400" cy="1066800"/>
          </a:xfrm>
          <a:prstGeom prst="rect">
            <a:avLst/>
          </a:prstGeom>
        </p:spPr>
        <p:txBody>
          <a:bodyPr/>
          <a:lstStyle>
            <a:lvl1pPr marL="0" indent="0">
              <a:buNone/>
              <a:defRPr b="1">
                <a:solidFill>
                  <a:srgbClr val="223264"/>
                </a:solidFill>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p:txBody>
      </p:sp>
      <p:sp>
        <p:nvSpPr>
          <p:cNvPr id="5" name="Date Placeholder 3"/>
          <p:cNvSpPr>
            <a:spLocks noGrp="1"/>
          </p:cNvSpPr>
          <p:nvPr>
            <p:ph type="dt" sz="half" idx="14"/>
          </p:nvPr>
        </p:nvSpPr>
        <p:spPr>
          <a:xfrm>
            <a:off x="609600" y="6264275"/>
            <a:ext cx="2844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6" name="Footer Placeholder 4"/>
          <p:cNvSpPr>
            <a:spLocks noGrp="1"/>
          </p:cNvSpPr>
          <p:nvPr>
            <p:ph type="ftr" sz="quarter" idx="15"/>
          </p:nvPr>
        </p:nvSpPr>
        <p:spPr>
          <a:xfrm>
            <a:off x="4165600" y="6264275"/>
            <a:ext cx="3860800" cy="501650"/>
          </a:xfrm>
        </p:spPr>
        <p:txBody>
          <a:bodyPr/>
          <a:lstStyle>
            <a:lvl1pPr>
              <a:defRPr b="1">
                <a:solidFill>
                  <a:srgbClr val="223264"/>
                </a:solidFill>
                <a:latin typeface="Arial" pitchFamily="34" charset="0"/>
                <a:cs typeface="Arial" pitchFamily="34" charset="0"/>
              </a:defRPr>
            </a:lvl1pPr>
          </a:lstStyle>
          <a:p>
            <a:endParaRPr lang="en-US" dirty="0"/>
          </a:p>
        </p:txBody>
      </p:sp>
      <p:sp>
        <p:nvSpPr>
          <p:cNvPr id="7" name="Slide Number Placeholder 5"/>
          <p:cNvSpPr>
            <a:spLocks noGrp="1"/>
          </p:cNvSpPr>
          <p:nvPr>
            <p:ph type="sldNum" sz="quarter" idx="16"/>
          </p:nvPr>
        </p:nvSpPr>
        <p:spPr>
          <a:xfrm>
            <a:off x="8737600" y="6256338"/>
            <a:ext cx="2844800" cy="501650"/>
          </a:xfrm>
        </p:spPr>
        <p:txBody>
          <a:bodyPr/>
          <a:lstStyle>
            <a:lvl1pPr>
              <a:defRPr b="1">
                <a:solidFill>
                  <a:srgbClr val="223264"/>
                </a:solidFill>
                <a:latin typeface="Arial" panose="020B0604020202020204" pitchFamily="34" charset="0"/>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313253823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theme" Target="../theme/theme2.xml"/><Relationship Id="rId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theme" Target="../theme/theme4.xml"/><Relationship Id="rId4" Type="http://schemas.openxmlformats.org/officeDocument/2006/relationships/slideLayout" Target="../slideLayouts/slideLayout27.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theme" Target="../theme/theme5.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eaLnBrk="1" hangingPunct="1">
              <a:defRPr sz="1200">
                <a:solidFill>
                  <a:schemeClr val="tx1">
                    <a:tint val="75000"/>
                  </a:schemeClr>
                </a:solidFill>
              </a:defRPr>
            </a:lvl1pPr>
          </a:lstStyle>
          <a:p>
            <a:fld id="{DA6A87ED-13C7-44AD-A6FB-DFEB0E3BFCDE}" type="slidenum">
              <a:rPr lang="en-US" smtClean="0"/>
              <a:t>‹#›</a:t>
            </a:fld>
            <a:endParaRPr lang="en-US" dirty="0"/>
          </a:p>
        </p:txBody>
      </p:sp>
    </p:spTree>
    <p:extLst>
      <p:ext uri="{BB962C8B-B14F-4D97-AF65-F5344CB8AC3E}">
        <p14:creationId xmlns:p14="http://schemas.microsoft.com/office/powerpoint/2010/main" val="1515415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 id="2147483674" r:id="rId13"/>
    <p:sldLayoutId id="2147483675" r:id="rId14"/>
    <p:sldLayoutId id="2147483676" r:id="rId15"/>
    <p:sldLayoutId id="2147483677" r:id="rId16"/>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Georgia" panose="02040502050405020303" pitchFamily="18" charset="0"/>
        </a:defRPr>
      </a:lvl2pPr>
      <a:lvl3pPr algn="ctr" rtl="0" eaLnBrk="1" fontAlgn="base" hangingPunct="1">
        <a:spcBef>
          <a:spcPct val="0"/>
        </a:spcBef>
        <a:spcAft>
          <a:spcPct val="0"/>
        </a:spcAft>
        <a:defRPr sz="4400">
          <a:solidFill>
            <a:schemeClr val="tx1"/>
          </a:solidFill>
          <a:latin typeface="Georgia" panose="02040502050405020303" pitchFamily="18" charset="0"/>
        </a:defRPr>
      </a:lvl3pPr>
      <a:lvl4pPr algn="ctr" rtl="0" eaLnBrk="1" fontAlgn="base" hangingPunct="1">
        <a:spcBef>
          <a:spcPct val="0"/>
        </a:spcBef>
        <a:spcAft>
          <a:spcPct val="0"/>
        </a:spcAft>
        <a:defRPr sz="4400">
          <a:solidFill>
            <a:schemeClr val="tx1"/>
          </a:solidFill>
          <a:latin typeface="Georgia" panose="02040502050405020303" pitchFamily="18" charset="0"/>
        </a:defRPr>
      </a:lvl4pPr>
      <a:lvl5pPr algn="ctr" rtl="0" eaLnBrk="1" fontAlgn="base" hangingPunct="1">
        <a:spcBef>
          <a:spcPct val="0"/>
        </a:spcBef>
        <a:spcAft>
          <a:spcPct val="0"/>
        </a:spcAft>
        <a:defRPr sz="4400">
          <a:solidFill>
            <a:schemeClr val="tx1"/>
          </a:solidFill>
          <a:latin typeface="Georgia" panose="02040502050405020303" pitchFamily="18" charset="0"/>
        </a:defRPr>
      </a:lvl5pPr>
      <a:lvl6pPr marL="457200" algn="ctr" rtl="0" eaLnBrk="1" fontAlgn="base" hangingPunct="1">
        <a:spcBef>
          <a:spcPct val="0"/>
        </a:spcBef>
        <a:spcAft>
          <a:spcPct val="0"/>
        </a:spcAft>
        <a:defRPr sz="4400">
          <a:solidFill>
            <a:schemeClr val="tx1"/>
          </a:solidFill>
          <a:latin typeface="Georgia" panose="02040502050405020303" pitchFamily="18" charset="0"/>
        </a:defRPr>
      </a:lvl6pPr>
      <a:lvl7pPr marL="914400" algn="ctr" rtl="0" eaLnBrk="1" fontAlgn="base" hangingPunct="1">
        <a:spcBef>
          <a:spcPct val="0"/>
        </a:spcBef>
        <a:spcAft>
          <a:spcPct val="0"/>
        </a:spcAft>
        <a:defRPr sz="4400">
          <a:solidFill>
            <a:schemeClr val="tx1"/>
          </a:solidFill>
          <a:latin typeface="Georgia" panose="02040502050405020303" pitchFamily="18" charset="0"/>
        </a:defRPr>
      </a:lvl7pPr>
      <a:lvl8pPr marL="1371600" algn="ctr" rtl="0" eaLnBrk="1" fontAlgn="base" hangingPunct="1">
        <a:spcBef>
          <a:spcPct val="0"/>
        </a:spcBef>
        <a:spcAft>
          <a:spcPct val="0"/>
        </a:spcAft>
        <a:defRPr sz="4400">
          <a:solidFill>
            <a:schemeClr val="tx1"/>
          </a:solidFill>
          <a:latin typeface="Georgia" panose="02040502050405020303" pitchFamily="18" charset="0"/>
        </a:defRPr>
      </a:lvl8pPr>
      <a:lvl9pPr marL="1828800" algn="ctr" rtl="0" eaLnBrk="1" fontAlgn="base" hangingPunct="1">
        <a:spcBef>
          <a:spcPct val="0"/>
        </a:spcBef>
        <a:spcAft>
          <a:spcPct val="0"/>
        </a:spcAft>
        <a:defRPr sz="4400">
          <a:solidFill>
            <a:schemeClr val="tx1"/>
          </a:solidFill>
          <a:latin typeface="Georgia" panose="02040502050405020303" pitchFamily="18"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39847CA0-41F3-4754-A75C-FE27FD4A4344}" type="slidenum">
              <a:rPr lang="en-US" altLang="en-US">
                <a:cs typeface="Arial" panose="020B0604020202020204" pitchFamily="34" charset="0"/>
              </a:rPr>
              <a:pPr fontAlgn="base">
                <a:spcBef>
                  <a:spcPct val="0"/>
                </a:spcBef>
                <a:spcAft>
                  <a:spcPct val="0"/>
                </a:spcAft>
                <a:defRPr/>
              </a:pPr>
              <a:t>‹#›</a:t>
            </a:fld>
            <a:endParaRPr lang="en-US" altLang="en-US" dirty="0">
              <a:cs typeface="Arial" panose="020B0604020202020204" pitchFamily="34" charset="0"/>
            </a:endParaRPr>
          </a:p>
        </p:txBody>
      </p:sp>
    </p:spTree>
    <p:extLst>
      <p:ext uri="{BB962C8B-B14F-4D97-AF65-F5344CB8AC3E}">
        <p14:creationId xmlns:p14="http://schemas.microsoft.com/office/powerpoint/2010/main" val="224592139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F18D8F49-FD1D-4B91-8C25-CF94AF256BA5}" type="slidenum">
              <a:rPr lang="en-US" altLang="en-US">
                <a:cs typeface="Arial" panose="020B0604020202020204" pitchFamily="34" charset="0"/>
              </a:rPr>
              <a:pPr fontAlgn="base">
                <a:spcBef>
                  <a:spcPct val="0"/>
                </a:spcBef>
                <a:spcAft>
                  <a:spcPct val="0"/>
                </a:spcAft>
                <a:defRPr/>
              </a:pPr>
              <a:t>‹#›</a:t>
            </a:fld>
            <a:endParaRPr lang="en-US" altLang="en-US" dirty="0">
              <a:cs typeface="Arial" panose="020B0604020202020204" pitchFamily="34" charset="0"/>
            </a:endParaRPr>
          </a:p>
        </p:txBody>
      </p:sp>
    </p:spTree>
    <p:extLst>
      <p:ext uri="{BB962C8B-B14F-4D97-AF65-F5344CB8AC3E}">
        <p14:creationId xmlns:p14="http://schemas.microsoft.com/office/powerpoint/2010/main" val="223045817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39847CA0-41F3-4754-A75C-FE27FD4A4344}" type="slidenum">
              <a:rPr lang="en-US" altLang="en-US">
                <a:cs typeface="Arial" panose="020B0604020202020204" pitchFamily="34" charset="0"/>
              </a:rPr>
              <a:pPr fontAlgn="base">
                <a:spcBef>
                  <a:spcPct val="0"/>
                </a:spcBef>
                <a:spcAft>
                  <a:spcPct val="0"/>
                </a:spcAft>
                <a:defRPr/>
              </a:pPr>
              <a:t>‹#›</a:t>
            </a:fld>
            <a:endParaRPr lang="en-US" altLang="en-US" dirty="0">
              <a:cs typeface="Arial" panose="020B0604020202020204" pitchFamily="34" charset="0"/>
            </a:endParaRPr>
          </a:p>
        </p:txBody>
      </p:sp>
    </p:spTree>
    <p:extLst>
      <p:ext uri="{BB962C8B-B14F-4D97-AF65-F5344CB8AC3E}">
        <p14:creationId xmlns:p14="http://schemas.microsoft.com/office/powerpoint/2010/main" val="27188711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hf sldNum="0"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srgbClr val="1F497D">
                  <a:tint val="75000"/>
                </a:srgb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1F497D">
                  <a:tint val="75000"/>
                </a:srgb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0BB74-47F1-4A92-82FB-AE640180BB05}" type="slidenum">
              <a:rPr lang="en-US" smtClean="0">
                <a:solidFill>
                  <a:srgbClr val="1F497D">
                    <a:tint val="75000"/>
                  </a:srgbClr>
                </a:solidFill>
              </a:rPr>
              <a:pPr/>
              <a:t>‹#›</a:t>
            </a:fld>
            <a:endParaRPr lang="en-US" dirty="0">
              <a:solidFill>
                <a:srgbClr val="1F497D">
                  <a:tint val="75000"/>
                </a:srgbClr>
              </a:solidFill>
            </a:endParaRPr>
          </a:p>
        </p:txBody>
      </p:sp>
    </p:spTree>
    <p:extLst>
      <p:ext uri="{BB962C8B-B14F-4D97-AF65-F5344CB8AC3E}">
        <p14:creationId xmlns:p14="http://schemas.microsoft.com/office/powerpoint/2010/main" val="16623261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federalprograms2@mdek12.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3.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3" Type="http://schemas.openxmlformats.org/officeDocument/2006/relationships/hyperlink" Target="mailto:QRansburg@mdek12.org" TargetMode="External"/><Relationship Id="rId2" Type="http://schemas.openxmlformats.org/officeDocument/2006/relationships/notesSlide" Target="../notesSlides/notesSlide35.xml"/><Relationship Id="rId1" Type="http://schemas.openxmlformats.org/officeDocument/2006/relationships/slideLayout" Target="../slideLayouts/slideLayout18.xml"/><Relationship Id="rId5" Type="http://schemas.openxmlformats.org/officeDocument/2006/relationships/hyperlink" Target="mailto:BSWhite@mdek12.org" TargetMode="External"/><Relationship Id="rId4" Type="http://schemas.openxmlformats.org/officeDocument/2006/relationships/hyperlink" Target="mailto:FNicholson@mdek12.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153" y="2057401"/>
            <a:ext cx="11537576" cy="1470025"/>
          </a:xfrm>
        </p:spPr>
        <p:txBody>
          <a:bodyPr/>
          <a:lstStyle/>
          <a:p>
            <a:r>
              <a:rPr lang="en-US" sz="4000" b="1" dirty="0"/>
              <a:t>Monitoring and Compliance</a:t>
            </a:r>
            <a:br>
              <a:rPr lang="en-US" sz="4000" b="1" dirty="0"/>
            </a:br>
            <a:endParaRPr lang="en-US" sz="4000" b="1" dirty="0"/>
          </a:p>
        </p:txBody>
      </p:sp>
      <p:sp>
        <p:nvSpPr>
          <p:cNvPr id="3" name="Subtitle 2"/>
          <p:cNvSpPr>
            <a:spLocks noGrp="1"/>
          </p:cNvSpPr>
          <p:nvPr>
            <p:ph type="subTitle" idx="1"/>
          </p:nvPr>
        </p:nvSpPr>
        <p:spPr/>
        <p:txBody>
          <a:bodyPr/>
          <a:lstStyle/>
          <a:p>
            <a:r>
              <a:rPr lang="en-US" b="1" dirty="0"/>
              <a:t>Office of Federal Programs  </a:t>
            </a:r>
          </a:p>
          <a:p>
            <a:r>
              <a:rPr lang="en-US" b="1" dirty="0"/>
              <a:t>June 2017 </a:t>
            </a:r>
          </a:p>
        </p:txBody>
      </p:sp>
    </p:spTree>
    <p:extLst>
      <p:ext uri="{BB962C8B-B14F-4D97-AF65-F5344CB8AC3E}">
        <p14:creationId xmlns:p14="http://schemas.microsoft.com/office/powerpoint/2010/main" val="153104813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800" dirty="0">
                <a:latin typeface="Georgia" panose="02040502050405020303" pitchFamily="18" charset="0"/>
              </a:rPr>
              <a:t>A risk assessment tool:</a:t>
            </a:r>
          </a:p>
          <a:p>
            <a:r>
              <a:rPr lang="en-US" sz="2800" dirty="0">
                <a:latin typeface="Georgia" panose="02040502050405020303" pitchFamily="18" charset="0"/>
              </a:rPr>
              <a:t>Assess the financial and programmatic management of all federal grants</a:t>
            </a:r>
          </a:p>
          <a:p>
            <a:r>
              <a:rPr lang="en-US" sz="2800" dirty="0">
                <a:latin typeface="Georgia" panose="02040502050405020303" pitchFamily="18" charset="0"/>
              </a:rPr>
              <a:t>Identify potential problems</a:t>
            </a:r>
          </a:p>
          <a:p>
            <a:r>
              <a:rPr lang="en-US" sz="2800" dirty="0">
                <a:latin typeface="Georgia" panose="02040502050405020303" pitchFamily="18" charset="0"/>
              </a:rPr>
              <a:t>Analyze or evaluate the risk associated with concerns and areas of noncompliance</a:t>
            </a:r>
          </a:p>
          <a:p>
            <a:r>
              <a:rPr lang="en-US" sz="2800" dirty="0">
                <a:latin typeface="Georgia" panose="02040502050405020303" pitchFamily="18" charset="0"/>
              </a:rPr>
              <a:t>Identifies conditions, situations, and processes that may cause areas of noncompliance</a:t>
            </a:r>
          </a:p>
          <a:p>
            <a:r>
              <a:rPr lang="en-US" sz="2800" dirty="0">
                <a:latin typeface="Georgia" panose="02040502050405020303" pitchFamily="18" charset="0"/>
              </a:rPr>
              <a:t>May determine if an LEA receives on-site monitoring annually </a:t>
            </a:r>
            <a:r>
              <a:rPr lang="en-US" sz="2800" i="1" dirty="0">
                <a:latin typeface="Georgia" panose="02040502050405020303" pitchFamily="18" charset="0"/>
              </a:rPr>
              <a:t>(if deemed “High Risk”)</a:t>
            </a:r>
          </a:p>
          <a:p>
            <a:endParaRPr lang="en-US" dirty="0"/>
          </a:p>
          <a:p>
            <a:endParaRPr lang="en-US" dirty="0"/>
          </a:p>
        </p:txBody>
      </p:sp>
      <p:sp>
        <p:nvSpPr>
          <p:cNvPr id="3" name="Content Placeholder 2"/>
          <p:cNvSpPr>
            <a:spLocks noGrp="1"/>
          </p:cNvSpPr>
          <p:nvPr>
            <p:ph idx="13"/>
          </p:nvPr>
        </p:nvSpPr>
        <p:spPr>
          <a:xfrm>
            <a:off x="3556000" y="51816"/>
            <a:ext cx="6683022" cy="1066800"/>
          </a:xfrm>
        </p:spPr>
        <p:txBody>
          <a:bodyPr/>
          <a:lstStyle/>
          <a:p>
            <a:r>
              <a:rPr lang="en-US" dirty="0">
                <a:latin typeface="Georgia" panose="02040502050405020303" pitchFamily="18" charset="0"/>
              </a:rPr>
              <a:t>Risk Analysis</a:t>
            </a:r>
          </a:p>
        </p:txBody>
      </p:sp>
    </p:spTree>
    <p:extLst>
      <p:ext uri="{BB962C8B-B14F-4D97-AF65-F5344CB8AC3E}">
        <p14:creationId xmlns:p14="http://schemas.microsoft.com/office/powerpoint/2010/main" val="706466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543756"/>
            <a:ext cx="10972800" cy="4525963"/>
          </a:xfrm>
        </p:spPr>
        <p:txBody>
          <a:bodyPr/>
          <a:lstStyle/>
          <a:p>
            <a:pPr marL="0" indent="0">
              <a:buNone/>
            </a:pPr>
            <a:r>
              <a:rPr lang="en-US" dirty="0">
                <a:latin typeface="Georgia" panose="02040502050405020303" pitchFamily="18" charset="0"/>
              </a:rPr>
              <a:t>2017-2018 Monitoring visits will have a fiscal focus.</a:t>
            </a:r>
          </a:p>
          <a:p>
            <a:pPr marL="0" indent="0">
              <a:buNone/>
            </a:pPr>
            <a:r>
              <a:rPr lang="en-US" dirty="0">
                <a:latin typeface="Georgia" panose="02040502050405020303" pitchFamily="18" charset="0"/>
              </a:rPr>
              <a:t>Major topics of concern include:</a:t>
            </a:r>
          </a:p>
          <a:p>
            <a:r>
              <a:rPr lang="en-US" dirty="0">
                <a:latin typeface="Georgia" panose="02040502050405020303" pitchFamily="18" charset="0"/>
              </a:rPr>
              <a:t>Budget and Budget Revisions</a:t>
            </a:r>
          </a:p>
          <a:p>
            <a:r>
              <a:rPr lang="en-US" dirty="0">
                <a:latin typeface="Georgia" panose="02040502050405020303" pitchFamily="18" charset="0"/>
              </a:rPr>
              <a:t>Travel</a:t>
            </a:r>
          </a:p>
          <a:p>
            <a:r>
              <a:rPr lang="en-US" dirty="0">
                <a:latin typeface="Georgia" panose="02040502050405020303" pitchFamily="18" charset="0"/>
              </a:rPr>
              <a:t>Purchases/Procurement</a:t>
            </a:r>
          </a:p>
          <a:p>
            <a:r>
              <a:rPr lang="en-US" dirty="0">
                <a:latin typeface="Georgia" panose="02040502050405020303" pitchFamily="18" charset="0"/>
              </a:rPr>
              <a:t>Contracts</a:t>
            </a:r>
          </a:p>
          <a:p>
            <a:r>
              <a:rPr lang="en-US" dirty="0">
                <a:latin typeface="Georgia" panose="02040502050405020303" pitchFamily="18" charset="0"/>
              </a:rPr>
              <a:t>Equipment</a:t>
            </a:r>
          </a:p>
          <a:p>
            <a:r>
              <a:rPr lang="en-US" dirty="0">
                <a:latin typeface="Georgia" panose="02040502050405020303" pitchFamily="18" charset="0"/>
              </a:rPr>
              <a:t>Compensation</a:t>
            </a:r>
          </a:p>
          <a:p>
            <a:pPr marL="0" indent="0">
              <a:buNone/>
            </a:pPr>
            <a:endParaRPr lang="en-US" dirty="0">
              <a:latin typeface="Georgia" panose="02040502050405020303" pitchFamily="18" charset="0"/>
            </a:endParaRPr>
          </a:p>
        </p:txBody>
      </p:sp>
      <p:sp>
        <p:nvSpPr>
          <p:cNvPr id="3" name="Content Placeholder 2"/>
          <p:cNvSpPr>
            <a:spLocks noGrp="1"/>
          </p:cNvSpPr>
          <p:nvPr>
            <p:ph idx="13"/>
          </p:nvPr>
        </p:nvSpPr>
        <p:spPr>
          <a:xfrm>
            <a:off x="3555999" y="51816"/>
            <a:ext cx="8636001" cy="1066800"/>
          </a:xfrm>
        </p:spPr>
        <p:txBody>
          <a:bodyPr/>
          <a:lstStyle/>
          <a:p>
            <a:r>
              <a:rPr lang="en-US" dirty="0">
                <a:latin typeface="Georgia" panose="02040502050405020303" pitchFamily="18" charset="0"/>
              </a:rPr>
              <a:t>Fiscal Review Focus</a:t>
            </a:r>
            <a:endParaRPr lang="en-US" i="1" dirty="0">
              <a:latin typeface="Georgia" panose="02040502050405020303" pitchFamily="18" charset="0"/>
            </a:endParaRPr>
          </a:p>
        </p:txBody>
      </p:sp>
    </p:spTree>
    <p:extLst>
      <p:ext uri="{BB962C8B-B14F-4D97-AF65-F5344CB8AC3E}">
        <p14:creationId xmlns:p14="http://schemas.microsoft.com/office/powerpoint/2010/main" val="362582609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C123117-F553-402B-B29A-68FC53D11484}"/>
              </a:ext>
            </a:extLst>
          </p:cNvPr>
          <p:cNvSpPr>
            <a:spLocks noGrp="1"/>
          </p:cNvSpPr>
          <p:nvPr>
            <p:ph type="body" idx="1"/>
          </p:nvPr>
        </p:nvSpPr>
        <p:spPr/>
        <p:txBody>
          <a:bodyPr/>
          <a:lstStyle/>
          <a:p>
            <a:r>
              <a:rPr lang="en-US" dirty="0"/>
              <a:t>Indicator</a:t>
            </a:r>
          </a:p>
        </p:txBody>
      </p:sp>
      <p:sp>
        <p:nvSpPr>
          <p:cNvPr id="5" name="Content Placeholder 4">
            <a:extLst>
              <a:ext uri="{FF2B5EF4-FFF2-40B4-BE49-F238E27FC236}">
                <a16:creationId xmlns:a16="http://schemas.microsoft.com/office/drawing/2014/main" id="{E5723ED5-3B0A-4ABD-B473-DC280B071CB3}"/>
              </a:ext>
            </a:extLst>
          </p:cNvPr>
          <p:cNvSpPr>
            <a:spLocks noGrp="1"/>
          </p:cNvSpPr>
          <p:nvPr>
            <p:ph sz="half" idx="2"/>
          </p:nvPr>
        </p:nvSpPr>
        <p:spPr/>
        <p:txBody>
          <a:bodyPr/>
          <a:lstStyle/>
          <a:p>
            <a:r>
              <a:rPr lang="en-US" dirty="0"/>
              <a:t>Written procedures for determining allowability of costs</a:t>
            </a:r>
          </a:p>
          <a:p>
            <a:r>
              <a:rPr lang="en-US" dirty="0"/>
              <a:t>Accounting system to ensure all transactions have been accurately and properly recorded</a:t>
            </a:r>
          </a:p>
          <a:p>
            <a:r>
              <a:rPr lang="en-US" dirty="0"/>
              <a:t>Written policies/procedures to ensure the LEA’s budget and accounting records align with approved funding application</a:t>
            </a:r>
          </a:p>
        </p:txBody>
      </p:sp>
      <p:sp>
        <p:nvSpPr>
          <p:cNvPr id="8" name="Text Placeholder 7">
            <a:extLst>
              <a:ext uri="{FF2B5EF4-FFF2-40B4-BE49-F238E27FC236}">
                <a16:creationId xmlns:a16="http://schemas.microsoft.com/office/drawing/2014/main" id="{B010420F-FC1B-44A4-9D33-5F30B6B06580}"/>
              </a:ext>
            </a:extLst>
          </p:cNvPr>
          <p:cNvSpPr>
            <a:spLocks noGrp="1"/>
          </p:cNvSpPr>
          <p:nvPr>
            <p:ph type="body" sz="quarter" idx="3"/>
          </p:nvPr>
        </p:nvSpPr>
        <p:spPr/>
        <p:txBody>
          <a:bodyPr/>
          <a:lstStyle/>
          <a:p>
            <a:r>
              <a:rPr lang="en-US" dirty="0"/>
              <a:t>Evidence of Implementation</a:t>
            </a:r>
          </a:p>
        </p:txBody>
      </p:sp>
      <p:sp>
        <p:nvSpPr>
          <p:cNvPr id="9" name="Content Placeholder 8">
            <a:extLst>
              <a:ext uri="{FF2B5EF4-FFF2-40B4-BE49-F238E27FC236}">
                <a16:creationId xmlns:a16="http://schemas.microsoft.com/office/drawing/2014/main" id="{EE9B9E8A-759B-42F3-BE80-1FAE23E6B35D}"/>
              </a:ext>
            </a:extLst>
          </p:cNvPr>
          <p:cNvSpPr>
            <a:spLocks noGrp="1"/>
          </p:cNvSpPr>
          <p:nvPr>
            <p:ph sz="quarter" idx="4"/>
          </p:nvPr>
        </p:nvSpPr>
        <p:spPr/>
        <p:txBody>
          <a:bodyPr/>
          <a:lstStyle/>
          <a:p>
            <a:r>
              <a:rPr lang="en-US" dirty="0"/>
              <a:t>LEA Board Policies/Procedures</a:t>
            </a:r>
          </a:p>
          <a:p>
            <a:r>
              <a:rPr lang="en-US" dirty="0"/>
              <a:t>Current approved application in MCAPS</a:t>
            </a:r>
          </a:p>
          <a:p>
            <a:r>
              <a:rPr lang="en-US" dirty="0"/>
              <a:t>Budget</a:t>
            </a:r>
          </a:p>
          <a:p>
            <a:r>
              <a:rPr lang="en-US" dirty="0"/>
              <a:t>Expenditure Reports</a:t>
            </a:r>
          </a:p>
        </p:txBody>
      </p:sp>
      <p:sp>
        <p:nvSpPr>
          <p:cNvPr id="6" name="Title 5">
            <a:extLst>
              <a:ext uri="{FF2B5EF4-FFF2-40B4-BE49-F238E27FC236}">
                <a16:creationId xmlns:a16="http://schemas.microsoft.com/office/drawing/2014/main" id="{671FF277-F4BA-4E89-A445-5B5D5ADF75BE}"/>
              </a:ext>
            </a:extLst>
          </p:cNvPr>
          <p:cNvSpPr>
            <a:spLocks noGrp="1"/>
          </p:cNvSpPr>
          <p:nvPr>
            <p:ph type="title"/>
          </p:nvPr>
        </p:nvSpPr>
        <p:spPr/>
        <p:txBody>
          <a:bodyPr>
            <a:normAutofit fontScale="90000"/>
          </a:bodyPr>
          <a:lstStyle/>
          <a:p>
            <a:pPr algn="l"/>
            <a:r>
              <a:rPr lang="en-US" b="1" dirty="0"/>
              <a:t>Accounting Systems and Fiscal Controls</a:t>
            </a:r>
          </a:p>
        </p:txBody>
      </p:sp>
    </p:spTree>
    <p:extLst>
      <p:ext uri="{BB962C8B-B14F-4D97-AF65-F5344CB8AC3E}">
        <p14:creationId xmlns:p14="http://schemas.microsoft.com/office/powerpoint/2010/main" val="256159895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196A7E6-F1A0-4001-867B-62ADDCC3F434}"/>
              </a:ext>
            </a:extLst>
          </p:cNvPr>
          <p:cNvSpPr>
            <a:spLocks noGrp="1"/>
          </p:cNvSpPr>
          <p:nvPr>
            <p:ph type="body" idx="1"/>
          </p:nvPr>
        </p:nvSpPr>
        <p:spPr/>
        <p:txBody>
          <a:bodyPr/>
          <a:lstStyle/>
          <a:p>
            <a:r>
              <a:rPr lang="en-US" dirty="0"/>
              <a:t>Indicator	</a:t>
            </a:r>
          </a:p>
        </p:txBody>
      </p:sp>
      <p:sp>
        <p:nvSpPr>
          <p:cNvPr id="4" name="Content Placeholder 3">
            <a:extLst>
              <a:ext uri="{FF2B5EF4-FFF2-40B4-BE49-F238E27FC236}">
                <a16:creationId xmlns:a16="http://schemas.microsoft.com/office/drawing/2014/main" id="{923CED0F-785D-4C46-8DB4-A4AC70E7CC45}"/>
              </a:ext>
            </a:extLst>
          </p:cNvPr>
          <p:cNvSpPr>
            <a:spLocks noGrp="1"/>
          </p:cNvSpPr>
          <p:nvPr>
            <p:ph sz="half" idx="2"/>
          </p:nvPr>
        </p:nvSpPr>
        <p:spPr/>
        <p:txBody>
          <a:bodyPr/>
          <a:lstStyle/>
          <a:p>
            <a:pPr marL="0" indent="0">
              <a:buNone/>
            </a:pPr>
            <a:r>
              <a:rPr lang="en-US" dirty="0"/>
              <a:t>Policies/procedures for:</a:t>
            </a:r>
          </a:p>
          <a:p>
            <a:pPr lvl="1"/>
            <a:r>
              <a:rPr lang="en-US" dirty="0"/>
              <a:t>Development of each federal program application	</a:t>
            </a:r>
          </a:p>
          <a:p>
            <a:pPr lvl="1"/>
            <a:r>
              <a:rPr lang="en-US" dirty="0"/>
              <a:t>Making within district allocation using Title I funds</a:t>
            </a:r>
          </a:p>
        </p:txBody>
      </p:sp>
      <p:sp>
        <p:nvSpPr>
          <p:cNvPr id="7" name="Text Placeholder 6">
            <a:extLst>
              <a:ext uri="{FF2B5EF4-FFF2-40B4-BE49-F238E27FC236}">
                <a16:creationId xmlns:a16="http://schemas.microsoft.com/office/drawing/2014/main" id="{F9E8E893-CBCF-4ED7-BD60-B525C2907F9A}"/>
              </a:ext>
            </a:extLst>
          </p:cNvPr>
          <p:cNvSpPr>
            <a:spLocks noGrp="1"/>
          </p:cNvSpPr>
          <p:nvPr>
            <p:ph type="body" sz="quarter" idx="3"/>
          </p:nvPr>
        </p:nvSpPr>
        <p:spPr/>
        <p:txBody>
          <a:bodyPr/>
          <a:lstStyle/>
          <a:p>
            <a:r>
              <a:rPr lang="en-US" dirty="0"/>
              <a:t>Evidence of Implementation</a:t>
            </a:r>
          </a:p>
        </p:txBody>
      </p:sp>
      <p:sp>
        <p:nvSpPr>
          <p:cNvPr id="8" name="Content Placeholder 7">
            <a:extLst>
              <a:ext uri="{FF2B5EF4-FFF2-40B4-BE49-F238E27FC236}">
                <a16:creationId xmlns:a16="http://schemas.microsoft.com/office/drawing/2014/main" id="{51929290-BD58-459A-A270-88C651A62A60}"/>
              </a:ext>
            </a:extLst>
          </p:cNvPr>
          <p:cNvSpPr>
            <a:spLocks noGrp="1"/>
          </p:cNvSpPr>
          <p:nvPr>
            <p:ph sz="quarter" idx="4"/>
          </p:nvPr>
        </p:nvSpPr>
        <p:spPr/>
        <p:txBody>
          <a:bodyPr/>
          <a:lstStyle/>
          <a:p>
            <a:r>
              <a:rPr lang="en-US" dirty="0"/>
              <a:t>LEA Board Policies/Procedures</a:t>
            </a:r>
          </a:p>
          <a:p>
            <a:r>
              <a:rPr lang="en-US" dirty="0"/>
              <a:t>Documentation of LEA staff/stakeholder participation</a:t>
            </a:r>
          </a:p>
          <a:p>
            <a:r>
              <a:rPr lang="en-US" dirty="0"/>
              <a:t>Per Pupil Allocation page from MCAPS</a:t>
            </a:r>
          </a:p>
        </p:txBody>
      </p:sp>
      <p:sp>
        <p:nvSpPr>
          <p:cNvPr id="5" name="Title 4">
            <a:extLst>
              <a:ext uri="{FF2B5EF4-FFF2-40B4-BE49-F238E27FC236}">
                <a16:creationId xmlns:a16="http://schemas.microsoft.com/office/drawing/2014/main" id="{43772ED4-AF7A-412B-8EBD-BCDA8FBED26A}"/>
              </a:ext>
            </a:extLst>
          </p:cNvPr>
          <p:cNvSpPr>
            <a:spLocks noGrp="1"/>
          </p:cNvSpPr>
          <p:nvPr>
            <p:ph type="title"/>
          </p:nvPr>
        </p:nvSpPr>
        <p:spPr/>
        <p:txBody>
          <a:bodyPr/>
          <a:lstStyle/>
          <a:p>
            <a:pPr algn="l"/>
            <a:r>
              <a:rPr lang="en-US" b="1" dirty="0"/>
              <a:t>Allocations</a:t>
            </a:r>
          </a:p>
        </p:txBody>
      </p:sp>
    </p:spTree>
    <p:extLst>
      <p:ext uri="{BB962C8B-B14F-4D97-AF65-F5344CB8AC3E}">
        <p14:creationId xmlns:p14="http://schemas.microsoft.com/office/powerpoint/2010/main" val="10817296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CF42C7A-FA15-4042-8471-94A159DCD1E3}"/>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5222F203-2815-45C4-B80C-6026E3186CF8}"/>
              </a:ext>
            </a:extLst>
          </p:cNvPr>
          <p:cNvSpPr>
            <a:spLocks noGrp="1"/>
          </p:cNvSpPr>
          <p:nvPr>
            <p:ph sz="half" idx="2"/>
          </p:nvPr>
        </p:nvSpPr>
        <p:spPr/>
        <p:txBody>
          <a:bodyPr/>
          <a:lstStyle/>
          <a:p>
            <a:r>
              <a:rPr lang="en-US" dirty="0"/>
              <a:t>Policies/procedures for the development of a corrective action plan (CAP)</a:t>
            </a:r>
          </a:p>
          <a:p>
            <a:r>
              <a:rPr lang="en-US" dirty="0"/>
              <a:t>Responsible individual for follow-up and corrective action on any audit/monitoring findings</a:t>
            </a:r>
          </a:p>
        </p:txBody>
      </p:sp>
      <p:sp>
        <p:nvSpPr>
          <p:cNvPr id="6" name="Text Placeholder 5">
            <a:extLst>
              <a:ext uri="{FF2B5EF4-FFF2-40B4-BE49-F238E27FC236}">
                <a16:creationId xmlns:a16="http://schemas.microsoft.com/office/drawing/2014/main" id="{B0C65A7F-D318-42F1-8F40-35A1B4288B1D}"/>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518450F8-E555-444F-BACC-79739C3AD682}"/>
              </a:ext>
            </a:extLst>
          </p:cNvPr>
          <p:cNvSpPr>
            <a:spLocks noGrp="1"/>
          </p:cNvSpPr>
          <p:nvPr>
            <p:ph sz="quarter" idx="4"/>
          </p:nvPr>
        </p:nvSpPr>
        <p:spPr/>
        <p:txBody>
          <a:bodyPr/>
          <a:lstStyle/>
          <a:p>
            <a:r>
              <a:rPr lang="en-US" dirty="0"/>
              <a:t>LEA Board Policies/Procedures</a:t>
            </a:r>
          </a:p>
          <a:p>
            <a:r>
              <a:rPr lang="en-US" dirty="0"/>
              <a:t>LEA Organizational Chart</a:t>
            </a:r>
          </a:p>
          <a:p>
            <a:r>
              <a:rPr lang="en-US" dirty="0"/>
              <a:t>Job descriptions</a:t>
            </a:r>
          </a:p>
          <a:p>
            <a:r>
              <a:rPr lang="en-US" dirty="0"/>
              <a:t>CAP from most recent audit/monitoring visit if citations were issued</a:t>
            </a:r>
          </a:p>
        </p:txBody>
      </p:sp>
      <p:sp>
        <p:nvSpPr>
          <p:cNvPr id="4" name="Title 3">
            <a:extLst>
              <a:ext uri="{FF2B5EF4-FFF2-40B4-BE49-F238E27FC236}">
                <a16:creationId xmlns:a16="http://schemas.microsoft.com/office/drawing/2014/main" id="{77ED036F-8556-41DD-97A7-0486126AC5AC}"/>
              </a:ext>
            </a:extLst>
          </p:cNvPr>
          <p:cNvSpPr>
            <a:spLocks noGrp="1"/>
          </p:cNvSpPr>
          <p:nvPr>
            <p:ph type="title"/>
          </p:nvPr>
        </p:nvSpPr>
        <p:spPr/>
        <p:txBody>
          <a:bodyPr/>
          <a:lstStyle/>
          <a:p>
            <a:pPr algn="l"/>
            <a:r>
              <a:rPr lang="en-US" b="1" dirty="0"/>
              <a:t>Audit Requirements</a:t>
            </a:r>
          </a:p>
        </p:txBody>
      </p:sp>
    </p:spTree>
    <p:extLst>
      <p:ext uri="{BB962C8B-B14F-4D97-AF65-F5344CB8AC3E}">
        <p14:creationId xmlns:p14="http://schemas.microsoft.com/office/powerpoint/2010/main" val="10330873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36E59B7-79C4-40BB-ABD2-7CF8723A80C9}"/>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807D5FB2-62BE-4231-874E-EEB1FB5B7650}"/>
              </a:ext>
            </a:extLst>
          </p:cNvPr>
          <p:cNvSpPr>
            <a:spLocks noGrp="1"/>
          </p:cNvSpPr>
          <p:nvPr>
            <p:ph sz="half" idx="2"/>
          </p:nvPr>
        </p:nvSpPr>
        <p:spPr/>
        <p:txBody>
          <a:bodyPr/>
          <a:lstStyle/>
          <a:p>
            <a:pPr marL="0" indent="0">
              <a:buNone/>
            </a:pPr>
            <a:r>
              <a:rPr lang="en-US" dirty="0"/>
              <a:t>Policies/procedures </a:t>
            </a:r>
          </a:p>
          <a:p>
            <a:pPr lvl="1"/>
            <a:r>
              <a:rPr lang="en-US" dirty="0"/>
              <a:t>Governing the preparation and approval of budgets and budget revisions for the LEA and the schools</a:t>
            </a:r>
          </a:p>
          <a:p>
            <a:pPr lvl="1"/>
            <a:r>
              <a:rPr lang="en-US" dirty="0"/>
              <a:t>Outlining the process that will be followed to amend an approved application prior to obligating funds</a:t>
            </a:r>
          </a:p>
          <a:p>
            <a:pPr lvl="1"/>
            <a:r>
              <a:rPr lang="en-US" dirty="0"/>
              <a:t>Evaluating the relative value received from different types of expenditures made using program funds</a:t>
            </a:r>
          </a:p>
        </p:txBody>
      </p:sp>
      <p:sp>
        <p:nvSpPr>
          <p:cNvPr id="6" name="Text Placeholder 5">
            <a:extLst>
              <a:ext uri="{FF2B5EF4-FFF2-40B4-BE49-F238E27FC236}">
                <a16:creationId xmlns:a16="http://schemas.microsoft.com/office/drawing/2014/main" id="{2DC436DB-D17C-41ED-B004-83C81427ACB2}"/>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2EAF5565-0012-4E62-8AA9-359D3AC52812}"/>
              </a:ext>
            </a:extLst>
          </p:cNvPr>
          <p:cNvSpPr>
            <a:spLocks noGrp="1"/>
          </p:cNvSpPr>
          <p:nvPr>
            <p:ph sz="quarter" idx="4"/>
          </p:nvPr>
        </p:nvSpPr>
        <p:spPr/>
        <p:txBody>
          <a:bodyPr/>
          <a:lstStyle/>
          <a:p>
            <a:r>
              <a:rPr lang="en-US" dirty="0"/>
              <a:t>LEA Board Policies/Procedures</a:t>
            </a:r>
          </a:p>
          <a:p>
            <a:r>
              <a:rPr lang="en-US" dirty="0"/>
              <a:t>MCAPS Consolidated Application and Budget</a:t>
            </a:r>
          </a:p>
          <a:p>
            <a:r>
              <a:rPr lang="en-US" dirty="0"/>
              <a:t>Approved budget reflected in LEA accounting software</a:t>
            </a:r>
          </a:p>
          <a:p>
            <a:r>
              <a:rPr lang="en-US" dirty="0"/>
              <a:t>MCAPS Budget Revisions</a:t>
            </a:r>
          </a:p>
          <a:p>
            <a:r>
              <a:rPr lang="en-US" dirty="0"/>
              <a:t>Personnel Hire Dates</a:t>
            </a:r>
          </a:p>
          <a:p>
            <a:endParaRPr lang="en-US" dirty="0"/>
          </a:p>
        </p:txBody>
      </p:sp>
      <p:sp>
        <p:nvSpPr>
          <p:cNvPr id="4" name="Title 3">
            <a:extLst>
              <a:ext uri="{FF2B5EF4-FFF2-40B4-BE49-F238E27FC236}">
                <a16:creationId xmlns:a16="http://schemas.microsoft.com/office/drawing/2014/main" id="{0DCB4918-DD20-4764-8F1D-090F831F0E97}"/>
              </a:ext>
            </a:extLst>
          </p:cNvPr>
          <p:cNvSpPr>
            <a:spLocks noGrp="1"/>
          </p:cNvSpPr>
          <p:nvPr>
            <p:ph type="title"/>
          </p:nvPr>
        </p:nvSpPr>
        <p:spPr/>
        <p:txBody>
          <a:bodyPr/>
          <a:lstStyle/>
          <a:p>
            <a:pPr algn="l"/>
            <a:r>
              <a:rPr lang="en-US" b="1" dirty="0"/>
              <a:t>Budgeting and Activities</a:t>
            </a:r>
          </a:p>
        </p:txBody>
      </p:sp>
    </p:spTree>
    <p:extLst>
      <p:ext uri="{BB962C8B-B14F-4D97-AF65-F5344CB8AC3E}">
        <p14:creationId xmlns:p14="http://schemas.microsoft.com/office/powerpoint/2010/main" val="68202956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C85825D-6235-45A9-9D15-43111A7BAB25}"/>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58602DED-6E8D-42A2-9DA2-847B2BB0FE06}"/>
              </a:ext>
            </a:extLst>
          </p:cNvPr>
          <p:cNvSpPr>
            <a:spLocks noGrp="1"/>
          </p:cNvSpPr>
          <p:nvPr>
            <p:ph sz="half" idx="2"/>
          </p:nvPr>
        </p:nvSpPr>
        <p:spPr/>
        <p:txBody>
          <a:bodyPr/>
          <a:lstStyle/>
          <a:p>
            <a:r>
              <a:rPr lang="en-US" dirty="0"/>
              <a:t>Board policy/procedure to monitor comparability throughout the school year</a:t>
            </a:r>
          </a:p>
          <a:p>
            <a:r>
              <a:rPr lang="en-US" dirty="0"/>
              <a:t>LEA follows the procedures set by MDE for the determination of comparability</a:t>
            </a:r>
          </a:p>
        </p:txBody>
      </p:sp>
      <p:sp>
        <p:nvSpPr>
          <p:cNvPr id="6" name="Text Placeholder 5">
            <a:extLst>
              <a:ext uri="{FF2B5EF4-FFF2-40B4-BE49-F238E27FC236}">
                <a16:creationId xmlns:a16="http://schemas.microsoft.com/office/drawing/2014/main" id="{01C76C1D-05BD-4B8D-801F-2FC1CB9C5D93}"/>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D0448386-F4A3-4FD4-B5D8-785B93094D91}"/>
              </a:ext>
            </a:extLst>
          </p:cNvPr>
          <p:cNvSpPr>
            <a:spLocks noGrp="1"/>
          </p:cNvSpPr>
          <p:nvPr>
            <p:ph sz="quarter" idx="4"/>
          </p:nvPr>
        </p:nvSpPr>
        <p:spPr/>
        <p:txBody>
          <a:bodyPr/>
          <a:lstStyle/>
          <a:p>
            <a:r>
              <a:rPr lang="en-US" dirty="0"/>
              <a:t>Comparability Documentation</a:t>
            </a:r>
          </a:p>
          <a:p>
            <a:r>
              <a:rPr lang="en-US" dirty="0"/>
              <a:t>Comparability Letter for current and/or previous fiscal year</a:t>
            </a:r>
          </a:p>
        </p:txBody>
      </p:sp>
      <p:sp>
        <p:nvSpPr>
          <p:cNvPr id="4" name="Title 3">
            <a:extLst>
              <a:ext uri="{FF2B5EF4-FFF2-40B4-BE49-F238E27FC236}">
                <a16:creationId xmlns:a16="http://schemas.microsoft.com/office/drawing/2014/main" id="{EC0BCD64-1A62-4BBB-8DC3-CB997F3EE4F8}"/>
              </a:ext>
            </a:extLst>
          </p:cNvPr>
          <p:cNvSpPr>
            <a:spLocks noGrp="1"/>
          </p:cNvSpPr>
          <p:nvPr>
            <p:ph type="title"/>
          </p:nvPr>
        </p:nvSpPr>
        <p:spPr/>
        <p:txBody>
          <a:bodyPr/>
          <a:lstStyle/>
          <a:p>
            <a:pPr algn="l"/>
            <a:r>
              <a:rPr lang="en-US" b="1" dirty="0"/>
              <a:t>Comparability</a:t>
            </a:r>
          </a:p>
        </p:txBody>
      </p:sp>
    </p:spTree>
    <p:extLst>
      <p:ext uri="{BB962C8B-B14F-4D97-AF65-F5344CB8AC3E}">
        <p14:creationId xmlns:p14="http://schemas.microsoft.com/office/powerpoint/2010/main" val="12861564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5A9CD6D-F0EF-4A32-AD52-E645C42B9FF2}"/>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CF2DBCB8-0CCB-4AD6-89E4-E392A4C8CF53}"/>
              </a:ext>
            </a:extLst>
          </p:cNvPr>
          <p:cNvSpPr>
            <a:spLocks noGrp="1"/>
          </p:cNvSpPr>
          <p:nvPr>
            <p:ph sz="half" idx="2"/>
          </p:nvPr>
        </p:nvSpPr>
        <p:spPr/>
        <p:txBody>
          <a:bodyPr/>
          <a:lstStyle/>
          <a:p>
            <a:pPr marL="0" indent="0">
              <a:buNone/>
            </a:pPr>
            <a:r>
              <a:rPr lang="en-US" dirty="0"/>
              <a:t>Policies/procedures for:</a:t>
            </a:r>
          </a:p>
          <a:p>
            <a:pPr lvl="1"/>
            <a:r>
              <a:rPr lang="en-US" sz="1800" dirty="0"/>
              <a:t>Reviewing LEA and school level data</a:t>
            </a:r>
          </a:p>
          <a:p>
            <a:pPr lvl="1"/>
            <a:r>
              <a:rPr lang="en-US" sz="1800" dirty="0"/>
              <a:t>Protecting personally identifiable information (PII) to ensure integrity and security of information</a:t>
            </a:r>
          </a:p>
          <a:p>
            <a:pPr lvl="1"/>
            <a:r>
              <a:rPr lang="en-US" sz="1800" dirty="0"/>
              <a:t>Controls or access limits for authorized individuals to LEA information systems</a:t>
            </a:r>
          </a:p>
          <a:p>
            <a:pPr lvl="1"/>
            <a:r>
              <a:rPr lang="en-US" sz="1800" dirty="0"/>
              <a:t>Retention and maintenance of all financial and programmatic records, along with supporting documentation for 5 years or until resolution of any litigation, claim, negotiation, audit, or other action involving records </a:t>
            </a:r>
          </a:p>
          <a:p>
            <a:endParaRPr lang="en-US" dirty="0"/>
          </a:p>
        </p:txBody>
      </p:sp>
      <p:sp>
        <p:nvSpPr>
          <p:cNvPr id="6" name="Text Placeholder 5">
            <a:extLst>
              <a:ext uri="{FF2B5EF4-FFF2-40B4-BE49-F238E27FC236}">
                <a16:creationId xmlns:a16="http://schemas.microsoft.com/office/drawing/2014/main" id="{578B71AD-7019-443C-827F-FCBA681D18BB}"/>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A90983DD-5671-488D-A20A-5A7AB4452A62}"/>
              </a:ext>
            </a:extLst>
          </p:cNvPr>
          <p:cNvSpPr>
            <a:spLocks noGrp="1"/>
          </p:cNvSpPr>
          <p:nvPr>
            <p:ph sz="quarter" idx="4"/>
          </p:nvPr>
        </p:nvSpPr>
        <p:spPr/>
        <p:txBody>
          <a:bodyPr/>
          <a:lstStyle/>
          <a:p>
            <a:r>
              <a:rPr lang="en-US" dirty="0"/>
              <a:t>LEA Board Policies/Procedures</a:t>
            </a:r>
          </a:p>
          <a:p>
            <a:r>
              <a:rPr lang="en-US" dirty="0"/>
              <a:t>Interview</a:t>
            </a:r>
          </a:p>
          <a:p>
            <a:r>
              <a:rPr lang="en-US" dirty="0"/>
              <a:t>Records on file for 5 years</a:t>
            </a:r>
          </a:p>
          <a:p>
            <a:endParaRPr lang="en-US" dirty="0"/>
          </a:p>
        </p:txBody>
      </p:sp>
      <p:sp>
        <p:nvSpPr>
          <p:cNvPr id="4" name="Title 3">
            <a:extLst>
              <a:ext uri="{FF2B5EF4-FFF2-40B4-BE49-F238E27FC236}">
                <a16:creationId xmlns:a16="http://schemas.microsoft.com/office/drawing/2014/main" id="{AE9AAC52-D746-475C-8B0E-9D5BDDA439B6}"/>
              </a:ext>
            </a:extLst>
          </p:cNvPr>
          <p:cNvSpPr>
            <a:spLocks noGrp="1"/>
          </p:cNvSpPr>
          <p:nvPr>
            <p:ph type="title"/>
          </p:nvPr>
        </p:nvSpPr>
        <p:spPr/>
        <p:txBody>
          <a:bodyPr>
            <a:normAutofit fontScale="90000"/>
          </a:bodyPr>
          <a:lstStyle/>
          <a:p>
            <a:pPr algn="l"/>
            <a:r>
              <a:rPr lang="en-US" b="1" dirty="0"/>
              <a:t>Data Quality, Records, &amp;</a:t>
            </a:r>
            <a:br>
              <a:rPr lang="en-US" b="1" dirty="0"/>
            </a:br>
            <a:r>
              <a:rPr lang="en-US" b="1" dirty="0"/>
              <a:t> Information Management</a:t>
            </a:r>
          </a:p>
        </p:txBody>
      </p:sp>
    </p:spTree>
    <p:extLst>
      <p:ext uri="{BB962C8B-B14F-4D97-AF65-F5344CB8AC3E}">
        <p14:creationId xmlns:p14="http://schemas.microsoft.com/office/powerpoint/2010/main" val="286479286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C90CED-FF7E-4269-A61A-A3D76A12F51D}"/>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7499CC04-4E39-4658-A657-9683D5FFD236}"/>
              </a:ext>
            </a:extLst>
          </p:cNvPr>
          <p:cNvSpPr>
            <a:spLocks noGrp="1"/>
          </p:cNvSpPr>
          <p:nvPr>
            <p:ph sz="half" idx="2"/>
          </p:nvPr>
        </p:nvSpPr>
        <p:spPr/>
        <p:txBody>
          <a:bodyPr/>
          <a:lstStyle/>
          <a:p>
            <a:pPr marL="0" indent="0">
              <a:buNone/>
            </a:pPr>
            <a:r>
              <a:rPr lang="en-US" dirty="0"/>
              <a:t>Policies/procedures for:</a:t>
            </a:r>
          </a:p>
          <a:p>
            <a:pPr lvl="1"/>
            <a:r>
              <a:rPr lang="en-US" dirty="0"/>
              <a:t>Timely and meaningful consultation with private school officials</a:t>
            </a:r>
          </a:p>
          <a:p>
            <a:pPr lvl="1"/>
            <a:r>
              <a:rPr lang="en-US" dirty="0"/>
              <a:t>Calculating equitable services to eligible students attending private schools</a:t>
            </a:r>
          </a:p>
          <a:p>
            <a:pPr lvl="1"/>
            <a:r>
              <a:rPr lang="en-US" dirty="0"/>
              <a:t>Ensuring appropriate use of any equipment or supplies purchased using funds reserved </a:t>
            </a:r>
          </a:p>
        </p:txBody>
      </p:sp>
      <p:sp>
        <p:nvSpPr>
          <p:cNvPr id="6" name="Text Placeholder 5">
            <a:extLst>
              <a:ext uri="{FF2B5EF4-FFF2-40B4-BE49-F238E27FC236}">
                <a16:creationId xmlns:a16="http://schemas.microsoft.com/office/drawing/2014/main" id="{25891D28-4FD7-4FDB-B19B-7AAC87307C42}"/>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63983FC3-63AF-4D2A-97AC-65728FE9BDFA}"/>
              </a:ext>
            </a:extLst>
          </p:cNvPr>
          <p:cNvSpPr>
            <a:spLocks noGrp="1"/>
          </p:cNvSpPr>
          <p:nvPr>
            <p:ph sz="quarter" idx="4"/>
          </p:nvPr>
        </p:nvSpPr>
        <p:spPr/>
        <p:txBody>
          <a:bodyPr/>
          <a:lstStyle/>
          <a:p>
            <a:r>
              <a:rPr lang="en-US" dirty="0"/>
              <a:t>LEA Board Policies/Procedures</a:t>
            </a:r>
          </a:p>
          <a:p>
            <a:r>
              <a:rPr lang="en-US" dirty="0"/>
              <a:t>Consultation Forms</a:t>
            </a:r>
          </a:p>
          <a:p>
            <a:r>
              <a:rPr lang="en-US" dirty="0"/>
              <a:t>Equitable Services Worksheets</a:t>
            </a:r>
          </a:p>
          <a:p>
            <a:r>
              <a:rPr lang="en-US" dirty="0"/>
              <a:t>Budgets</a:t>
            </a:r>
          </a:p>
        </p:txBody>
      </p:sp>
      <p:sp>
        <p:nvSpPr>
          <p:cNvPr id="4" name="Title 3">
            <a:extLst>
              <a:ext uri="{FF2B5EF4-FFF2-40B4-BE49-F238E27FC236}">
                <a16:creationId xmlns:a16="http://schemas.microsoft.com/office/drawing/2014/main" id="{68FDFB1A-70B8-48F5-A2F4-F4BF9185EEF4}"/>
              </a:ext>
            </a:extLst>
          </p:cNvPr>
          <p:cNvSpPr>
            <a:spLocks noGrp="1"/>
          </p:cNvSpPr>
          <p:nvPr>
            <p:ph type="title"/>
          </p:nvPr>
        </p:nvSpPr>
        <p:spPr/>
        <p:txBody>
          <a:bodyPr/>
          <a:lstStyle/>
          <a:p>
            <a:pPr algn="l"/>
            <a:r>
              <a:rPr lang="en-US" b="1" dirty="0"/>
              <a:t>Equitable Services</a:t>
            </a:r>
          </a:p>
        </p:txBody>
      </p:sp>
    </p:spTree>
    <p:extLst>
      <p:ext uri="{BB962C8B-B14F-4D97-AF65-F5344CB8AC3E}">
        <p14:creationId xmlns:p14="http://schemas.microsoft.com/office/powerpoint/2010/main" val="181605213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3D6DF46-7D16-4A2C-AD60-5BF544502695}"/>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12135B7C-6ACD-4423-9215-A8A4B674961C}"/>
              </a:ext>
            </a:extLst>
          </p:cNvPr>
          <p:cNvSpPr>
            <a:spLocks noGrp="1"/>
          </p:cNvSpPr>
          <p:nvPr>
            <p:ph sz="half" idx="2"/>
          </p:nvPr>
        </p:nvSpPr>
        <p:spPr/>
        <p:txBody>
          <a:bodyPr/>
          <a:lstStyle/>
          <a:p>
            <a:pPr marL="0" indent="0">
              <a:buNone/>
            </a:pPr>
            <a:r>
              <a:rPr lang="en-US" dirty="0"/>
              <a:t>Policies/procedures for:</a:t>
            </a:r>
          </a:p>
          <a:p>
            <a:pPr lvl="1"/>
            <a:r>
              <a:rPr lang="en-US" dirty="0"/>
              <a:t>Equipment that complies with state and federal regulations</a:t>
            </a:r>
          </a:p>
          <a:p>
            <a:pPr lvl="1"/>
            <a:r>
              <a:rPr lang="en-US" dirty="0"/>
              <a:t>Database/system for equipment inventory and maintenance</a:t>
            </a:r>
          </a:p>
          <a:p>
            <a:pPr lvl="1"/>
            <a:r>
              <a:rPr lang="en-US" dirty="0"/>
              <a:t>Control system to ensure adequate safeguards</a:t>
            </a:r>
          </a:p>
          <a:p>
            <a:pPr lvl="1"/>
            <a:r>
              <a:rPr lang="en-US" dirty="0"/>
              <a:t>Maintenance and Disposition of equipment</a:t>
            </a:r>
          </a:p>
          <a:p>
            <a:pPr marL="0" indent="0">
              <a:buNone/>
            </a:pPr>
            <a:endParaRPr lang="en-US" dirty="0"/>
          </a:p>
          <a:p>
            <a:endParaRPr lang="en-US" dirty="0"/>
          </a:p>
          <a:p>
            <a:endParaRPr lang="en-US" dirty="0"/>
          </a:p>
        </p:txBody>
      </p:sp>
      <p:sp>
        <p:nvSpPr>
          <p:cNvPr id="6" name="Text Placeholder 5">
            <a:extLst>
              <a:ext uri="{FF2B5EF4-FFF2-40B4-BE49-F238E27FC236}">
                <a16:creationId xmlns:a16="http://schemas.microsoft.com/office/drawing/2014/main" id="{DC83652C-427B-45FA-B0A2-628E624B051A}"/>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1E5FEDAB-50A9-4073-AECD-EEBB5F79119E}"/>
              </a:ext>
            </a:extLst>
          </p:cNvPr>
          <p:cNvSpPr>
            <a:spLocks noGrp="1"/>
          </p:cNvSpPr>
          <p:nvPr>
            <p:ph sz="quarter" idx="4"/>
          </p:nvPr>
        </p:nvSpPr>
        <p:spPr/>
        <p:txBody>
          <a:bodyPr/>
          <a:lstStyle/>
          <a:p>
            <a:r>
              <a:rPr lang="en-US" sz="2200" dirty="0"/>
              <a:t>LEA Board Policies/Procedures</a:t>
            </a:r>
          </a:p>
          <a:p>
            <a:r>
              <a:rPr lang="en-US" sz="2200" dirty="0"/>
              <a:t>Budget documents</a:t>
            </a:r>
          </a:p>
          <a:p>
            <a:r>
              <a:rPr lang="en-US" sz="2200" dirty="0"/>
              <a:t>Visual inspection/Interview</a:t>
            </a:r>
          </a:p>
          <a:p>
            <a:r>
              <a:rPr lang="en-US" sz="2200" dirty="0"/>
              <a:t>Requisitions/Purchase Orders</a:t>
            </a:r>
          </a:p>
          <a:p>
            <a:r>
              <a:rPr lang="en-US" sz="2200" dirty="0"/>
              <a:t>Checks/Expenditure reports</a:t>
            </a:r>
          </a:p>
          <a:p>
            <a:r>
              <a:rPr lang="en-US" sz="2200" dirty="0"/>
              <a:t>Equipment Log/Database</a:t>
            </a:r>
          </a:p>
          <a:p>
            <a:r>
              <a:rPr lang="en-US" sz="2200" dirty="0"/>
              <a:t>Inventory report</a:t>
            </a:r>
          </a:p>
          <a:p>
            <a:r>
              <a:rPr lang="en-US" sz="2200" dirty="0"/>
              <a:t>Disposition list</a:t>
            </a:r>
          </a:p>
          <a:p>
            <a:r>
              <a:rPr lang="en-US" sz="2200" dirty="0"/>
              <a:t>Maintenance records</a:t>
            </a:r>
          </a:p>
        </p:txBody>
      </p:sp>
      <p:sp>
        <p:nvSpPr>
          <p:cNvPr id="4" name="Title 3">
            <a:extLst>
              <a:ext uri="{FF2B5EF4-FFF2-40B4-BE49-F238E27FC236}">
                <a16:creationId xmlns:a16="http://schemas.microsoft.com/office/drawing/2014/main" id="{EE36EB42-0F35-4966-A111-E775528AE518}"/>
              </a:ext>
            </a:extLst>
          </p:cNvPr>
          <p:cNvSpPr>
            <a:spLocks noGrp="1"/>
          </p:cNvSpPr>
          <p:nvPr>
            <p:ph type="title"/>
          </p:nvPr>
        </p:nvSpPr>
        <p:spPr/>
        <p:txBody>
          <a:bodyPr/>
          <a:lstStyle/>
          <a:p>
            <a:pPr algn="l"/>
            <a:r>
              <a:rPr lang="en-US" b="1" dirty="0"/>
              <a:t>Equipment</a:t>
            </a:r>
          </a:p>
        </p:txBody>
      </p:sp>
    </p:spTree>
    <p:extLst>
      <p:ext uri="{BB962C8B-B14F-4D97-AF65-F5344CB8AC3E}">
        <p14:creationId xmlns:p14="http://schemas.microsoft.com/office/powerpoint/2010/main" val="369431478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rgbClr val="FF0000"/>
                </a:solidFill>
              </a:rPr>
              <a:t>Text</a:t>
            </a:r>
            <a:r>
              <a:rPr lang="en-US" dirty="0"/>
              <a:t> </a:t>
            </a:r>
            <a:r>
              <a:rPr lang="en-US" b="0" dirty="0"/>
              <a:t>to</a:t>
            </a:r>
            <a:r>
              <a:rPr lang="en-US" dirty="0"/>
              <a:t> E-mail </a:t>
            </a:r>
          </a:p>
        </p:txBody>
      </p:sp>
      <p:sp>
        <p:nvSpPr>
          <p:cNvPr id="7" name="Content Placeholder 6"/>
          <p:cNvSpPr>
            <a:spLocks noGrp="1"/>
          </p:cNvSpPr>
          <p:nvPr>
            <p:ph idx="1"/>
          </p:nvPr>
        </p:nvSpPr>
        <p:spPr>
          <a:xfrm>
            <a:off x="1143001" y="4038601"/>
            <a:ext cx="9067800" cy="2087563"/>
          </a:xfrm>
        </p:spPr>
        <p:txBody>
          <a:bodyPr>
            <a:normAutofit/>
          </a:bodyPr>
          <a:lstStyle/>
          <a:p>
            <a:pPr algn="ctr">
              <a:buNone/>
            </a:pPr>
            <a:r>
              <a:rPr lang="en-US" dirty="0"/>
              <a:t>	</a:t>
            </a:r>
            <a:r>
              <a:rPr lang="en-US" dirty="0">
                <a:hlinkClick r:id="rId3"/>
              </a:rPr>
              <a:t>federalprograms2@mdek12.org</a:t>
            </a:r>
            <a:r>
              <a:rPr lang="en-US" dirty="0"/>
              <a:t>  </a:t>
            </a:r>
          </a:p>
          <a:p>
            <a:endParaRPr lang="en-US" dirty="0"/>
          </a:p>
        </p:txBody>
      </p:sp>
      <p:sp>
        <p:nvSpPr>
          <p:cNvPr id="9" name="Rectangle 8"/>
          <p:cNvSpPr>
            <a:spLocks noChangeArrowheads="1"/>
          </p:cNvSpPr>
          <p:nvPr/>
        </p:nvSpPr>
        <p:spPr bwMode="auto">
          <a:xfrm>
            <a:off x="2047875" y="1371602"/>
            <a:ext cx="8077200" cy="46037"/>
          </a:xfrm>
          <a:prstGeom prst="rect">
            <a:avLst/>
          </a:prstGeom>
          <a:gradFill rotWithShape="0">
            <a:gsLst>
              <a:gs pos="0">
                <a:srgbClr val="4F81BD"/>
              </a:gs>
              <a:gs pos="100000">
                <a:srgbClr val="2C4C74"/>
              </a:gs>
            </a:gsLst>
            <a:path path="shape">
              <a:fillToRect l="50000" t="50000" r="50000" b="50000"/>
            </a:path>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solidFill>
                <a:prstClr val="black"/>
              </a:solidFill>
            </a:endParaRPr>
          </a:p>
        </p:txBody>
      </p:sp>
      <p:pic>
        <p:nvPicPr>
          <p:cNvPr id="2" name="Picture 1"/>
          <p:cNvPicPr>
            <a:picLocks noChangeAspect="1"/>
          </p:cNvPicPr>
          <p:nvPr/>
        </p:nvPicPr>
        <p:blipFill>
          <a:blip r:embed="rId4"/>
          <a:stretch>
            <a:fillRect/>
          </a:stretch>
        </p:blipFill>
        <p:spPr>
          <a:xfrm>
            <a:off x="7543800" y="2362200"/>
            <a:ext cx="3276600" cy="2068286"/>
          </a:xfrm>
          <a:prstGeom prst="rect">
            <a:avLst/>
          </a:prstGeom>
        </p:spPr>
      </p:pic>
      <p:sp>
        <p:nvSpPr>
          <p:cNvPr id="10" name="Date Placeholder 3"/>
          <p:cNvSpPr txBox="1">
            <a:spLocks/>
          </p:cNvSpPr>
          <p:nvPr/>
        </p:nvSpPr>
        <p:spPr>
          <a:xfrm>
            <a:off x="253999" y="6266569"/>
            <a:ext cx="3636866"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lumMod val="75000"/>
                </a:schemeClr>
              </a:solidFill>
              <a:latin typeface="+mn-lt"/>
            </a:endParaRPr>
          </a:p>
        </p:txBody>
      </p:sp>
      <p:sp>
        <p:nvSpPr>
          <p:cNvPr id="11"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chemeClr val="tx1">
                    <a:lumMod val="75000"/>
                  </a:schemeClr>
                </a:solidFill>
                <a:latin typeface="+mj-lt"/>
              </a:rPr>
              <a:t>© MDE- Office of Federal Programs</a:t>
            </a:r>
          </a:p>
        </p:txBody>
      </p:sp>
    </p:spTree>
    <p:extLst>
      <p:ext uri="{BB962C8B-B14F-4D97-AF65-F5344CB8AC3E}">
        <p14:creationId xmlns:p14="http://schemas.microsoft.com/office/powerpoint/2010/main" val="335448358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60767D4-2A60-4360-B071-C54EF0556F0F}"/>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A975596E-FF18-4252-B228-B4D444E72B36}"/>
              </a:ext>
            </a:extLst>
          </p:cNvPr>
          <p:cNvSpPr>
            <a:spLocks noGrp="1"/>
          </p:cNvSpPr>
          <p:nvPr>
            <p:ph sz="half" idx="2"/>
          </p:nvPr>
        </p:nvSpPr>
        <p:spPr/>
        <p:txBody>
          <a:bodyPr/>
          <a:lstStyle/>
          <a:p>
            <a:r>
              <a:rPr lang="en-US" dirty="0"/>
              <a:t>LEA applies indirect cost rates to actual budgeted amounts when making indirect cost charges for Federal award</a:t>
            </a:r>
          </a:p>
          <a:p>
            <a:r>
              <a:rPr lang="en-US" dirty="0"/>
              <a:t>LEA has procedures in place that are taken when it identifies excess indirect cost charges.</a:t>
            </a:r>
          </a:p>
        </p:txBody>
      </p:sp>
      <p:sp>
        <p:nvSpPr>
          <p:cNvPr id="6" name="Text Placeholder 5">
            <a:extLst>
              <a:ext uri="{FF2B5EF4-FFF2-40B4-BE49-F238E27FC236}">
                <a16:creationId xmlns:a16="http://schemas.microsoft.com/office/drawing/2014/main" id="{C53C8E92-9258-4D53-85CF-685D86AFE9E3}"/>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02B62533-486F-412E-9F27-3A7CE1645217}"/>
              </a:ext>
            </a:extLst>
          </p:cNvPr>
          <p:cNvSpPr>
            <a:spLocks noGrp="1"/>
          </p:cNvSpPr>
          <p:nvPr>
            <p:ph sz="quarter" idx="4"/>
          </p:nvPr>
        </p:nvSpPr>
        <p:spPr/>
        <p:txBody>
          <a:bodyPr/>
          <a:lstStyle/>
          <a:p>
            <a:r>
              <a:rPr lang="en-US" dirty="0"/>
              <a:t>LEA Board Policies/Procedures</a:t>
            </a:r>
          </a:p>
          <a:p>
            <a:r>
              <a:rPr lang="en-US" dirty="0"/>
              <a:t>MCAPS Reimbursement Requests</a:t>
            </a:r>
          </a:p>
          <a:p>
            <a:r>
              <a:rPr lang="en-US" dirty="0"/>
              <a:t>General Ledger</a:t>
            </a:r>
          </a:p>
          <a:p>
            <a:endParaRPr lang="en-US" dirty="0"/>
          </a:p>
        </p:txBody>
      </p:sp>
      <p:sp>
        <p:nvSpPr>
          <p:cNvPr id="4" name="Title 3">
            <a:extLst>
              <a:ext uri="{FF2B5EF4-FFF2-40B4-BE49-F238E27FC236}">
                <a16:creationId xmlns:a16="http://schemas.microsoft.com/office/drawing/2014/main" id="{9C0C067A-7E47-4A94-98C2-89246B151AD2}"/>
              </a:ext>
            </a:extLst>
          </p:cNvPr>
          <p:cNvSpPr>
            <a:spLocks noGrp="1"/>
          </p:cNvSpPr>
          <p:nvPr>
            <p:ph type="title"/>
          </p:nvPr>
        </p:nvSpPr>
        <p:spPr/>
        <p:txBody>
          <a:bodyPr/>
          <a:lstStyle/>
          <a:p>
            <a:pPr algn="l"/>
            <a:r>
              <a:rPr lang="en-US" b="1" dirty="0"/>
              <a:t>Indirect Cost</a:t>
            </a:r>
          </a:p>
        </p:txBody>
      </p:sp>
    </p:spTree>
    <p:extLst>
      <p:ext uri="{BB962C8B-B14F-4D97-AF65-F5344CB8AC3E}">
        <p14:creationId xmlns:p14="http://schemas.microsoft.com/office/powerpoint/2010/main" val="400806605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9D8E79E-1B42-40C6-AC4A-3A52CA9A315F}"/>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10BDA79C-BA61-470D-9B0D-260C2C7101CD}"/>
              </a:ext>
            </a:extLst>
          </p:cNvPr>
          <p:cNvSpPr>
            <a:spLocks noGrp="1"/>
          </p:cNvSpPr>
          <p:nvPr>
            <p:ph sz="half" idx="2"/>
          </p:nvPr>
        </p:nvSpPr>
        <p:spPr>
          <a:xfrm>
            <a:off x="609600" y="2362200"/>
            <a:ext cx="5386917" cy="3763963"/>
          </a:xfrm>
        </p:spPr>
        <p:txBody>
          <a:bodyPr/>
          <a:lstStyle/>
          <a:p>
            <a:pPr marL="0" indent="0">
              <a:buNone/>
            </a:pPr>
            <a:r>
              <a:rPr lang="en-US" sz="2200" dirty="0"/>
              <a:t>Policies/procedures to demonstrate:</a:t>
            </a:r>
          </a:p>
          <a:p>
            <a:pPr lvl="1"/>
            <a:r>
              <a:rPr lang="en-US" dirty="0"/>
              <a:t>Internal controls to protect against waste, fraud, and abuse</a:t>
            </a:r>
          </a:p>
          <a:p>
            <a:pPr lvl="1"/>
            <a:r>
              <a:rPr lang="en-US" dirty="0"/>
              <a:t>Identification and assessment of risks to compliance along with response to risks</a:t>
            </a:r>
          </a:p>
          <a:p>
            <a:pPr lvl="1"/>
            <a:r>
              <a:rPr lang="en-US" dirty="0"/>
              <a:t>Segregation of duties among LEA staff</a:t>
            </a:r>
          </a:p>
          <a:p>
            <a:pPr lvl="1"/>
            <a:r>
              <a:rPr lang="en-US" dirty="0"/>
              <a:t>An adequate system of checks and balances </a:t>
            </a:r>
          </a:p>
          <a:p>
            <a:pPr lvl="1"/>
            <a:r>
              <a:rPr lang="en-US" dirty="0"/>
              <a:t>Evaluation of the performance of its internal controls systems</a:t>
            </a:r>
          </a:p>
        </p:txBody>
      </p:sp>
      <p:sp>
        <p:nvSpPr>
          <p:cNvPr id="6" name="Text Placeholder 5">
            <a:extLst>
              <a:ext uri="{FF2B5EF4-FFF2-40B4-BE49-F238E27FC236}">
                <a16:creationId xmlns:a16="http://schemas.microsoft.com/office/drawing/2014/main" id="{EA354646-A126-442A-9774-E9E0DAE05AE7}"/>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4291592A-9B60-4085-9AD7-67AF478F1DAF}"/>
              </a:ext>
            </a:extLst>
          </p:cNvPr>
          <p:cNvSpPr>
            <a:spLocks noGrp="1"/>
          </p:cNvSpPr>
          <p:nvPr>
            <p:ph sz="quarter" idx="4"/>
          </p:nvPr>
        </p:nvSpPr>
        <p:spPr/>
        <p:txBody>
          <a:bodyPr/>
          <a:lstStyle/>
          <a:p>
            <a:r>
              <a:rPr lang="en-US" dirty="0"/>
              <a:t>LEA Board Policies/Procedures</a:t>
            </a:r>
          </a:p>
          <a:p>
            <a:r>
              <a:rPr lang="en-US" dirty="0"/>
              <a:t>Documentation of necessity</a:t>
            </a:r>
          </a:p>
          <a:p>
            <a:r>
              <a:rPr lang="en-US" dirty="0"/>
              <a:t>Travel requests</a:t>
            </a:r>
          </a:p>
          <a:p>
            <a:r>
              <a:rPr lang="en-US" dirty="0"/>
              <a:t>Purchase orders</a:t>
            </a:r>
          </a:p>
          <a:p>
            <a:r>
              <a:rPr lang="en-US" dirty="0"/>
              <a:t>Receipts/Invoices</a:t>
            </a:r>
          </a:p>
          <a:p>
            <a:r>
              <a:rPr lang="en-US" dirty="0"/>
              <a:t>Checks/Expenditures</a:t>
            </a:r>
          </a:p>
        </p:txBody>
      </p:sp>
      <p:sp>
        <p:nvSpPr>
          <p:cNvPr id="4" name="Title 3">
            <a:extLst>
              <a:ext uri="{FF2B5EF4-FFF2-40B4-BE49-F238E27FC236}">
                <a16:creationId xmlns:a16="http://schemas.microsoft.com/office/drawing/2014/main" id="{16EECA6C-09A6-4C1F-AE97-10CAD36D36A9}"/>
              </a:ext>
            </a:extLst>
          </p:cNvPr>
          <p:cNvSpPr>
            <a:spLocks noGrp="1"/>
          </p:cNvSpPr>
          <p:nvPr>
            <p:ph type="title"/>
          </p:nvPr>
        </p:nvSpPr>
        <p:spPr/>
        <p:txBody>
          <a:bodyPr/>
          <a:lstStyle/>
          <a:p>
            <a:pPr algn="l"/>
            <a:r>
              <a:rPr lang="en-US" b="1" dirty="0"/>
              <a:t>Internal Controls</a:t>
            </a:r>
          </a:p>
        </p:txBody>
      </p:sp>
    </p:spTree>
    <p:extLst>
      <p:ext uri="{BB962C8B-B14F-4D97-AF65-F5344CB8AC3E}">
        <p14:creationId xmlns:p14="http://schemas.microsoft.com/office/powerpoint/2010/main" val="5673564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1A7650B-9DCA-44CE-87B6-2D2DC105B5A5}"/>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EA67D424-AEE7-4896-B733-CF85FAB497C8}"/>
              </a:ext>
            </a:extLst>
          </p:cNvPr>
          <p:cNvSpPr>
            <a:spLocks noGrp="1"/>
          </p:cNvSpPr>
          <p:nvPr>
            <p:ph sz="half" idx="2"/>
          </p:nvPr>
        </p:nvSpPr>
        <p:spPr/>
        <p:txBody>
          <a:bodyPr/>
          <a:lstStyle/>
          <a:p>
            <a:pPr marL="0" indent="0">
              <a:buNone/>
            </a:pPr>
            <a:r>
              <a:rPr lang="en-US" sz="2200" dirty="0"/>
              <a:t>Policies/procedures to demonstrate:</a:t>
            </a:r>
          </a:p>
          <a:p>
            <a:pPr lvl="1"/>
            <a:r>
              <a:rPr lang="en-US" dirty="0"/>
              <a:t>Calculation of MOE</a:t>
            </a:r>
          </a:p>
          <a:p>
            <a:pPr lvl="1"/>
            <a:r>
              <a:rPr lang="en-US" dirty="0"/>
              <a:t>Process if it fails to meet MOE requirements</a:t>
            </a:r>
          </a:p>
          <a:p>
            <a:pPr lvl="1"/>
            <a:r>
              <a:rPr lang="en-US" dirty="0"/>
              <a:t>Monitoring and review process used during fiscal year to ensure LEA meets MOE requirements for expenditure levels</a:t>
            </a:r>
          </a:p>
        </p:txBody>
      </p:sp>
      <p:sp>
        <p:nvSpPr>
          <p:cNvPr id="6" name="Text Placeholder 5">
            <a:extLst>
              <a:ext uri="{FF2B5EF4-FFF2-40B4-BE49-F238E27FC236}">
                <a16:creationId xmlns:a16="http://schemas.microsoft.com/office/drawing/2014/main" id="{549677AF-8ACB-4B06-933B-6F3FEE4C17EF}"/>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FD206709-5C4F-48CD-AC85-A13969DDF09C}"/>
              </a:ext>
            </a:extLst>
          </p:cNvPr>
          <p:cNvSpPr>
            <a:spLocks noGrp="1"/>
          </p:cNvSpPr>
          <p:nvPr>
            <p:ph sz="quarter" idx="4"/>
          </p:nvPr>
        </p:nvSpPr>
        <p:spPr/>
        <p:txBody>
          <a:bodyPr/>
          <a:lstStyle/>
          <a:p>
            <a:r>
              <a:rPr lang="en-US" dirty="0"/>
              <a:t>LEA Board Policies/Procedures</a:t>
            </a:r>
          </a:p>
          <a:p>
            <a:r>
              <a:rPr lang="en-US" dirty="0"/>
              <a:t>MOE Correspondence from MDE</a:t>
            </a:r>
          </a:p>
        </p:txBody>
      </p:sp>
      <p:sp>
        <p:nvSpPr>
          <p:cNvPr id="4" name="Title 3">
            <a:extLst>
              <a:ext uri="{FF2B5EF4-FFF2-40B4-BE49-F238E27FC236}">
                <a16:creationId xmlns:a16="http://schemas.microsoft.com/office/drawing/2014/main" id="{AD0D71D4-5CF2-463E-B146-9D4E12E6F418}"/>
              </a:ext>
            </a:extLst>
          </p:cNvPr>
          <p:cNvSpPr>
            <a:spLocks noGrp="1"/>
          </p:cNvSpPr>
          <p:nvPr>
            <p:ph type="title"/>
          </p:nvPr>
        </p:nvSpPr>
        <p:spPr/>
        <p:txBody>
          <a:bodyPr/>
          <a:lstStyle/>
          <a:p>
            <a:pPr algn="l"/>
            <a:r>
              <a:rPr lang="en-US" b="1" dirty="0"/>
              <a:t>Maintenance of Effort</a:t>
            </a:r>
          </a:p>
        </p:txBody>
      </p:sp>
    </p:spTree>
    <p:extLst>
      <p:ext uri="{BB962C8B-B14F-4D97-AF65-F5344CB8AC3E}">
        <p14:creationId xmlns:p14="http://schemas.microsoft.com/office/powerpoint/2010/main" val="187230775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AE18D09-E70B-4353-926C-A18CC710F049}"/>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81D07B92-C349-4B43-86F6-7C3A9859DDD0}"/>
              </a:ext>
            </a:extLst>
          </p:cNvPr>
          <p:cNvSpPr>
            <a:spLocks noGrp="1"/>
          </p:cNvSpPr>
          <p:nvPr>
            <p:ph sz="half" idx="2"/>
          </p:nvPr>
        </p:nvSpPr>
        <p:spPr/>
        <p:txBody>
          <a:bodyPr/>
          <a:lstStyle/>
          <a:p>
            <a:pPr marL="0" indent="0">
              <a:buNone/>
            </a:pPr>
            <a:r>
              <a:rPr lang="en-US" sz="2200" dirty="0"/>
              <a:t>Policies/procedures to demonstrate the process for:</a:t>
            </a:r>
          </a:p>
          <a:p>
            <a:pPr lvl="1"/>
            <a:r>
              <a:rPr lang="en-US" sz="1800" dirty="0"/>
              <a:t>Ensuring LEA meets the limitation on the amount of carryover funds </a:t>
            </a:r>
          </a:p>
          <a:p>
            <a:pPr lvl="1"/>
            <a:r>
              <a:rPr lang="en-US" sz="1800" dirty="0"/>
              <a:t>Monitoring award balances during the course of the fiscal year</a:t>
            </a:r>
          </a:p>
          <a:p>
            <a:pPr lvl="1"/>
            <a:r>
              <a:rPr lang="en-US" sz="1800" dirty="0"/>
              <a:t>Planning for carryover funds, when applicable or subsequent fiscal year funding</a:t>
            </a:r>
          </a:p>
          <a:p>
            <a:pPr lvl="1"/>
            <a:r>
              <a:rPr lang="en-US" sz="1800" dirty="0"/>
              <a:t>Clearly capturing the separate fiscal year funding</a:t>
            </a:r>
          </a:p>
          <a:p>
            <a:pPr lvl="1"/>
            <a:r>
              <a:rPr lang="en-US" sz="1800" dirty="0"/>
              <a:t>Ensuring carryover funds are prioritized over the use of current year’s funds</a:t>
            </a:r>
          </a:p>
          <a:p>
            <a:endParaRPr lang="en-US" dirty="0"/>
          </a:p>
        </p:txBody>
      </p:sp>
      <p:sp>
        <p:nvSpPr>
          <p:cNvPr id="6" name="Text Placeholder 5">
            <a:extLst>
              <a:ext uri="{FF2B5EF4-FFF2-40B4-BE49-F238E27FC236}">
                <a16:creationId xmlns:a16="http://schemas.microsoft.com/office/drawing/2014/main" id="{B4771D29-C125-46BD-9BC7-626E660EA3CD}"/>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827B40EA-43D0-4F09-BB34-20B2DDA53BD0}"/>
              </a:ext>
            </a:extLst>
          </p:cNvPr>
          <p:cNvSpPr>
            <a:spLocks noGrp="1"/>
          </p:cNvSpPr>
          <p:nvPr>
            <p:ph sz="quarter" idx="4"/>
          </p:nvPr>
        </p:nvSpPr>
        <p:spPr/>
        <p:txBody>
          <a:bodyPr/>
          <a:lstStyle/>
          <a:p>
            <a:r>
              <a:rPr lang="en-US" dirty="0"/>
              <a:t>LEA Board Policies/Procedures</a:t>
            </a:r>
          </a:p>
          <a:p>
            <a:r>
              <a:rPr lang="en-US" dirty="0"/>
              <a:t>Documentation of necessity</a:t>
            </a:r>
          </a:p>
          <a:p>
            <a:r>
              <a:rPr lang="en-US" dirty="0"/>
              <a:t>Travel Requests</a:t>
            </a:r>
          </a:p>
          <a:p>
            <a:r>
              <a:rPr lang="en-US" dirty="0"/>
              <a:t>Purchase Orders</a:t>
            </a:r>
          </a:p>
          <a:p>
            <a:r>
              <a:rPr lang="en-US" dirty="0"/>
              <a:t>Receipts/Invoices</a:t>
            </a:r>
          </a:p>
          <a:p>
            <a:r>
              <a:rPr lang="en-US" dirty="0"/>
              <a:t>Checks/Expenditures</a:t>
            </a:r>
          </a:p>
        </p:txBody>
      </p:sp>
      <p:sp>
        <p:nvSpPr>
          <p:cNvPr id="4" name="Title 3">
            <a:extLst>
              <a:ext uri="{FF2B5EF4-FFF2-40B4-BE49-F238E27FC236}">
                <a16:creationId xmlns:a16="http://schemas.microsoft.com/office/drawing/2014/main" id="{D06BC582-855D-405F-86DB-58AC0D0306C4}"/>
              </a:ext>
            </a:extLst>
          </p:cNvPr>
          <p:cNvSpPr>
            <a:spLocks noGrp="1"/>
          </p:cNvSpPr>
          <p:nvPr>
            <p:ph type="title"/>
          </p:nvPr>
        </p:nvSpPr>
        <p:spPr/>
        <p:txBody>
          <a:bodyPr/>
          <a:lstStyle/>
          <a:p>
            <a:pPr algn="l"/>
            <a:r>
              <a:rPr lang="en-US" b="1" dirty="0"/>
              <a:t>Period of Availability &amp; Carryover</a:t>
            </a:r>
          </a:p>
        </p:txBody>
      </p:sp>
    </p:spTree>
    <p:extLst>
      <p:ext uri="{BB962C8B-B14F-4D97-AF65-F5344CB8AC3E}">
        <p14:creationId xmlns:p14="http://schemas.microsoft.com/office/powerpoint/2010/main" val="28951753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84A006D-C889-4051-BB34-88888300EC71}"/>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AF807AA1-3D3C-4AB0-A810-F718C2C54628}"/>
              </a:ext>
            </a:extLst>
          </p:cNvPr>
          <p:cNvSpPr>
            <a:spLocks noGrp="1"/>
          </p:cNvSpPr>
          <p:nvPr>
            <p:ph sz="half" idx="2"/>
          </p:nvPr>
        </p:nvSpPr>
        <p:spPr/>
        <p:txBody>
          <a:bodyPr/>
          <a:lstStyle/>
          <a:p>
            <a:pPr marL="0" indent="0">
              <a:buNone/>
            </a:pPr>
            <a:r>
              <a:rPr lang="en-US" dirty="0"/>
              <a:t>Policies/procedures to demonstrate:</a:t>
            </a:r>
          </a:p>
          <a:p>
            <a:pPr lvl="1"/>
            <a:r>
              <a:rPr lang="en-US" sz="1800" dirty="0"/>
              <a:t>Fringe benefits charged to the program are reasonable and in compliance with requirements</a:t>
            </a:r>
          </a:p>
          <a:p>
            <a:pPr lvl="1"/>
            <a:r>
              <a:rPr lang="en-US" sz="1800" dirty="0"/>
              <a:t>Internal process to evaluate the accuracy of its time and effort system</a:t>
            </a:r>
          </a:p>
          <a:p>
            <a:pPr lvl="1"/>
            <a:r>
              <a:rPr lang="en-US" sz="1800" dirty="0"/>
              <a:t>Specific officials are designated to approve employee time and effort documentation</a:t>
            </a:r>
          </a:p>
          <a:p>
            <a:pPr lvl="1"/>
            <a:r>
              <a:rPr lang="en-US" sz="1800" dirty="0"/>
              <a:t>Personnel documentation meets the Federal standards</a:t>
            </a:r>
          </a:p>
          <a:p>
            <a:pPr lvl="1"/>
            <a:r>
              <a:rPr lang="en-US" sz="1800" dirty="0"/>
              <a:t>LEA reconciles actual costs to budgeted amounts at least quarterly</a:t>
            </a:r>
          </a:p>
          <a:p>
            <a:endParaRPr lang="en-US" dirty="0"/>
          </a:p>
        </p:txBody>
      </p:sp>
      <p:sp>
        <p:nvSpPr>
          <p:cNvPr id="6" name="Text Placeholder 5">
            <a:extLst>
              <a:ext uri="{FF2B5EF4-FFF2-40B4-BE49-F238E27FC236}">
                <a16:creationId xmlns:a16="http://schemas.microsoft.com/office/drawing/2014/main" id="{9907FFA9-DDA2-4B2C-9C0B-FE4FA03F7041}"/>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154978C3-9105-4B71-8220-EE8CFE85A1F5}"/>
              </a:ext>
            </a:extLst>
          </p:cNvPr>
          <p:cNvSpPr>
            <a:spLocks noGrp="1"/>
          </p:cNvSpPr>
          <p:nvPr>
            <p:ph sz="quarter" idx="4"/>
          </p:nvPr>
        </p:nvSpPr>
        <p:spPr/>
        <p:txBody>
          <a:bodyPr/>
          <a:lstStyle/>
          <a:p>
            <a:r>
              <a:rPr lang="en-US" dirty="0"/>
              <a:t>LEA Board Policies/Procedures</a:t>
            </a:r>
          </a:p>
          <a:p>
            <a:r>
              <a:rPr lang="en-US" dirty="0"/>
              <a:t>MCAPS Application</a:t>
            </a:r>
          </a:p>
          <a:p>
            <a:r>
              <a:rPr lang="en-US" dirty="0"/>
              <a:t>Budget documents</a:t>
            </a:r>
          </a:p>
          <a:p>
            <a:r>
              <a:rPr lang="en-US" dirty="0"/>
              <a:t>List of personnel by funding source</a:t>
            </a:r>
          </a:p>
          <a:p>
            <a:r>
              <a:rPr lang="en-US" dirty="0"/>
              <a:t>Payroll distribution sheets</a:t>
            </a:r>
          </a:p>
          <a:p>
            <a:r>
              <a:rPr lang="en-US" dirty="0"/>
              <a:t>Semi-annual certifications, PARs, Time sheets, Activity logs </a:t>
            </a:r>
          </a:p>
          <a:p>
            <a:r>
              <a:rPr lang="en-US" dirty="0"/>
              <a:t>Expenditure Reports</a:t>
            </a:r>
          </a:p>
          <a:p>
            <a:r>
              <a:rPr lang="en-US" dirty="0"/>
              <a:t>Corrective journal entries</a:t>
            </a:r>
          </a:p>
          <a:p>
            <a:endParaRPr lang="en-US" dirty="0"/>
          </a:p>
        </p:txBody>
      </p:sp>
      <p:sp>
        <p:nvSpPr>
          <p:cNvPr id="4" name="Title 3">
            <a:extLst>
              <a:ext uri="{FF2B5EF4-FFF2-40B4-BE49-F238E27FC236}">
                <a16:creationId xmlns:a16="http://schemas.microsoft.com/office/drawing/2014/main" id="{7A5947BA-0E94-4ABC-A529-00E61747620A}"/>
              </a:ext>
            </a:extLst>
          </p:cNvPr>
          <p:cNvSpPr>
            <a:spLocks noGrp="1"/>
          </p:cNvSpPr>
          <p:nvPr>
            <p:ph type="title"/>
          </p:nvPr>
        </p:nvSpPr>
        <p:spPr/>
        <p:txBody>
          <a:bodyPr/>
          <a:lstStyle/>
          <a:p>
            <a:pPr algn="l"/>
            <a:r>
              <a:rPr lang="en-US" b="1" dirty="0"/>
              <a:t>Personnel</a:t>
            </a:r>
          </a:p>
        </p:txBody>
      </p:sp>
    </p:spTree>
    <p:extLst>
      <p:ext uri="{BB962C8B-B14F-4D97-AF65-F5344CB8AC3E}">
        <p14:creationId xmlns:p14="http://schemas.microsoft.com/office/powerpoint/2010/main" val="236954643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D219CB9-90CC-4AD3-A3C4-DABBEBAB83D2}"/>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BE0CD4EB-0887-4FA4-A203-68B2EBBE2B29}"/>
              </a:ext>
            </a:extLst>
          </p:cNvPr>
          <p:cNvSpPr>
            <a:spLocks noGrp="1"/>
          </p:cNvSpPr>
          <p:nvPr>
            <p:ph sz="half" idx="2"/>
          </p:nvPr>
        </p:nvSpPr>
        <p:spPr/>
        <p:txBody>
          <a:bodyPr/>
          <a:lstStyle/>
          <a:p>
            <a:pPr marL="0" indent="0">
              <a:buNone/>
            </a:pPr>
            <a:r>
              <a:rPr lang="en-US" dirty="0"/>
              <a:t>Policies/procedures that demonstrate:</a:t>
            </a:r>
          </a:p>
          <a:p>
            <a:pPr lvl="1"/>
            <a:r>
              <a:rPr lang="en-US" sz="1600" dirty="0"/>
              <a:t>Compliance with federal and state regulations </a:t>
            </a:r>
          </a:p>
          <a:p>
            <a:pPr lvl="1"/>
            <a:r>
              <a:rPr lang="en-US" sz="1600" dirty="0"/>
              <a:t>Prior approval of purchases, goods, services</a:t>
            </a:r>
          </a:p>
          <a:p>
            <a:pPr lvl="1"/>
            <a:r>
              <a:rPr lang="en-US" sz="1600" dirty="0"/>
              <a:t>Procurement process that avoids acquisition of unnecessary or duplicative items and determine the most economical approach</a:t>
            </a:r>
          </a:p>
          <a:p>
            <a:pPr lvl="1"/>
            <a:r>
              <a:rPr lang="en-US" sz="1600" dirty="0"/>
              <a:t>Standards of conduct for awarding and administration of contracts and monitoring the work of contractors</a:t>
            </a:r>
          </a:p>
          <a:p>
            <a:pPr lvl="1"/>
            <a:r>
              <a:rPr lang="en-US" sz="1600" dirty="0"/>
              <a:t>Accuracy, completeness, and maintenance of procurement records</a:t>
            </a:r>
          </a:p>
          <a:p>
            <a:pPr lvl="1"/>
            <a:r>
              <a:rPr lang="en-US" sz="1600" dirty="0"/>
              <a:t>LEA does not contract with parties who have been suspended or debarred</a:t>
            </a:r>
          </a:p>
        </p:txBody>
      </p:sp>
      <p:sp>
        <p:nvSpPr>
          <p:cNvPr id="6" name="Text Placeholder 5">
            <a:extLst>
              <a:ext uri="{FF2B5EF4-FFF2-40B4-BE49-F238E27FC236}">
                <a16:creationId xmlns:a16="http://schemas.microsoft.com/office/drawing/2014/main" id="{39764EEF-E813-4509-ADE3-FB5BAAFAC6E2}"/>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25034B53-A324-4D36-B5F4-445308675478}"/>
              </a:ext>
            </a:extLst>
          </p:cNvPr>
          <p:cNvSpPr>
            <a:spLocks noGrp="1"/>
          </p:cNvSpPr>
          <p:nvPr>
            <p:ph sz="quarter" idx="4"/>
          </p:nvPr>
        </p:nvSpPr>
        <p:spPr/>
        <p:txBody>
          <a:bodyPr/>
          <a:lstStyle/>
          <a:p>
            <a:r>
              <a:rPr lang="en-US" dirty="0"/>
              <a:t>LEA Board Policies/Procedures</a:t>
            </a:r>
          </a:p>
          <a:p>
            <a:r>
              <a:rPr lang="en-US" dirty="0"/>
              <a:t>Requisitions/Purchase Orders</a:t>
            </a:r>
          </a:p>
          <a:p>
            <a:r>
              <a:rPr lang="en-US" dirty="0"/>
              <a:t>Invoice/Evidence of receipt of goods</a:t>
            </a:r>
          </a:p>
          <a:p>
            <a:r>
              <a:rPr lang="en-US" dirty="0"/>
              <a:t>Checks/Expenditures</a:t>
            </a:r>
          </a:p>
          <a:p>
            <a:r>
              <a:rPr lang="en-US" dirty="0"/>
              <a:t>Contract—signed/dated</a:t>
            </a:r>
          </a:p>
          <a:p>
            <a:r>
              <a:rPr lang="en-US" dirty="0"/>
              <a:t>Evidence of bids, if required</a:t>
            </a:r>
          </a:p>
        </p:txBody>
      </p:sp>
      <p:sp>
        <p:nvSpPr>
          <p:cNvPr id="4" name="Title 3">
            <a:extLst>
              <a:ext uri="{FF2B5EF4-FFF2-40B4-BE49-F238E27FC236}">
                <a16:creationId xmlns:a16="http://schemas.microsoft.com/office/drawing/2014/main" id="{11CD04E1-AFF7-40C8-89A3-95454692A249}"/>
              </a:ext>
            </a:extLst>
          </p:cNvPr>
          <p:cNvSpPr>
            <a:spLocks noGrp="1"/>
          </p:cNvSpPr>
          <p:nvPr>
            <p:ph type="title"/>
          </p:nvPr>
        </p:nvSpPr>
        <p:spPr/>
        <p:txBody>
          <a:bodyPr/>
          <a:lstStyle/>
          <a:p>
            <a:pPr algn="l"/>
            <a:r>
              <a:rPr lang="en-US" b="1" dirty="0"/>
              <a:t>Procurement</a:t>
            </a:r>
          </a:p>
        </p:txBody>
      </p:sp>
    </p:spTree>
    <p:extLst>
      <p:ext uri="{BB962C8B-B14F-4D97-AF65-F5344CB8AC3E}">
        <p14:creationId xmlns:p14="http://schemas.microsoft.com/office/powerpoint/2010/main" val="310107015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36F4688-51C4-43CE-AEFB-91D7FC4FD14F}"/>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6EEDD526-A5F8-4C5C-940E-83614BB99CAB}"/>
              </a:ext>
            </a:extLst>
          </p:cNvPr>
          <p:cNvSpPr>
            <a:spLocks noGrp="1"/>
          </p:cNvSpPr>
          <p:nvPr>
            <p:ph sz="half" idx="2"/>
          </p:nvPr>
        </p:nvSpPr>
        <p:spPr/>
        <p:txBody>
          <a:bodyPr/>
          <a:lstStyle/>
          <a:p>
            <a:r>
              <a:rPr lang="en-US" sz="2000" dirty="0"/>
              <a:t>LEA has records to support whether funds were obligated and liquidated within the approved grant period</a:t>
            </a:r>
          </a:p>
          <a:p>
            <a:r>
              <a:rPr lang="en-US" sz="2000" dirty="0"/>
              <a:t>Funds are drawn down from MCAPS monthly in correlation to expenditures</a:t>
            </a:r>
          </a:p>
          <a:p>
            <a:r>
              <a:rPr lang="en-US" sz="2000" dirty="0"/>
              <a:t>Activities/programs are being implemented as specified in the appropriate application</a:t>
            </a:r>
          </a:p>
          <a:p>
            <a:r>
              <a:rPr lang="en-US" sz="2000" dirty="0"/>
              <a:t>Budget revisions are submitted via MCAPS and approved prior to obligating funds</a:t>
            </a:r>
          </a:p>
        </p:txBody>
      </p:sp>
      <p:sp>
        <p:nvSpPr>
          <p:cNvPr id="6" name="Text Placeholder 5">
            <a:extLst>
              <a:ext uri="{FF2B5EF4-FFF2-40B4-BE49-F238E27FC236}">
                <a16:creationId xmlns:a16="http://schemas.microsoft.com/office/drawing/2014/main" id="{A23DB309-6897-47C3-A288-950B47146E7D}"/>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599D869C-914A-4D77-A2AD-30A29E97396E}"/>
              </a:ext>
            </a:extLst>
          </p:cNvPr>
          <p:cNvSpPr>
            <a:spLocks noGrp="1"/>
          </p:cNvSpPr>
          <p:nvPr>
            <p:ph sz="quarter" idx="4"/>
          </p:nvPr>
        </p:nvSpPr>
        <p:spPr/>
        <p:txBody>
          <a:bodyPr/>
          <a:lstStyle/>
          <a:p>
            <a:r>
              <a:rPr lang="en-US" dirty="0"/>
              <a:t>MCAPS Reimbursements</a:t>
            </a:r>
          </a:p>
          <a:p>
            <a:r>
              <a:rPr lang="en-US" dirty="0"/>
              <a:t>Most Recent A-133 Audit</a:t>
            </a:r>
          </a:p>
          <a:p>
            <a:r>
              <a:rPr lang="en-US" dirty="0"/>
              <a:t>Purchase Orders/Contracts</a:t>
            </a:r>
          </a:p>
          <a:p>
            <a:r>
              <a:rPr lang="en-US" dirty="0"/>
              <a:t>General Ledger Cash Balance</a:t>
            </a:r>
          </a:p>
          <a:p>
            <a:r>
              <a:rPr lang="en-US" dirty="0"/>
              <a:t>Expenditure records</a:t>
            </a:r>
          </a:p>
          <a:p>
            <a:r>
              <a:rPr lang="en-US" dirty="0"/>
              <a:t>Implementation documentation</a:t>
            </a:r>
          </a:p>
          <a:p>
            <a:r>
              <a:rPr lang="en-US" dirty="0"/>
              <a:t>Budget revisions</a:t>
            </a:r>
          </a:p>
          <a:p>
            <a:r>
              <a:rPr lang="en-US" dirty="0"/>
              <a:t>Budget spreadsheet</a:t>
            </a:r>
          </a:p>
          <a:p>
            <a:pPr marL="0" indent="0">
              <a:buNone/>
            </a:pPr>
            <a:endParaRPr lang="en-US" dirty="0"/>
          </a:p>
        </p:txBody>
      </p:sp>
      <p:sp>
        <p:nvSpPr>
          <p:cNvPr id="4" name="Title 3">
            <a:extLst>
              <a:ext uri="{FF2B5EF4-FFF2-40B4-BE49-F238E27FC236}">
                <a16:creationId xmlns:a16="http://schemas.microsoft.com/office/drawing/2014/main" id="{84409873-7DC8-45EB-BAF1-856FD8C91D92}"/>
              </a:ext>
            </a:extLst>
          </p:cNvPr>
          <p:cNvSpPr>
            <a:spLocks noGrp="1"/>
          </p:cNvSpPr>
          <p:nvPr>
            <p:ph type="title"/>
          </p:nvPr>
        </p:nvSpPr>
        <p:spPr/>
        <p:txBody>
          <a:bodyPr/>
          <a:lstStyle/>
          <a:p>
            <a:pPr algn="l"/>
            <a:r>
              <a:rPr lang="en-US" b="1" dirty="0"/>
              <a:t>General Fiscal Requirements</a:t>
            </a:r>
          </a:p>
        </p:txBody>
      </p:sp>
    </p:spTree>
    <p:extLst>
      <p:ext uri="{BB962C8B-B14F-4D97-AF65-F5344CB8AC3E}">
        <p14:creationId xmlns:p14="http://schemas.microsoft.com/office/powerpoint/2010/main" val="40646639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71F3D3D-748A-4C81-B8CE-7C11834B0722}"/>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8487F8B9-F51A-472B-BE91-0C9E874CA817}"/>
              </a:ext>
            </a:extLst>
          </p:cNvPr>
          <p:cNvSpPr>
            <a:spLocks noGrp="1"/>
          </p:cNvSpPr>
          <p:nvPr>
            <p:ph sz="half" idx="2"/>
          </p:nvPr>
        </p:nvSpPr>
        <p:spPr/>
        <p:txBody>
          <a:bodyPr/>
          <a:lstStyle/>
          <a:p>
            <a:r>
              <a:rPr lang="en-US" dirty="0"/>
              <a:t>LEA shall ensure that funds from the covered programs are only used to supplement, not supplant state and local funds</a:t>
            </a:r>
          </a:p>
        </p:txBody>
      </p:sp>
      <p:sp>
        <p:nvSpPr>
          <p:cNvPr id="6" name="Text Placeholder 5">
            <a:extLst>
              <a:ext uri="{FF2B5EF4-FFF2-40B4-BE49-F238E27FC236}">
                <a16:creationId xmlns:a16="http://schemas.microsoft.com/office/drawing/2014/main" id="{416BB849-708E-4CFE-8AFF-006F8D6692E9}"/>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B2C8701F-B271-4CF1-8F28-C8471BAC5873}"/>
              </a:ext>
            </a:extLst>
          </p:cNvPr>
          <p:cNvSpPr>
            <a:spLocks noGrp="1"/>
          </p:cNvSpPr>
          <p:nvPr>
            <p:ph sz="quarter" idx="4"/>
          </p:nvPr>
        </p:nvSpPr>
        <p:spPr/>
        <p:txBody>
          <a:bodyPr/>
          <a:lstStyle/>
          <a:p>
            <a:r>
              <a:rPr lang="en-US" dirty="0"/>
              <a:t>Documentation of how the LEA uses program funds for compliance with SNS requirements</a:t>
            </a:r>
          </a:p>
          <a:p>
            <a:pPr marL="0" indent="0">
              <a:buNone/>
            </a:pPr>
            <a:endParaRPr lang="en-US" dirty="0"/>
          </a:p>
          <a:p>
            <a:endParaRPr lang="en-US" dirty="0"/>
          </a:p>
        </p:txBody>
      </p:sp>
      <p:sp>
        <p:nvSpPr>
          <p:cNvPr id="4" name="Title 3">
            <a:extLst>
              <a:ext uri="{FF2B5EF4-FFF2-40B4-BE49-F238E27FC236}">
                <a16:creationId xmlns:a16="http://schemas.microsoft.com/office/drawing/2014/main" id="{27FD878D-BC5E-4BF6-9EDE-75E620C5E9BA}"/>
              </a:ext>
            </a:extLst>
          </p:cNvPr>
          <p:cNvSpPr>
            <a:spLocks noGrp="1"/>
          </p:cNvSpPr>
          <p:nvPr>
            <p:ph type="title"/>
          </p:nvPr>
        </p:nvSpPr>
        <p:spPr/>
        <p:txBody>
          <a:bodyPr/>
          <a:lstStyle/>
          <a:p>
            <a:pPr algn="l"/>
            <a:r>
              <a:rPr lang="en-US" b="1" dirty="0"/>
              <a:t>Supplement Not Supplant</a:t>
            </a:r>
          </a:p>
        </p:txBody>
      </p:sp>
    </p:spTree>
    <p:extLst>
      <p:ext uri="{BB962C8B-B14F-4D97-AF65-F5344CB8AC3E}">
        <p14:creationId xmlns:p14="http://schemas.microsoft.com/office/powerpoint/2010/main" val="142087786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30CF216-B1D8-4F89-96EE-86624DD1E131}"/>
              </a:ext>
            </a:extLst>
          </p:cNvPr>
          <p:cNvSpPr>
            <a:spLocks noGrp="1"/>
          </p:cNvSpPr>
          <p:nvPr>
            <p:ph type="body" idx="1"/>
          </p:nvPr>
        </p:nvSpPr>
        <p:spPr/>
        <p:txBody>
          <a:bodyPr/>
          <a:lstStyle/>
          <a:p>
            <a:r>
              <a:rPr lang="en-US" dirty="0"/>
              <a:t>Indicator	</a:t>
            </a:r>
          </a:p>
        </p:txBody>
      </p:sp>
      <p:sp>
        <p:nvSpPr>
          <p:cNvPr id="3" name="Content Placeholder 2">
            <a:extLst>
              <a:ext uri="{FF2B5EF4-FFF2-40B4-BE49-F238E27FC236}">
                <a16:creationId xmlns:a16="http://schemas.microsoft.com/office/drawing/2014/main" id="{17D63178-6ECD-47E7-AE55-14EBFADA0B2D}"/>
              </a:ext>
            </a:extLst>
          </p:cNvPr>
          <p:cNvSpPr>
            <a:spLocks noGrp="1"/>
          </p:cNvSpPr>
          <p:nvPr>
            <p:ph sz="half" idx="2"/>
          </p:nvPr>
        </p:nvSpPr>
        <p:spPr/>
        <p:txBody>
          <a:bodyPr/>
          <a:lstStyle/>
          <a:p>
            <a:r>
              <a:rPr lang="en-US" dirty="0"/>
              <a:t>LEA determines that purchases with Federal funds comply with Federal cost principles (e.g., reasonable, necessary, and allocable)</a:t>
            </a:r>
          </a:p>
        </p:txBody>
      </p:sp>
      <p:sp>
        <p:nvSpPr>
          <p:cNvPr id="6" name="Text Placeholder 5">
            <a:extLst>
              <a:ext uri="{FF2B5EF4-FFF2-40B4-BE49-F238E27FC236}">
                <a16:creationId xmlns:a16="http://schemas.microsoft.com/office/drawing/2014/main" id="{A1F07AD7-E13F-466F-A63B-8CE7A3978F38}"/>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C11AA980-2264-4BA6-9640-2EC5156EFC2F}"/>
              </a:ext>
            </a:extLst>
          </p:cNvPr>
          <p:cNvSpPr>
            <a:spLocks noGrp="1"/>
          </p:cNvSpPr>
          <p:nvPr>
            <p:ph sz="quarter" idx="4"/>
          </p:nvPr>
        </p:nvSpPr>
        <p:spPr/>
        <p:txBody>
          <a:bodyPr/>
          <a:lstStyle/>
          <a:p>
            <a:r>
              <a:rPr lang="en-US" sz="2000" dirty="0"/>
              <a:t>Documentation showing purchases impacted targeted population</a:t>
            </a:r>
          </a:p>
          <a:p>
            <a:r>
              <a:rPr lang="en-US" sz="2000" dirty="0"/>
              <a:t>Multiple bids</a:t>
            </a:r>
          </a:p>
          <a:p>
            <a:r>
              <a:rPr lang="en-US" sz="2000" dirty="0"/>
              <a:t>LEA prorates expenditures between federal, state, and/or local funding sources when purchases supported more than one funding purpose</a:t>
            </a:r>
          </a:p>
          <a:p>
            <a:pPr marL="0" indent="0">
              <a:buNone/>
            </a:pPr>
            <a:endParaRPr lang="en-US" dirty="0"/>
          </a:p>
        </p:txBody>
      </p:sp>
      <p:sp>
        <p:nvSpPr>
          <p:cNvPr id="4" name="Title 3">
            <a:extLst>
              <a:ext uri="{FF2B5EF4-FFF2-40B4-BE49-F238E27FC236}">
                <a16:creationId xmlns:a16="http://schemas.microsoft.com/office/drawing/2014/main" id="{A2B30E90-E3FA-4911-93FB-A5C91B76E225}"/>
              </a:ext>
            </a:extLst>
          </p:cNvPr>
          <p:cNvSpPr>
            <a:spLocks noGrp="1"/>
          </p:cNvSpPr>
          <p:nvPr>
            <p:ph type="title"/>
          </p:nvPr>
        </p:nvSpPr>
        <p:spPr/>
        <p:txBody>
          <a:bodyPr/>
          <a:lstStyle/>
          <a:p>
            <a:pPr algn="l"/>
            <a:r>
              <a:rPr lang="en-US" b="1" dirty="0"/>
              <a:t>Use of Funds</a:t>
            </a:r>
          </a:p>
        </p:txBody>
      </p:sp>
    </p:spTree>
    <p:extLst>
      <p:ext uri="{BB962C8B-B14F-4D97-AF65-F5344CB8AC3E}">
        <p14:creationId xmlns:p14="http://schemas.microsoft.com/office/powerpoint/2010/main" val="378840325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383CB8AF-1C75-4243-9AED-5E494E02007F}"/>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B98477BB-E464-4DDE-B6EE-CCF889470781}"/>
              </a:ext>
            </a:extLst>
          </p:cNvPr>
          <p:cNvSpPr>
            <a:spLocks noGrp="1"/>
          </p:cNvSpPr>
          <p:nvPr>
            <p:ph sz="half" idx="2"/>
          </p:nvPr>
        </p:nvSpPr>
        <p:spPr/>
        <p:txBody>
          <a:bodyPr/>
          <a:lstStyle/>
          <a:p>
            <a:r>
              <a:rPr lang="en-US" dirty="0"/>
              <a:t>Title I funds are used to supplement funds made available from non-Federal sources</a:t>
            </a:r>
          </a:p>
          <a:p>
            <a:r>
              <a:rPr lang="en-US" dirty="0"/>
              <a:t>LEA uses Title I administrative funds appropriately</a:t>
            </a:r>
          </a:p>
          <a:p>
            <a:r>
              <a:rPr lang="en-US" dirty="0"/>
              <a:t>LEA is in compliance with the requirement prohibiting carrying over more than 15% of the Title I funds allocated for any fiscal year without a prior approved waiver</a:t>
            </a:r>
          </a:p>
        </p:txBody>
      </p:sp>
      <p:sp>
        <p:nvSpPr>
          <p:cNvPr id="8" name="Text Placeholder 7">
            <a:extLst>
              <a:ext uri="{FF2B5EF4-FFF2-40B4-BE49-F238E27FC236}">
                <a16:creationId xmlns:a16="http://schemas.microsoft.com/office/drawing/2014/main" id="{CE800885-33B0-4705-A7AC-6DDA14A2C4D3}"/>
              </a:ext>
            </a:extLst>
          </p:cNvPr>
          <p:cNvSpPr>
            <a:spLocks noGrp="1"/>
          </p:cNvSpPr>
          <p:nvPr>
            <p:ph type="body" sz="quarter" idx="3"/>
          </p:nvPr>
        </p:nvSpPr>
        <p:spPr/>
        <p:txBody>
          <a:bodyPr/>
          <a:lstStyle/>
          <a:p>
            <a:r>
              <a:rPr lang="en-US" dirty="0"/>
              <a:t>Evidence of Implementation</a:t>
            </a:r>
          </a:p>
        </p:txBody>
      </p:sp>
      <p:sp>
        <p:nvSpPr>
          <p:cNvPr id="9" name="Content Placeholder 8">
            <a:extLst>
              <a:ext uri="{FF2B5EF4-FFF2-40B4-BE49-F238E27FC236}">
                <a16:creationId xmlns:a16="http://schemas.microsoft.com/office/drawing/2014/main" id="{23A719A5-95C7-4054-BD5F-7D080ED6A964}"/>
              </a:ext>
            </a:extLst>
          </p:cNvPr>
          <p:cNvSpPr>
            <a:spLocks noGrp="1"/>
          </p:cNvSpPr>
          <p:nvPr>
            <p:ph sz="quarter" idx="4"/>
          </p:nvPr>
        </p:nvSpPr>
        <p:spPr/>
        <p:txBody>
          <a:bodyPr/>
          <a:lstStyle/>
          <a:p>
            <a:r>
              <a:rPr lang="en-US" sz="1800" dirty="0"/>
              <a:t>Budget documents</a:t>
            </a:r>
          </a:p>
          <a:p>
            <a:r>
              <a:rPr lang="en-US" sz="1800" dirty="0"/>
              <a:t>Budget/Expenditures</a:t>
            </a:r>
          </a:p>
          <a:p>
            <a:r>
              <a:rPr lang="en-US" sz="1800" dirty="0"/>
              <a:t>ESSA Consolidated administration</a:t>
            </a:r>
          </a:p>
          <a:p>
            <a:r>
              <a:rPr lang="en-US" sz="1800" dirty="0"/>
              <a:t>Job descriptions</a:t>
            </a:r>
          </a:p>
          <a:p>
            <a:r>
              <a:rPr lang="en-US" sz="1800" dirty="0"/>
              <a:t>Funding source for all instructional salaries by school</a:t>
            </a:r>
          </a:p>
          <a:p>
            <a:r>
              <a:rPr lang="en-US" sz="1800" dirty="0"/>
              <a:t>Comparability report (filed and approved by MDE)</a:t>
            </a:r>
          </a:p>
          <a:p>
            <a:r>
              <a:rPr lang="en-US" sz="1800" dirty="0"/>
              <a:t>Enrollment data by school (Title and non-Title)</a:t>
            </a:r>
          </a:p>
          <a:p>
            <a:r>
              <a:rPr lang="en-US" sz="1800" dirty="0"/>
              <a:t>Carryover letter</a:t>
            </a:r>
          </a:p>
          <a:p>
            <a:r>
              <a:rPr lang="en-US" sz="1800" dirty="0"/>
              <a:t>Waiver request letter and MDE approval</a:t>
            </a:r>
          </a:p>
        </p:txBody>
      </p:sp>
      <p:sp>
        <p:nvSpPr>
          <p:cNvPr id="6" name="Title 5">
            <a:extLst>
              <a:ext uri="{FF2B5EF4-FFF2-40B4-BE49-F238E27FC236}">
                <a16:creationId xmlns:a16="http://schemas.microsoft.com/office/drawing/2014/main" id="{160A7399-9E2F-4B1E-B79F-326C6AE8C512}"/>
              </a:ext>
            </a:extLst>
          </p:cNvPr>
          <p:cNvSpPr>
            <a:spLocks noGrp="1"/>
          </p:cNvSpPr>
          <p:nvPr>
            <p:ph type="title"/>
          </p:nvPr>
        </p:nvSpPr>
        <p:spPr/>
        <p:txBody>
          <a:bodyPr/>
          <a:lstStyle/>
          <a:p>
            <a:pPr algn="l"/>
            <a:r>
              <a:rPr lang="en-US" b="1" dirty="0"/>
              <a:t>Title I, Part A</a:t>
            </a:r>
          </a:p>
        </p:txBody>
      </p:sp>
    </p:spTree>
    <p:extLst>
      <p:ext uri="{BB962C8B-B14F-4D97-AF65-F5344CB8AC3E}">
        <p14:creationId xmlns:p14="http://schemas.microsoft.com/office/powerpoint/2010/main" val="100681554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bwMode="auto">
          <a:xfrm>
            <a:off x="802887" y="2013418"/>
            <a:ext cx="10872439" cy="990659"/>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marL="0" indent="0">
              <a:buNone/>
            </a:pPr>
            <a:r>
              <a:rPr lang="en-US" altLang="en-US" dirty="0">
                <a:solidFill>
                  <a:schemeClr val="tx1"/>
                </a:solidFill>
                <a:latin typeface="+mn-lt"/>
              </a:rPr>
              <a:t>To create a world-class educational system that gives students the knowledge and skills to be successful in college and the workforce, and to flourish as parents and citizens</a:t>
            </a:r>
          </a:p>
        </p:txBody>
      </p:sp>
      <p:sp>
        <p:nvSpPr>
          <p:cNvPr id="10243" name="TextBox 10"/>
          <p:cNvSpPr txBox="1">
            <a:spLocks noChangeArrowheads="1"/>
          </p:cNvSpPr>
          <p:nvPr/>
        </p:nvSpPr>
        <p:spPr bwMode="auto">
          <a:xfrm>
            <a:off x="802887" y="1447858"/>
            <a:ext cx="1544012"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3200" b="1" dirty="0">
                <a:solidFill>
                  <a:srgbClr val="223264"/>
                </a:solidFill>
                <a:latin typeface="+mj-lt"/>
              </a:rPr>
              <a:t>Vision</a:t>
            </a:r>
            <a:endParaRPr lang="en-US" altLang="en-US" sz="1350" b="1" dirty="0">
              <a:latin typeface="+mj-lt"/>
            </a:endParaRPr>
          </a:p>
        </p:txBody>
      </p:sp>
      <p:sp>
        <p:nvSpPr>
          <p:cNvPr id="10244" name="TextBox 11"/>
          <p:cNvSpPr txBox="1">
            <a:spLocks noChangeArrowheads="1"/>
          </p:cNvSpPr>
          <p:nvPr/>
        </p:nvSpPr>
        <p:spPr bwMode="auto">
          <a:xfrm>
            <a:off x="878854" y="4402903"/>
            <a:ext cx="10415239" cy="1877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spcBef>
                <a:spcPct val="20000"/>
              </a:spcBef>
            </a:pPr>
            <a:r>
              <a:rPr lang="en-US" altLang="en-US" sz="3200" dirty="0">
                <a:latin typeface="+mn-lt"/>
              </a:rPr>
              <a:t>To provide leadership through the development of policy and accountability systems so that all students are prepared to compete in the global community</a:t>
            </a:r>
          </a:p>
          <a:p>
            <a:endParaRPr lang="en-US" altLang="en-US" sz="2000" dirty="0">
              <a:latin typeface="+mn-lt"/>
            </a:endParaRPr>
          </a:p>
        </p:txBody>
      </p:sp>
      <p:sp>
        <p:nvSpPr>
          <p:cNvPr id="10245" name="TextBox 10"/>
          <p:cNvSpPr txBox="1">
            <a:spLocks noChangeArrowheads="1"/>
          </p:cNvSpPr>
          <p:nvPr/>
        </p:nvSpPr>
        <p:spPr bwMode="auto">
          <a:xfrm>
            <a:off x="802887" y="3768160"/>
            <a:ext cx="1861407"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en-US" altLang="en-US" sz="3200" b="1" dirty="0">
                <a:solidFill>
                  <a:srgbClr val="223264"/>
                </a:solidFill>
                <a:latin typeface="+mn-lt"/>
              </a:rPr>
              <a:t>Mission</a:t>
            </a:r>
            <a:endParaRPr lang="en-US" altLang="en-US" sz="1350" b="1" dirty="0">
              <a:latin typeface="+mn-lt"/>
            </a:endParaRPr>
          </a:p>
        </p:txBody>
      </p:sp>
      <p:cxnSp>
        <p:nvCxnSpPr>
          <p:cNvPr id="3" name="Straight Connector 2"/>
          <p:cNvCxnSpPr>
            <a:cxnSpLocks noChangeShapeType="1"/>
          </p:cNvCxnSpPr>
          <p:nvPr/>
        </p:nvCxnSpPr>
        <p:spPr bwMode="auto">
          <a:xfrm>
            <a:off x="2316443" y="1759522"/>
            <a:ext cx="8977650" cy="2883"/>
          </a:xfrm>
          <a:prstGeom prst="line">
            <a:avLst/>
          </a:prstGeom>
          <a:noFill/>
          <a:ln w="25400">
            <a:solidFill>
              <a:srgbClr val="FF0000"/>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cxnSp>
        <p:nvCxnSpPr>
          <p:cNvPr id="12" name="Straight Connector 11"/>
          <p:cNvCxnSpPr>
            <a:cxnSpLocks noChangeShapeType="1"/>
          </p:cNvCxnSpPr>
          <p:nvPr/>
        </p:nvCxnSpPr>
        <p:spPr bwMode="auto">
          <a:xfrm>
            <a:off x="2719198" y="4128971"/>
            <a:ext cx="8574895" cy="5200"/>
          </a:xfrm>
          <a:prstGeom prst="line">
            <a:avLst/>
          </a:prstGeom>
          <a:noFill/>
          <a:ln w="25400">
            <a:solidFill>
              <a:srgbClr val="FF0000"/>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
        <p:nvSpPr>
          <p:cNvPr id="18" name="Date Placeholder 3"/>
          <p:cNvSpPr txBox="1">
            <a:spLocks/>
          </p:cNvSpPr>
          <p:nvPr/>
        </p:nvSpPr>
        <p:spPr>
          <a:xfrm>
            <a:off x="253999" y="6266569"/>
            <a:ext cx="3384940"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solidFill>
              <a:latin typeface="+mn-lt"/>
            </a:endParaRPr>
          </a:p>
        </p:txBody>
      </p:sp>
      <p:sp>
        <p:nvSpPr>
          <p:cNvPr id="21"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latin typeface="+mj-lt"/>
            </a:endParaRPr>
          </a:p>
        </p:txBody>
      </p:sp>
      <p:sp>
        <p:nvSpPr>
          <p:cNvPr id="11" name="Content Placeholder 5"/>
          <p:cNvSpPr>
            <a:spLocks noGrp="1"/>
          </p:cNvSpPr>
          <p:nvPr>
            <p:ph idx="13"/>
          </p:nvPr>
        </p:nvSpPr>
        <p:spPr bwMode="auto">
          <a:xfrm>
            <a:off x="3638940" y="76200"/>
            <a:ext cx="794346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Autofit/>
          </a:bodyPr>
          <a:lstStyle/>
          <a:p>
            <a:pPr>
              <a:spcBef>
                <a:spcPts val="0"/>
              </a:spcBef>
            </a:pPr>
            <a:r>
              <a:rPr lang="en-US" altLang="en-US" sz="2800" dirty="0">
                <a:latin typeface="Georgia" panose="02040502050405020303" pitchFamily="18" charset="0"/>
              </a:rPr>
              <a:t>Mississippi State Board of Education’s</a:t>
            </a:r>
          </a:p>
          <a:p>
            <a:pPr>
              <a:spcBef>
                <a:spcPts val="0"/>
              </a:spcBef>
            </a:pPr>
            <a:r>
              <a:rPr lang="en-US" altLang="en-US" sz="2800" dirty="0">
                <a:latin typeface="Georgia" panose="02040502050405020303" pitchFamily="18" charset="0"/>
              </a:rPr>
              <a:t>Vision and Mission</a:t>
            </a:r>
          </a:p>
        </p:txBody>
      </p:sp>
    </p:spTree>
    <p:extLst>
      <p:ext uri="{BB962C8B-B14F-4D97-AF65-F5344CB8AC3E}">
        <p14:creationId xmlns:p14="http://schemas.microsoft.com/office/powerpoint/2010/main" val="210871513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3DFBFDD-26DF-4906-B218-82C351DE9D6E}"/>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3CBD7CD6-11B8-4935-868D-F6D34DA9216E}"/>
              </a:ext>
            </a:extLst>
          </p:cNvPr>
          <p:cNvSpPr>
            <a:spLocks noGrp="1"/>
          </p:cNvSpPr>
          <p:nvPr>
            <p:ph sz="half" idx="2"/>
          </p:nvPr>
        </p:nvSpPr>
        <p:spPr/>
        <p:txBody>
          <a:bodyPr/>
          <a:lstStyle/>
          <a:p>
            <a:r>
              <a:rPr lang="en-US" dirty="0"/>
              <a:t>Title II, Part A funds are used to supplement state and local funds</a:t>
            </a:r>
          </a:p>
        </p:txBody>
      </p:sp>
      <p:sp>
        <p:nvSpPr>
          <p:cNvPr id="6" name="Text Placeholder 5">
            <a:extLst>
              <a:ext uri="{FF2B5EF4-FFF2-40B4-BE49-F238E27FC236}">
                <a16:creationId xmlns:a16="http://schemas.microsoft.com/office/drawing/2014/main" id="{4F14D78C-34E7-460A-8ED4-72A57B60B93A}"/>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3DD30D2A-6E63-4136-93A8-2C9B514FCC0E}"/>
              </a:ext>
            </a:extLst>
          </p:cNvPr>
          <p:cNvSpPr>
            <a:spLocks noGrp="1"/>
          </p:cNvSpPr>
          <p:nvPr>
            <p:ph sz="quarter" idx="4"/>
          </p:nvPr>
        </p:nvSpPr>
        <p:spPr/>
        <p:txBody>
          <a:bodyPr/>
          <a:lstStyle/>
          <a:p>
            <a:r>
              <a:rPr lang="en-US" dirty="0"/>
              <a:t>Documentation of activities</a:t>
            </a:r>
          </a:p>
          <a:p>
            <a:r>
              <a:rPr lang="en-US" dirty="0"/>
              <a:t>Expenditures</a:t>
            </a:r>
          </a:p>
        </p:txBody>
      </p:sp>
      <p:sp>
        <p:nvSpPr>
          <p:cNvPr id="4" name="Title 3">
            <a:extLst>
              <a:ext uri="{FF2B5EF4-FFF2-40B4-BE49-F238E27FC236}">
                <a16:creationId xmlns:a16="http://schemas.microsoft.com/office/drawing/2014/main" id="{FD96FEC9-43E3-41DF-AC48-5150806E0D0E}"/>
              </a:ext>
            </a:extLst>
          </p:cNvPr>
          <p:cNvSpPr>
            <a:spLocks noGrp="1"/>
          </p:cNvSpPr>
          <p:nvPr>
            <p:ph type="title"/>
          </p:nvPr>
        </p:nvSpPr>
        <p:spPr/>
        <p:txBody>
          <a:bodyPr/>
          <a:lstStyle/>
          <a:p>
            <a:pPr algn="l"/>
            <a:r>
              <a:rPr lang="en-US" b="1" dirty="0"/>
              <a:t>Title II, Part A</a:t>
            </a:r>
          </a:p>
        </p:txBody>
      </p:sp>
    </p:spTree>
    <p:extLst>
      <p:ext uri="{BB962C8B-B14F-4D97-AF65-F5344CB8AC3E}">
        <p14:creationId xmlns:p14="http://schemas.microsoft.com/office/powerpoint/2010/main" val="133741508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4C17C7F-C5D3-4AEF-9FA3-3CDEC26A8A94}"/>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852D50FF-D2DB-4A61-954A-9CF8E23433CA}"/>
              </a:ext>
            </a:extLst>
          </p:cNvPr>
          <p:cNvSpPr>
            <a:spLocks noGrp="1"/>
          </p:cNvSpPr>
          <p:nvPr>
            <p:ph sz="half" idx="2"/>
          </p:nvPr>
        </p:nvSpPr>
        <p:spPr/>
        <p:txBody>
          <a:bodyPr/>
          <a:lstStyle/>
          <a:p>
            <a:r>
              <a:rPr lang="en-US" dirty="0"/>
              <a:t>Title III, Part A funds are used to supplement state, local, and other Federal funds.</a:t>
            </a:r>
          </a:p>
        </p:txBody>
      </p:sp>
      <p:sp>
        <p:nvSpPr>
          <p:cNvPr id="6" name="Text Placeholder 5">
            <a:extLst>
              <a:ext uri="{FF2B5EF4-FFF2-40B4-BE49-F238E27FC236}">
                <a16:creationId xmlns:a16="http://schemas.microsoft.com/office/drawing/2014/main" id="{9E9DDEC7-E71F-4110-A783-B0421680CC4A}"/>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322CA951-EB6D-4F5F-A7E2-593E854D2ECD}"/>
              </a:ext>
            </a:extLst>
          </p:cNvPr>
          <p:cNvSpPr>
            <a:spLocks noGrp="1"/>
          </p:cNvSpPr>
          <p:nvPr>
            <p:ph sz="quarter" idx="4"/>
          </p:nvPr>
        </p:nvSpPr>
        <p:spPr/>
        <p:txBody>
          <a:bodyPr/>
          <a:lstStyle/>
          <a:p>
            <a:r>
              <a:rPr lang="en-US" dirty="0"/>
              <a:t>Documentation of activities</a:t>
            </a:r>
          </a:p>
          <a:p>
            <a:r>
              <a:rPr lang="en-US" dirty="0"/>
              <a:t>Expenditures</a:t>
            </a:r>
          </a:p>
          <a:p>
            <a:r>
              <a:rPr lang="en-US" dirty="0"/>
              <a:t>Interview</a:t>
            </a:r>
          </a:p>
        </p:txBody>
      </p:sp>
      <p:sp>
        <p:nvSpPr>
          <p:cNvPr id="4" name="Title 3">
            <a:extLst>
              <a:ext uri="{FF2B5EF4-FFF2-40B4-BE49-F238E27FC236}">
                <a16:creationId xmlns:a16="http://schemas.microsoft.com/office/drawing/2014/main" id="{E5936D01-5839-4ECE-8C74-E8C64C634DF8}"/>
              </a:ext>
            </a:extLst>
          </p:cNvPr>
          <p:cNvSpPr>
            <a:spLocks noGrp="1"/>
          </p:cNvSpPr>
          <p:nvPr>
            <p:ph type="title"/>
          </p:nvPr>
        </p:nvSpPr>
        <p:spPr/>
        <p:txBody>
          <a:bodyPr/>
          <a:lstStyle/>
          <a:p>
            <a:pPr algn="l"/>
            <a:r>
              <a:rPr lang="en-US" b="1" dirty="0"/>
              <a:t>Title III, Part A</a:t>
            </a:r>
          </a:p>
        </p:txBody>
      </p:sp>
    </p:spTree>
    <p:extLst>
      <p:ext uri="{BB962C8B-B14F-4D97-AF65-F5344CB8AC3E}">
        <p14:creationId xmlns:p14="http://schemas.microsoft.com/office/powerpoint/2010/main" val="214551202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4B35765-225C-497F-B92D-D1757A1D10F9}"/>
              </a:ext>
            </a:extLst>
          </p:cNvPr>
          <p:cNvSpPr>
            <a:spLocks noGrp="1"/>
          </p:cNvSpPr>
          <p:nvPr>
            <p:ph type="body" idx="1"/>
          </p:nvPr>
        </p:nvSpPr>
        <p:spPr/>
        <p:txBody>
          <a:bodyPr/>
          <a:lstStyle/>
          <a:p>
            <a:r>
              <a:rPr lang="en-US" dirty="0"/>
              <a:t>Indicator</a:t>
            </a:r>
          </a:p>
        </p:txBody>
      </p:sp>
      <p:sp>
        <p:nvSpPr>
          <p:cNvPr id="3" name="Content Placeholder 2">
            <a:extLst>
              <a:ext uri="{FF2B5EF4-FFF2-40B4-BE49-F238E27FC236}">
                <a16:creationId xmlns:a16="http://schemas.microsoft.com/office/drawing/2014/main" id="{C4E1C387-3032-4334-9B9E-3CA571875B36}"/>
              </a:ext>
            </a:extLst>
          </p:cNvPr>
          <p:cNvSpPr>
            <a:spLocks noGrp="1"/>
          </p:cNvSpPr>
          <p:nvPr>
            <p:ph sz="half" idx="2"/>
          </p:nvPr>
        </p:nvSpPr>
        <p:spPr/>
        <p:txBody>
          <a:bodyPr/>
          <a:lstStyle/>
          <a:p>
            <a:r>
              <a:rPr lang="en-US" dirty="0"/>
              <a:t>LEA transfers funds between </a:t>
            </a:r>
            <a:r>
              <a:rPr lang="en-US"/>
              <a:t>formula programs</a:t>
            </a:r>
            <a:endParaRPr lang="en-US" dirty="0"/>
          </a:p>
          <a:p>
            <a:r>
              <a:rPr lang="en-US" dirty="0"/>
              <a:t>Documentation is on file to support all transfers are made in accordance with consolidated administration</a:t>
            </a:r>
          </a:p>
          <a:p>
            <a:r>
              <a:rPr lang="en-US" dirty="0"/>
              <a:t>All fiscal records are maintained to reflect the transfers</a:t>
            </a:r>
          </a:p>
        </p:txBody>
      </p:sp>
      <p:sp>
        <p:nvSpPr>
          <p:cNvPr id="6" name="Text Placeholder 5">
            <a:extLst>
              <a:ext uri="{FF2B5EF4-FFF2-40B4-BE49-F238E27FC236}">
                <a16:creationId xmlns:a16="http://schemas.microsoft.com/office/drawing/2014/main" id="{DC0FCACA-A4BC-4733-BA52-BDC6DF574584}"/>
              </a:ext>
            </a:extLst>
          </p:cNvPr>
          <p:cNvSpPr>
            <a:spLocks noGrp="1"/>
          </p:cNvSpPr>
          <p:nvPr>
            <p:ph type="body" sz="quarter" idx="3"/>
          </p:nvPr>
        </p:nvSpPr>
        <p:spPr/>
        <p:txBody>
          <a:bodyPr/>
          <a:lstStyle/>
          <a:p>
            <a:r>
              <a:rPr lang="en-US" dirty="0"/>
              <a:t>Evidence of Implementation</a:t>
            </a:r>
          </a:p>
        </p:txBody>
      </p:sp>
      <p:sp>
        <p:nvSpPr>
          <p:cNvPr id="7" name="Content Placeholder 6">
            <a:extLst>
              <a:ext uri="{FF2B5EF4-FFF2-40B4-BE49-F238E27FC236}">
                <a16:creationId xmlns:a16="http://schemas.microsoft.com/office/drawing/2014/main" id="{14ECADCC-0438-4CA5-BDE3-2CCCFD384082}"/>
              </a:ext>
            </a:extLst>
          </p:cNvPr>
          <p:cNvSpPr>
            <a:spLocks noGrp="1"/>
          </p:cNvSpPr>
          <p:nvPr>
            <p:ph sz="quarter" idx="4"/>
          </p:nvPr>
        </p:nvSpPr>
        <p:spPr/>
        <p:txBody>
          <a:bodyPr/>
          <a:lstStyle/>
          <a:p>
            <a:r>
              <a:rPr lang="en-US" dirty="0"/>
              <a:t>Consolidated MCAPS Application</a:t>
            </a:r>
          </a:p>
          <a:p>
            <a:r>
              <a:rPr lang="en-US" dirty="0"/>
              <a:t>Budget documents</a:t>
            </a:r>
          </a:p>
          <a:p>
            <a:r>
              <a:rPr lang="en-US" dirty="0"/>
              <a:t>Budget Worksheet</a:t>
            </a:r>
          </a:p>
          <a:p>
            <a:r>
              <a:rPr lang="en-US" dirty="0"/>
              <a:t>Budget Spreadsheet</a:t>
            </a:r>
          </a:p>
          <a:p>
            <a:r>
              <a:rPr lang="en-US" dirty="0"/>
              <a:t>Purchase orders, receipts, etc.</a:t>
            </a:r>
          </a:p>
        </p:txBody>
      </p:sp>
      <p:sp>
        <p:nvSpPr>
          <p:cNvPr id="4" name="Title 3">
            <a:extLst>
              <a:ext uri="{FF2B5EF4-FFF2-40B4-BE49-F238E27FC236}">
                <a16:creationId xmlns:a16="http://schemas.microsoft.com/office/drawing/2014/main" id="{E6AA9BEC-6ACF-461A-A472-4452BF533416}"/>
              </a:ext>
            </a:extLst>
          </p:cNvPr>
          <p:cNvSpPr>
            <a:spLocks noGrp="1"/>
          </p:cNvSpPr>
          <p:nvPr>
            <p:ph type="title"/>
          </p:nvPr>
        </p:nvSpPr>
        <p:spPr/>
        <p:txBody>
          <a:bodyPr/>
          <a:lstStyle/>
          <a:p>
            <a:pPr algn="l"/>
            <a:r>
              <a:rPr lang="en-US" b="1" dirty="0"/>
              <a:t>ESSA Transferability</a:t>
            </a:r>
          </a:p>
        </p:txBody>
      </p:sp>
    </p:spTree>
    <p:extLst>
      <p:ext uri="{BB962C8B-B14F-4D97-AF65-F5344CB8AC3E}">
        <p14:creationId xmlns:p14="http://schemas.microsoft.com/office/powerpoint/2010/main" val="7040045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19078052"/>
              </p:ext>
            </p:extLst>
          </p:nvPr>
        </p:nvGraphicFramePr>
        <p:xfrm>
          <a:off x="2436604" y="1390423"/>
          <a:ext cx="7422777" cy="5273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p:cNvSpPr>
            <a:spLocks noGrp="1"/>
          </p:cNvSpPr>
          <p:nvPr>
            <p:ph idx="13"/>
          </p:nvPr>
        </p:nvSpPr>
        <p:spPr/>
        <p:txBody>
          <a:bodyPr/>
          <a:lstStyle/>
          <a:p>
            <a:r>
              <a:rPr lang="en-US" dirty="0">
                <a:latin typeface="Georgia" panose="02040502050405020303" pitchFamily="18" charset="0"/>
              </a:rPr>
              <a:t>MCAPS Connection</a:t>
            </a:r>
          </a:p>
        </p:txBody>
      </p:sp>
      <p:sp>
        <p:nvSpPr>
          <p:cNvPr id="6" name="Oval 5"/>
          <p:cNvSpPr/>
          <p:nvPr/>
        </p:nvSpPr>
        <p:spPr>
          <a:xfrm>
            <a:off x="5053403" y="2963057"/>
            <a:ext cx="2189181" cy="2128668"/>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5454126" y="3427227"/>
            <a:ext cx="1387737" cy="1200329"/>
          </a:xfrm>
          <a:prstGeom prst="rect">
            <a:avLst/>
          </a:prstGeom>
          <a:noFill/>
        </p:spPr>
        <p:txBody>
          <a:bodyPr wrap="square" rtlCol="0">
            <a:spAutoFit/>
          </a:bodyPr>
          <a:lstStyle/>
          <a:p>
            <a:pPr algn="ctr"/>
            <a:r>
              <a:rPr lang="en-US" b="1" dirty="0">
                <a:solidFill>
                  <a:schemeClr val="bg1"/>
                </a:solidFill>
              </a:rPr>
              <a:t>OFP Ongoing Assistance and Support</a:t>
            </a:r>
          </a:p>
        </p:txBody>
      </p:sp>
    </p:spTree>
    <p:extLst>
      <p:ext uri="{BB962C8B-B14F-4D97-AF65-F5344CB8AC3E}">
        <p14:creationId xmlns:p14="http://schemas.microsoft.com/office/powerpoint/2010/main" val="19425248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19296B-1145-43D1-AB80-C6EFD432D747}"/>
              </a:ext>
            </a:extLst>
          </p:cNvPr>
          <p:cNvSpPr>
            <a:spLocks noGrp="1"/>
          </p:cNvSpPr>
          <p:nvPr>
            <p:ph idx="1"/>
          </p:nvPr>
        </p:nvSpPr>
        <p:spPr/>
        <p:txBody>
          <a:bodyPr/>
          <a:lstStyle/>
          <a:p>
            <a:r>
              <a:rPr lang="en-US" dirty="0">
                <a:latin typeface="Georgia" panose="02040502050405020303" pitchFamily="18" charset="0"/>
              </a:rPr>
              <a:t>Programmatic Indicators will be added to the consolidated monitoring instrument for 2018-2019</a:t>
            </a:r>
          </a:p>
          <a:p>
            <a:r>
              <a:rPr lang="en-US" dirty="0">
                <a:latin typeface="Georgia" panose="02040502050405020303" pitchFamily="18" charset="0"/>
              </a:rPr>
              <a:t>OFP Monitoring Process is a replication of USDE protocols</a:t>
            </a:r>
          </a:p>
          <a:p>
            <a:r>
              <a:rPr lang="en-US" dirty="0">
                <a:latin typeface="Georgia" panose="02040502050405020303" pitchFamily="18" charset="0"/>
              </a:rPr>
              <a:t>Upcoming Request for Applications (RFA) for Monitoring Assistance</a:t>
            </a:r>
          </a:p>
        </p:txBody>
      </p:sp>
      <p:sp>
        <p:nvSpPr>
          <p:cNvPr id="3" name="Content Placeholder 2">
            <a:extLst>
              <a:ext uri="{FF2B5EF4-FFF2-40B4-BE49-F238E27FC236}">
                <a16:creationId xmlns:a16="http://schemas.microsoft.com/office/drawing/2014/main" id="{7D020C9E-8CF6-4686-990E-02C9A5DCBCEC}"/>
              </a:ext>
            </a:extLst>
          </p:cNvPr>
          <p:cNvSpPr>
            <a:spLocks noGrp="1"/>
          </p:cNvSpPr>
          <p:nvPr>
            <p:ph idx="13"/>
          </p:nvPr>
        </p:nvSpPr>
        <p:spPr/>
        <p:txBody>
          <a:bodyPr/>
          <a:lstStyle/>
          <a:p>
            <a:r>
              <a:rPr lang="en-US" dirty="0">
                <a:latin typeface="Georgia" panose="02040502050405020303" pitchFamily="18" charset="0"/>
              </a:rPr>
              <a:t>OFP Updates</a:t>
            </a:r>
          </a:p>
        </p:txBody>
      </p:sp>
    </p:spTree>
    <p:extLst>
      <p:ext uri="{BB962C8B-B14F-4D97-AF65-F5344CB8AC3E}">
        <p14:creationId xmlns:p14="http://schemas.microsoft.com/office/powerpoint/2010/main" val="41412389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lgn="ctr">
              <a:buNone/>
              <a:defRPr/>
            </a:pPr>
            <a:r>
              <a:rPr lang="en-US" sz="2400" b="1" dirty="0">
                <a:solidFill>
                  <a:srgbClr val="003366"/>
                </a:solidFill>
                <a:latin typeface="Georgia" panose="02040502050405020303" pitchFamily="18" charset="0"/>
              </a:rPr>
              <a:t>Quentin Ransburg, Executive Director of Federal Programs</a:t>
            </a:r>
          </a:p>
          <a:p>
            <a:pPr marL="0" lvl="0" indent="0" algn="ctr">
              <a:buNone/>
              <a:defRPr/>
            </a:pPr>
            <a:r>
              <a:rPr lang="en-US" sz="2400" b="1" dirty="0">
                <a:solidFill>
                  <a:srgbClr val="060912"/>
                </a:solidFill>
                <a:latin typeface="Georgia" panose="02040502050405020303" pitchFamily="18" charset="0"/>
                <a:hlinkClick r:id="rId3"/>
              </a:rPr>
              <a:t>QRansburg@mdek12.org</a:t>
            </a:r>
            <a:endParaRPr lang="en-US" sz="2400" b="1" dirty="0">
              <a:solidFill>
                <a:srgbClr val="060912"/>
              </a:solidFill>
              <a:latin typeface="Georgia" panose="02040502050405020303" pitchFamily="18" charset="0"/>
            </a:endParaRPr>
          </a:p>
          <a:p>
            <a:pPr marL="0" lvl="0" indent="0" algn="ctr">
              <a:buNone/>
              <a:defRPr/>
            </a:pPr>
            <a:endParaRPr lang="en-US" sz="1600" b="1" dirty="0">
              <a:solidFill>
                <a:srgbClr val="060912"/>
              </a:solidFill>
              <a:latin typeface="Georgia" panose="02040502050405020303" pitchFamily="18" charset="0"/>
            </a:endParaRPr>
          </a:p>
          <a:p>
            <a:pPr marL="0" lvl="0" indent="0" algn="ctr">
              <a:buNone/>
              <a:defRPr/>
            </a:pPr>
            <a:r>
              <a:rPr lang="en-US" sz="2400" b="1" dirty="0">
                <a:solidFill>
                  <a:srgbClr val="003366"/>
                </a:solidFill>
                <a:latin typeface="Georgia" panose="02040502050405020303" pitchFamily="18" charset="0"/>
              </a:rPr>
              <a:t>Farrah R. Nicholson, Director of PD &amp; Student Learning Opportunities</a:t>
            </a:r>
          </a:p>
          <a:p>
            <a:pPr marL="0" lvl="0" indent="0" algn="ctr">
              <a:buNone/>
              <a:defRPr/>
            </a:pPr>
            <a:r>
              <a:rPr lang="en-US" sz="2400" b="1" dirty="0">
                <a:solidFill>
                  <a:srgbClr val="060912"/>
                </a:solidFill>
                <a:latin typeface="Georgia" panose="02040502050405020303" pitchFamily="18" charset="0"/>
                <a:hlinkClick r:id="rId4"/>
              </a:rPr>
              <a:t>FNicholson@mdek12.org</a:t>
            </a:r>
            <a:r>
              <a:rPr lang="en-US" sz="2400" b="1" dirty="0">
                <a:solidFill>
                  <a:srgbClr val="060912"/>
                </a:solidFill>
                <a:latin typeface="Georgia" panose="02040502050405020303" pitchFamily="18" charset="0"/>
              </a:rPr>
              <a:t> </a:t>
            </a:r>
          </a:p>
          <a:p>
            <a:pPr marL="0" lvl="0" indent="0" algn="ctr">
              <a:buNone/>
              <a:defRPr/>
            </a:pPr>
            <a:endParaRPr lang="en-US" sz="2400" b="1" dirty="0">
              <a:solidFill>
                <a:srgbClr val="060912"/>
              </a:solidFill>
              <a:latin typeface="Georgia" panose="02040502050405020303" pitchFamily="18" charset="0"/>
            </a:endParaRPr>
          </a:p>
          <a:p>
            <a:pPr marL="0" lvl="0" indent="0" algn="ctr">
              <a:buNone/>
              <a:defRPr/>
            </a:pPr>
            <a:r>
              <a:rPr lang="en-US" sz="2400" b="1" dirty="0">
                <a:solidFill>
                  <a:srgbClr val="002060"/>
                </a:solidFill>
                <a:latin typeface="Georgia" panose="02040502050405020303" pitchFamily="18" charset="0"/>
              </a:rPr>
              <a:t>Betina White, Monitoring &amp; Compliance Coordinator</a:t>
            </a:r>
          </a:p>
          <a:p>
            <a:pPr marL="0" lvl="0" indent="0" algn="ctr">
              <a:buNone/>
              <a:defRPr/>
            </a:pPr>
            <a:r>
              <a:rPr lang="en-US" sz="2400" b="1" dirty="0">
                <a:solidFill>
                  <a:srgbClr val="060912"/>
                </a:solidFill>
                <a:latin typeface="Georgia" panose="02040502050405020303" pitchFamily="18" charset="0"/>
                <a:hlinkClick r:id="rId5"/>
              </a:rPr>
              <a:t>BSWhite@mdek12.org</a:t>
            </a:r>
            <a:r>
              <a:rPr lang="en-US" sz="2400" b="1" dirty="0">
                <a:solidFill>
                  <a:srgbClr val="060912"/>
                </a:solidFill>
                <a:latin typeface="Georgia" panose="02040502050405020303" pitchFamily="18" charset="0"/>
              </a:rPr>
              <a:t> </a:t>
            </a:r>
          </a:p>
          <a:p>
            <a:pPr marL="0" lvl="0" indent="0" algn="ctr">
              <a:buNone/>
              <a:defRPr/>
            </a:pPr>
            <a:endParaRPr lang="en-US" sz="1600" b="1" dirty="0">
              <a:solidFill>
                <a:srgbClr val="060912"/>
              </a:solidFill>
              <a:latin typeface="Georgia" panose="02040502050405020303" pitchFamily="18" charset="0"/>
            </a:endParaRPr>
          </a:p>
          <a:p>
            <a:pPr marL="0" lvl="0" indent="0" algn="ctr">
              <a:buNone/>
              <a:defRPr/>
            </a:pPr>
            <a:r>
              <a:rPr lang="fr-FR" sz="2400" b="1" dirty="0">
                <a:solidFill>
                  <a:srgbClr val="003366"/>
                </a:solidFill>
                <a:latin typeface="Georgia" panose="02040502050405020303" pitchFamily="18" charset="0"/>
              </a:rPr>
              <a:t>Office Phone: (601) 359-3499</a:t>
            </a:r>
          </a:p>
          <a:p>
            <a:endParaRPr lang="en-US" dirty="0"/>
          </a:p>
        </p:txBody>
      </p:sp>
      <p:sp>
        <p:nvSpPr>
          <p:cNvPr id="3" name="Content Placeholder 2"/>
          <p:cNvSpPr>
            <a:spLocks noGrp="1"/>
          </p:cNvSpPr>
          <p:nvPr>
            <p:ph idx="13"/>
          </p:nvPr>
        </p:nvSpPr>
        <p:spPr/>
        <p:txBody>
          <a:bodyPr/>
          <a:lstStyle/>
          <a:p>
            <a:r>
              <a:rPr lang="en-US" dirty="0">
                <a:latin typeface="Georgia" panose="02040502050405020303" pitchFamily="18" charset="0"/>
              </a:rPr>
              <a:t>Contact Information</a:t>
            </a:r>
          </a:p>
        </p:txBody>
      </p:sp>
    </p:spTree>
    <p:extLst>
      <p:ext uri="{BB962C8B-B14F-4D97-AF65-F5344CB8AC3E}">
        <p14:creationId xmlns:p14="http://schemas.microsoft.com/office/powerpoint/2010/main" val="388027183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4"/>
          <p:cNvSpPr>
            <a:spLocks noGrp="1"/>
          </p:cNvSpPr>
          <p:nvPr>
            <p:ph idx="1"/>
          </p:nvPr>
        </p:nvSpPr>
        <p:spPr bwMode="auto">
          <a:xfrm>
            <a:off x="628296" y="1277497"/>
            <a:ext cx="10916355" cy="4808537"/>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a:spcAft>
                <a:spcPts val="600"/>
              </a:spcAft>
              <a:buClr>
                <a:srgbClr val="FF0000"/>
              </a:buClr>
              <a:buFont typeface="Wingdings" panose="05000000000000000000" pitchFamily="2" charset="2"/>
              <a:buChar char="ü"/>
            </a:pPr>
            <a:r>
              <a:rPr lang="en-US" altLang="en-US" sz="2800" dirty="0">
                <a:solidFill>
                  <a:schemeClr val="tx1"/>
                </a:solidFill>
                <a:latin typeface="+mn-lt"/>
              </a:rPr>
              <a:t>All Students Proficient and Showing Growth in All Assessed Areas</a:t>
            </a:r>
          </a:p>
          <a:p>
            <a:pPr>
              <a:spcAft>
                <a:spcPts val="600"/>
              </a:spcAft>
              <a:buClr>
                <a:srgbClr val="FF0000"/>
              </a:buClr>
              <a:buFont typeface="Wingdings" panose="05000000000000000000" pitchFamily="2" charset="2"/>
              <a:buChar char="ü"/>
            </a:pPr>
            <a:r>
              <a:rPr lang="en-US" altLang="en-US" sz="2800" dirty="0">
                <a:solidFill>
                  <a:schemeClr val="tx1"/>
                </a:solidFill>
                <a:latin typeface="+mn-lt"/>
              </a:rPr>
              <a:t>Every Student Graduates High School and is Ready for College and Career</a:t>
            </a:r>
          </a:p>
          <a:p>
            <a:pPr>
              <a:spcAft>
                <a:spcPts val="600"/>
              </a:spcAft>
              <a:buClr>
                <a:srgbClr val="FF0000"/>
              </a:buClr>
              <a:buFont typeface="Wingdings" panose="05000000000000000000" pitchFamily="2" charset="2"/>
              <a:buChar char="ü"/>
            </a:pPr>
            <a:r>
              <a:rPr lang="en-US" altLang="en-US" sz="2800" dirty="0">
                <a:solidFill>
                  <a:schemeClr val="tx1"/>
                </a:solidFill>
                <a:latin typeface="+mn-lt"/>
              </a:rPr>
              <a:t>Every Child Has Access to a High-Quality Early Childhood Program</a:t>
            </a:r>
          </a:p>
          <a:p>
            <a:pPr>
              <a:spcAft>
                <a:spcPts val="600"/>
              </a:spcAft>
              <a:buClr>
                <a:srgbClr val="FF0000"/>
              </a:buClr>
              <a:buFont typeface="Wingdings" panose="05000000000000000000" pitchFamily="2" charset="2"/>
              <a:buChar char="ü"/>
            </a:pPr>
            <a:r>
              <a:rPr lang="en-US" altLang="en-US" sz="2800" dirty="0">
                <a:solidFill>
                  <a:schemeClr val="tx1"/>
                </a:solidFill>
                <a:latin typeface="+mn-lt"/>
              </a:rPr>
              <a:t>Every School Has Effective Teachers and Leaders</a:t>
            </a:r>
          </a:p>
          <a:p>
            <a:pPr>
              <a:spcAft>
                <a:spcPts val="600"/>
              </a:spcAft>
              <a:buClr>
                <a:srgbClr val="FF0000"/>
              </a:buClr>
              <a:buFont typeface="Wingdings" panose="05000000000000000000" pitchFamily="2" charset="2"/>
              <a:buChar char="ü"/>
            </a:pPr>
            <a:r>
              <a:rPr lang="en-US" altLang="en-US" sz="2800" dirty="0">
                <a:solidFill>
                  <a:schemeClr val="tx1"/>
                </a:solidFill>
                <a:latin typeface="+mn-lt"/>
              </a:rPr>
              <a:t>Every Community Effectively Using a World-Class Data System to Improve Student Outcomes</a:t>
            </a:r>
          </a:p>
          <a:p>
            <a:pPr>
              <a:spcAft>
                <a:spcPts val="600"/>
              </a:spcAft>
              <a:buClr>
                <a:srgbClr val="FF0000"/>
              </a:buClr>
              <a:buFont typeface="Wingdings" panose="05000000000000000000" pitchFamily="2" charset="2"/>
              <a:buChar char="ü"/>
            </a:pPr>
            <a:r>
              <a:rPr lang="en-US" altLang="en-US" sz="2800" dirty="0">
                <a:solidFill>
                  <a:schemeClr val="tx1"/>
                </a:solidFill>
                <a:latin typeface="+mn-lt"/>
              </a:rPr>
              <a:t>Every School and District is Rated “C” or Higher</a:t>
            </a:r>
          </a:p>
        </p:txBody>
      </p:sp>
      <p:sp>
        <p:nvSpPr>
          <p:cNvPr id="12291" name="Content Placeholder 5"/>
          <p:cNvSpPr>
            <a:spLocks noGrp="1"/>
          </p:cNvSpPr>
          <p:nvPr>
            <p:ph idx="13"/>
          </p:nvPr>
        </p:nvSpPr>
        <p:spPr bwMode="auto">
          <a:xfrm>
            <a:off x="3666931" y="135294"/>
            <a:ext cx="7877720" cy="893406"/>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r>
              <a:rPr lang="en-US" altLang="en-US" sz="2800" dirty="0">
                <a:latin typeface="+mj-lt"/>
              </a:rPr>
              <a:t>State Board of Education Goals</a:t>
            </a:r>
            <a:br>
              <a:rPr lang="en-US" altLang="en-US" sz="2800" dirty="0">
                <a:latin typeface="+mj-lt"/>
              </a:rPr>
            </a:br>
            <a:r>
              <a:rPr lang="en-US" altLang="en-US" sz="2800" dirty="0">
                <a:latin typeface="+mj-lt"/>
              </a:rPr>
              <a:t>5-Year Strategic Plan for 2016-2020 </a:t>
            </a:r>
          </a:p>
        </p:txBody>
      </p:sp>
      <p:sp>
        <p:nvSpPr>
          <p:cNvPr id="14" name="Date Placeholder 3"/>
          <p:cNvSpPr txBox="1">
            <a:spLocks/>
          </p:cNvSpPr>
          <p:nvPr/>
        </p:nvSpPr>
        <p:spPr>
          <a:xfrm>
            <a:off x="253999" y="6256338"/>
            <a:ext cx="3412932"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solidFill>
              <a:latin typeface="+mn-lt"/>
            </a:endParaRPr>
          </a:p>
        </p:txBody>
      </p:sp>
      <p:sp>
        <p:nvSpPr>
          <p:cNvPr id="17"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latin typeface="+mj-lt"/>
            </a:endParaRPr>
          </a:p>
        </p:txBody>
      </p:sp>
    </p:spTree>
    <p:extLst>
      <p:ext uri="{BB962C8B-B14F-4D97-AF65-F5344CB8AC3E}">
        <p14:creationId xmlns:p14="http://schemas.microsoft.com/office/powerpoint/2010/main" val="346519561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5"/>
          <p:cNvSpPr>
            <a:spLocks noGrp="1"/>
          </p:cNvSpPr>
          <p:nvPr>
            <p:ph idx="13"/>
          </p:nvPr>
        </p:nvSpPr>
        <p:spPr bwMode="auto">
          <a:xfrm>
            <a:off x="3853542" y="76200"/>
            <a:ext cx="7728857"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Autofit/>
          </a:bodyPr>
          <a:lstStyle/>
          <a:p>
            <a:pPr>
              <a:spcBef>
                <a:spcPts val="0"/>
              </a:spcBef>
            </a:pPr>
            <a:r>
              <a:rPr lang="en-US" altLang="en-US" sz="2800" dirty="0">
                <a:latin typeface="Georgia" panose="02040502050405020303" pitchFamily="18" charset="0"/>
              </a:rPr>
              <a:t>Office of Federal Programs’</a:t>
            </a:r>
          </a:p>
          <a:p>
            <a:pPr>
              <a:spcBef>
                <a:spcPts val="0"/>
              </a:spcBef>
            </a:pPr>
            <a:r>
              <a:rPr lang="en-US" altLang="en-US" sz="2800" dirty="0">
                <a:latin typeface="Georgia" panose="02040502050405020303" pitchFamily="18" charset="0"/>
              </a:rPr>
              <a:t>Vision, Mission, &amp; Goals</a:t>
            </a:r>
          </a:p>
        </p:txBody>
      </p:sp>
      <p:graphicFrame>
        <p:nvGraphicFramePr>
          <p:cNvPr id="5" name="Content Placeholder 3"/>
          <p:cNvGraphicFramePr>
            <a:graphicFrameLocks/>
          </p:cNvGraphicFramePr>
          <p:nvPr>
            <p:extLst>
              <p:ext uri="{D42A27DB-BD31-4B8C-83A1-F6EECF244321}">
                <p14:modId xmlns:p14="http://schemas.microsoft.com/office/powerpoint/2010/main" val="2236707890"/>
              </p:ext>
            </p:extLst>
          </p:nvPr>
        </p:nvGraphicFramePr>
        <p:xfrm>
          <a:off x="1890945" y="1551308"/>
          <a:ext cx="8319855" cy="4260212"/>
        </p:xfrm>
        <a:graphic>
          <a:graphicData uri="http://schemas.openxmlformats.org/drawingml/2006/table">
            <a:tbl>
              <a:tblPr firstRow="1" bandRow="1">
                <a:tableStyleId>{073A0DAA-6AF3-43AB-8588-CEC1D06C72B9}</a:tableStyleId>
              </a:tblPr>
              <a:tblGrid>
                <a:gridCol w="2773285">
                  <a:extLst>
                    <a:ext uri="{9D8B030D-6E8A-4147-A177-3AD203B41FA5}">
                      <a16:colId xmlns:a16="http://schemas.microsoft.com/office/drawing/2014/main" val="20000"/>
                    </a:ext>
                  </a:extLst>
                </a:gridCol>
                <a:gridCol w="2773285">
                  <a:extLst>
                    <a:ext uri="{9D8B030D-6E8A-4147-A177-3AD203B41FA5}">
                      <a16:colId xmlns:a16="http://schemas.microsoft.com/office/drawing/2014/main" val="20001"/>
                    </a:ext>
                  </a:extLst>
                </a:gridCol>
                <a:gridCol w="2773285">
                  <a:extLst>
                    <a:ext uri="{9D8B030D-6E8A-4147-A177-3AD203B41FA5}">
                      <a16:colId xmlns:a16="http://schemas.microsoft.com/office/drawing/2014/main" val="20002"/>
                    </a:ext>
                  </a:extLst>
                </a:gridCol>
              </a:tblGrid>
              <a:tr h="1480025">
                <a:tc gridSpan="3">
                  <a:txBody>
                    <a:bodyPr/>
                    <a:lstStyle/>
                    <a:p>
                      <a:pPr algn="ctr"/>
                      <a:r>
                        <a:rPr lang="en-US" sz="1800" kern="1200" dirty="0"/>
                        <a:t>Vision </a:t>
                      </a:r>
                    </a:p>
                    <a:p>
                      <a:r>
                        <a:rPr lang="en-US" sz="1800" kern="1200" dirty="0"/>
                        <a:t>The vision of Mississippi State Board of Education is to create a world-class educational system that gives students the knowledge and skills to be successful in college and the workforce, and to flourish as parents and citizens.</a:t>
                      </a:r>
                      <a:endParaRPr lang="en-US" b="0" dirty="0">
                        <a:solidFill>
                          <a:schemeClr val="tx1"/>
                        </a:solidFill>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1202521">
                <a:tc gridSpan="3">
                  <a:txBody>
                    <a:bodyPr/>
                    <a:lstStyle/>
                    <a:p>
                      <a:pPr algn="ctr"/>
                      <a:r>
                        <a:rPr lang="en-US" dirty="0"/>
                        <a:t>Mission </a:t>
                      </a:r>
                    </a:p>
                    <a:p>
                      <a:r>
                        <a:rPr lang="en-US" sz="1800" kern="1200" dirty="0"/>
                        <a:t>In support of this vision, the mission of the Office of Federal Programs (OFP) is to provide leadership in the effective use of federal funds so that all students are prepared to compete in the global community. </a:t>
                      </a:r>
                      <a:endParaRPr lang="en-US" b="1" dirty="0">
                        <a:solidFill>
                          <a:schemeClr val="tx1"/>
                        </a:solidFill>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1"/>
                  </a:ext>
                </a:extLst>
              </a:tr>
              <a:tr h="375145">
                <a:tc>
                  <a:txBody>
                    <a:bodyPr/>
                    <a:lstStyle/>
                    <a:p>
                      <a:pPr algn="ctr"/>
                      <a:r>
                        <a:rPr lang="en-US" dirty="0"/>
                        <a:t>Goal 1</a:t>
                      </a:r>
                      <a:endParaRPr lang="en-US" b="1" dirty="0"/>
                    </a:p>
                  </a:txBody>
                  <a:tcPr/>
                </a:tc>
                <a:tc>
                  <a:txBody>
                    <a:bodyPr/>
                    <a:lstStyle/>
                    <a:p>
                      <a:pPr algn="ctr"/>
                      <a:r>
                        <a:rPr lang="en-US" dirty="0"/>
                        <a:t>Goal 2</a:t>
                      </a:r>
                      <a:endParaRPr lang="en-US" b="1" dirty="0">
                        <a:solidFill>
                          <a:schemeClr val="tx1"/>
                        </a:solidFill>
                      </a:endParaRPr>
                    </a:p>
                  </a:txBody>
                  <a:tcPr/>
                </a:tc>
                <a:tc>
                  <a:txBody>
                    <a:bodyPr/>
                    <a:lstStyle/>
                    <a:p>
                      <a:pPr algn="ctr"/>
                      <a:r>
                        <a:rPr lang="en-US" dirty="0"/>
                        <a:t>Goal</a:t>
                      </a:r>
                      <a:r>
                        <a:rPr lang="en-US" baseline="0" dirty="0"/>
                        <a:t> 3</a:t>
                      </a:r>
                      <a:endParaRPr lang="en-US" b="1" dirty="0">
                        <a:solidFill>
                          <a:schemeClr val="tx1"/>
                        </a:solidFill>
                      </a:endParaRPr>
                    </a:p>
                  </a:txBody>
                  <a:tcPr/>
                </a:tc>
                <a:extLst>
                  <a:ext uri="{0D108BD9-81ED-4DB2-BD59-A6C34878D82A}">
                    <a16:rowId xmlns:a16="http://schemas.microsoft.com/office/drawing/2014/main" val="10002"/>
                  </a:ext>
                </a:extLst>
              </a:tr>
              <a:tr h="120252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t>To collaborate across the agency in support of state initiatives</a:t>
                      </a:r>
                    </a:p>
                    <a:p>
                      <a:endParaRPr lang="en-US" dirty="0"/>
                    </a:p>
                  </a:txBody>
                  <a:tcPr/>
                </a:tc>
                <a:tc>
                  <a:txBody>
                    <a:bodyPr/>
                    <a:lstStyle/>
                    <a:p>
                      <a:r>
                        <a:rPr lang="en-US" sz="1800" kern="1200" dirty="0"/>
                        <a:t>To support district planning and implementation</a:t>
                      </a:r>
                      <a:endParaRPr lang="en-US"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kern="1200" dirty="0"/>
                        <a:t>To evaluate and monitor performance</a:t>
                      </a:r>
                    </a:p>
                    <a:p>
                      <a:endParaRPr lang="en-US" dirty="0">
                        <a:solidFill>
                          <a:schemeClr val="tx1"/>
                        </a:solidFill>
                      </a:endParaRPr>
                    </a:p>
                  </a:txBody>
                  <a:tcPr/>
                </a:tc>
                <a:extLst>
                  <a:ext uri="{0D108BD9-81ED-4DB2-BD59-A6C34878D82A}">
                    <a16:rowId xmlns:a16="http://schemas.microsoft.com/office/drawing/2014/main" val="10003"/>
                  </a:ext>
                </a:extLst>
              </a:tr>
            </a:tbl>
          </a:graphicData>
        </a:graphic>
      </p:graphicFrame>
      <p:sp>
        <p:nvSpPr>
          <p:cNvPr id="11" name="Date Placeholder 3"/>
          <p:cNvSpPr txBox="1">
            <a:spLocks/>
          </p:cNvSpPr>
          <p:nvPr/>
        </p:nvSpPr>
        <p:spPr>
          <a:xfrm>
            <a:off x="253999" y="6266569"/>
            <a:ext cx="3599544"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solidFill>
              <a:latin typeface="+mn-lt"/>
            </a:endParaRPr>
          </a:p>
        </p:txBody>
      </p:sp>
      <p:sp>
        <p:nvSpPr>
          <p:cNvPr id="14"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latin typeface="+mj-lt"/>
            </a:endParaRPr>
          </a:p>
        </p:txBody>
      </p:sp>
    </p:spTree>
    <p:extLst>
      <p:ext uri="{BB962C8B-B14F-4D97-AF65-F5344CB8AC3E}">
        <p14:creationId xmlns:p14="http://schemas.microsoft.com/office/powerpoint/2010/main" val="149613084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dirty="0">
                <a:solidFill>
                  <a:schemeClr val="tx1"/>
                </a:solidFill>
              </a:rPr>
              <a:t>The purpose of this session is to provide participants with updates regarding the monitoring procedures as they relate to the Every Student Succeeds Act (ESSA).</a:t>
            </a:r>
          </a:p>
          <a:p>
            <a:pPr marL="0" indent="0">
              <a:buNone/>
            </a:pPr>
            <a:r>
              <a:rPr lang="en-US" sz="2400" b="1" dirty="0">
                <a:solidFill>
                  <a:schemeClr val="tx1"/>
                </a:solidFill>
              </a:rPr>
              <a:t>Expected Outcomes:</a:t>
            </a:r>
          </a:p>
          <a:p>
            <a:pPr lvl="1"/>
            <a:r>
              <a:rPr lang="en-US" sz="2400" dirty="0">
                <a:solidFill>
                  <a:schemeClr val="tx1"/>
                </a:solidFill>
              </a:rPr>
              <a:t>Review elements of monitoring instrument</a:t>
            </a:r>
          </a:p>
          <a:p>
            <a:pPr lvl="1"/>
            <a:r>
              <a:rPr lang="en-US" sz="2400" dirty="0">
                <a:solidFill>
                  <a:schemeClr val="tx1"/>
                </a:solidFill>
              </a:rPr>
              <a:t>A clearer understanding of the role of the risk assessment in the development of the monitoring cycle</a:t>
            </a:r>
          </a:p>
          <a:p>
            <a:pPr lvl="1"/>
            <a:r>
              <a:rPr lang="en-US" sz="2400" dirty="0">
                <a:solidFill>
                  <a:schemeClr val="tx1"/>
                </a:solidFill>
              </a:rPr>
              <a:t>Deeper and more concrete understanding of why the instrument must be linked to the data elements in MCAPS </a:t>
            </a:r>
          </a:p>
        </p:txBody>
      </p:sp>
      <p:sp>
        <p:nvSpPr>
          <p:cNvPr id="3" name="Title 2"/>
          <p:cNvSpPr>
            <a:spLocks noGrp="1"/>
          </p:cNvSpPr>
          <p:nvPr>
            <p:ph type="title"/>
          </p:nvPr>
        </p:nvSpPr>
        <p:spPr>
          <a:xfrm>
            <a:off x="3657600" y="0"/>
            <a:ext cx="7924800" cy="1146175"/>
          </a:xfrm>
        </p:spPr>
        <p:txBody>
          <a:bodyPr>
            <a:normAutofit/>
          </a:bodyPr>
          <a:lstStyle/>
          <a:p>
            <a:pPr algn="l"/>
            <a:r>
              <a:rPr lang="en-US" sz="2800" b="1" dirty="0">
                <a:solidFill>
                  <a:schemeClr val="tx1"/>
                </a:solidFill>
              </a:rPr>
              <a:t>Session Overview </a:t>
            </a:r>
          </a:p>
        </p:txBody>
      </p:sp>
      <p:sp>
        <p:nvSpPr>
          <p:cNvPr id="6" name="Rectangle 5"/>
          <p:cNvSpPr>
            <a:spLocks noChangeArrowheads="1"/>
          </p:cNvSpPr>
          <p:nvPr/>
        </p:nvSpPr>
        <p:spPr bwMode="auto">
          <a:xfrm flipV="1">
            <a:off x="609600" y="1467167"/>
            <a:ext cx="11065565" cy="45719"/>
          </a:xfrm>
          <a:prstGeom prst="rect">
            <a:avLst/>
          </a:prstGeom>
          <a:gradFill rotWithShape="0">
            <a:gsLst>
              <a:gs pos="0">
                <a:srgbClr val="4F81BD"/>
              </a:gs>
              <a:gs pos="100000">
                <a:srgbClr val="2C4C74"/>
              </a:gs>
            </a:gsLst>
            <a:path path="shape">
              <a:fillToRect l="50000" t="50000" r="50000" b="50000"/>
            </a:path>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solidFill>
                <a:prstClr val="black"/>
              </a:solidFill>
            </a:endParaRPr>
          </a:p>
        </p:txBody>
      </p:sp>
      <p:sp>
        <p:nvSpPr>
          <p:cNvPr id="12" name="Date Placeholder 3"/>
          <p:cNvSpPr txBox="1">
            <a:spLocks/>
          </p:cNvSpPr>
          <p:nvPr/>
        </p:nvSpPr>
        <p:spPr>
          <a:xfrm>
            <a:off x="253999" y="6266569"/>
            <a:ext cx="3403601"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solidFill>
              <a:latin typeface="+mn-lt"/>
            </a:endParaRPr>
          </a:p>
        </p:txBody>
      </p:sp>
      <p:sp>
        <p:nvSpPr>
          <p:cNvPr id="15"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latin typeface="+mj-lt"/>
            </a:endParaRPr>
          </a:p>
        </p:txBody>
      </p:sp>
    </p:spTree>
    <p:extLst>
      <p:ext uri="{BB962C8B-B14F-4D97-AF65-F5344CB8AC3E}">
        <p14:creationId xmlns:p14="http://schemas.microsoft.com/office/powerpoint/2010/main" val="1106346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430305" y="1676400"/>
            <a:ext cx="11161059" cy="4419600"/>
          </a:xfrm>
        </p:spPr>
        <p:txBody>
          <a:bodyPr/>
          <a:lstStyle/>
          <a:p>
            <a:pPr marL="457200" indent="-457200">
              <a:buSzPct val="100000"/>
              <a:buNone/>
              <a:defRPr/>
            </a:pPr>
            <a:r>
              <a:rPr lang="en-US" sz="2800" dirty="0">
                <a:solidFill>
                  <a:schemeClr val="tx1"/>
                </a:solidFill>
              </a:rPr>
              <a:t>		</a:t>
            </a:r>
            <a:r>
              <a:rPr lang="en-US" sz="2800" b="1" dirty="0">
                <a:solidFill>
                  <a:schemeClr val="tx1"/>
                </a:solidFill>
              </a:rPr>
              <a:t>Monitoring and reporting </a:t>
            </a:r>
            <a:r>
              <a:rPr lang="en-US" sz="2800" b="1" dirty="0"/>
              <a:t>program performance</a:t>
            </a:r>
          </a:p>
          <a:p>
            <a:pPr marL="0" indent="0">
              <a:buSzPct val="100000"/>
              <a:buNone/>
              <a:defRPr/>
            </a:pPr>
            <a:r>
              <a:rPr lang="en-US" sz="2800" dirty="0">
                <a:solidFill>
                  <a:schemeClr val="tx1"/>
                </a:solidFill>
              </a:rPr>
              <a:t>The </a:t>
            </a:r>
            <a:r>
              <a:rPr lang="en-US" sz="2800" dirty="0"/>
              <a:t>non-Federal entity is responsible for oversight of the operations of the Federal award supported activities. The non-Federal entity must monitor its activities under Federal awards to assure compliance with applicable Federal requirements and performance expectations are being achieved. Monitoring by the non-Federal entity must cover each program, function, or activity </a:t>
            </a:r>
            <a:r>
              <a:rPr lang="en-US" sz="2800" dirty="0">
                <a:solidFill>
                  <a:schemeClr val="tx1"/>
                </a:solidFill>
              </a:rPr>
              <a:t>… </a:t>
            </a:r>
            <a:r>
              <a:rPr lang="en-US" sz="2800" i="1" dirty="0">
                <a:solidFill>
                  <a:schemeClr val="tx1"/>
                </a:solidFill>
              </a:rPr>
              <a:t>Section 200.328 Uniform Guidance</a:t>
            </a:r>
          </a:p>
          <a:p>
            <a:pPr marL="457200" indent="-457200">
              <a:buSzPct val="100000"/>
              <a:buFont typeface="+mj-lt"/>
              <a:buAutoNum type="arabicPeriod" startAt="3"/>
              <a:defRPr/>
            </a:pPr>
            <a:endParaRPr lang="en-US" sz="2800" dirty="0">
              <a:solidFill>
                <a:schemeClr val="tx1"/>
              </a:solidFill>
            </a:endParaRPr>
          </a:p>
          <a:p>
            <a:pPr eaLnBrk="1" hangingPunct="1">
              <a:buFont typeface="Wingdings" pitchFamily="2" charset="2"/>
              <a:buNone/>
              <a:defRPr/>
            </a:pPr>
            <a:endParaRPr lang="en-US" sz="3600" dirty="0">
              <a:solidFill>
                <a:schemeClr val="tx1"/>
              </a:solidFill>
              <a:latin typeface="Georgia" panose="02040502050405020303" pitchFamily="18" charset="0"/>
            </a:endParaRPr>
          </a:p>
        </p:txBody>
      </p:sp>
      <p:sp>
        <p:nvSpPr>
          <p:cNvPr id="29698" name="Rectangle 2"/>
          <p:cNvSpPr>
            <a:spLocks noGrp="1" noChangeArrowheads="1"/>
          </p:cNvSpPr>
          <p:nvPr>
            <p:ph type="title"/>
          </p:nvPr>
        </p:nvSpPr>
        <p:spPr/>
        <p:txBody>
          <a:bodyPr>
            <a:normAutofit/>
          </a:bodyPr>
          <a:lstStyle/>
          <a:p>
            <a:pPr algn="l">
              <a:defRPr/>
            </a:pPr>
            <a:r>
              <a:rPr lang="en-US" b="1" dirty="0">
                <a:solidFill>
                  <a:schemeClr val="tx1"/>
                </a:solidFill>
                <a:latin typeface="Georgia" panose="02040502050405020303" pitchFamily="18" charset="0"/>
              </a:rPr>
              <a:t>…according to the law</a:t>
            </a:r>
          </a:p>
        </p:txBody>
      </p:sp>
      <p:sp>
        <p:nvSpPr>
          <p:cNvPr id="5" name="Rectangle 4"/>
          <p:cNvSpPr>
            <a:spLocks noChangeArrowheads="1"/>
          </p:cNvSpPr>
          <p:nvPr/>
        </p:nvSpPr>
        <p:spPr bwMode="auto">
          <a:xfrm>
            <a:off x="2047875" y="1371602"/>
            <a:ext cx="8077200" cy="46037"/>
          </a:xfrm>
          <a:prstGeom prst="rect">
            <a:avLst/>
          </a:prstGeom>
          <a:gradFill rotWithShape="0">
            <a:gsLst>
              <a:gs pos="0">
                <a:srgbClr val="4F81BD"/>
              </a:gs>
              <a:gs pos="100000">
                <a:srgbClr val="2C4C74"/>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kern="0" dirty="0">
              <a:solidFill>
                <a:prstClr val="black"/>
              </a:solidFill>
            </a:endParaRPr>
          </a:p>
        </p:txBody>
      </p:sp>
      <p:sp>
        <p:nvSpPr>
          <p:cNvPr id="12" name="Date Placeholder 3"/>
          <p:cNvSpPr txBox="1">
            <a:spLocks/>
          </p:cNvSpPr>
          <p:nvPr/>
        </p:nvSpPr>
        <p:spPr>
          <a:xfrm>
            <a:off x="253999" y="6266569"/>
            <a:ext cx="3478246" cy="501650"/>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1200" b="1" kern="1200" smtClean="0">
                <a:solidFill>
                  <a:srgbClr val="2232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defRPr/>
            </a:pPr>
            <a:endParaRPr lang="en-US" altLang="en-US" dirty="0">
              <a:solidFill>
                <a:schemeClr val="tx1"/>
              </a:solidFill>
              <a:latin typeface="+mn-lt"/>
            </a:endParaRPr>
          </a:p>
        </p:txBody>
      </p:sp>
      <p:sp>
        <p:nvSpPr>
          <p:cNvPr id="15" name="Footer Placeholder 7"/>
          <p:cNvSpPr txBox="1">
            <a:spLocks/>
          </p:cNvSpPr>
          <p:nvPr/>
        </p:nvSpPr>
        <p:spPr>
          <a:xfrm>
            <a:off x="4156074" y="6334831"/>
            <a:ext cx="386080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latin typeface="+mj-lt"/>
            </a:endParaRPr>
          </a:p>
        </p:txBody>
      </p:sp>
    </p:spTree>
    <p:extLst>
      <p:ext uri="{BB962C8B-B14F-4D97-AF65-F5344CB8AC3E}">
        <p14:creationId xmlns:p14="http://schemas.microsoft.com/office/powerpoint/2010/main" val="399161749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latin typeface="Georgia" panose="02040502050405020303" pitchFamily="18" charset="0"/>
              </a:rPr>
              <a:t>Beginning with the 2017-2018 school year, a new consolidated federal programs monitoring instrument will be implemented.</a:t>
            </a:r>
          </a:p>
          <a:p>
            <a:r>
              <a:rPr lang="en-US" dirty="0">
                <a:latin typeface="Georgia" panose="02040502050405020303" pitchFamily="18" charset="0"/>
              </a:rPr>
              <a:t>A new LEA listing indicating Cycle assignments will be released mid July 2017</a:t>
            </a:r>
          </a:p>
          <a:p>
            <a:r>
              <a:rPr lang="en-US" dirty="0">
                <a:latin typeface="Georgia" panose="02040502050405020303" pitchFamily="18" charset="0"/>
              </a:rPr>
              <a:t>Training for the new monitoring instrument is forthcoming</a:t>
            </a:r>
          </a:p>
          <a:p>
            <a:endParaRPr lang="en-US" dirty="0"/>
          </a:p>
        </p:txBody>
      </p:sp>
      <p:sp>
        <p:nvSpPr>
          <p:cNvPr id="3" name="Content Placeholder 2"/>
          <p:cNvSpPr>
            <a:spLocks noGrp="1"/>
          </p:cNvSpPr>
          <p:nvPr>
            <p:ph idx="13"/>
          </p:nvPr>
        </p:nvSpPr>
        <p:spPr>
          <a:xfrm>
            <a:off x="3555999" y="51816"/>
            <a:ext cx="8421512" cy="1066800"/>
          </a:xfrm>
        </p:spPr>
        <p:txBody>
          <a:bodyPr/>
          <a:lstStyle/>
          <a:p>
            <a:r>
              <a:rPr lang="en-US" dirty="0">
                <a:latin typeface="Georgia" panose="02040502050405020303" pitchFamily="18" charset="0"/>
              </a:rPr>
              <a:t>Upcoming Monitoring and Compliance Information</a:t>
            </a:r>
          </a:p>
        </p:txBody>
      </p:sp>
    </p:spTree>
    <p:extLst>
      <p:ext uri="{BB962C8B-B14F-4D97-AF65-F5344CB8AC3E}">
        <p14:creationId xmlns:p14="http://schemas.microsoft.com/office/powerpoint/2010/main" val="120430131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latin typeface="Georgia" panose="02040502050405020303" pitchFamily="18" charset="0"/>
              </a:rPr>
              <a:t>Occurs within a three-year cycle:</a:t>
            </a:r>
          </a:p>
          <a:p>
            <a:r>
              <a:rPr lang="en-US" dirty="0">
                <a:latin typeface="Georgia" panose="02040502050405020303" pitchFamily="18" charset="0"/>
              </a:rPr>
              <a:t>Self Assessment </a:t>
            </a:r>
            <a:r>
              <a:rPr lang="en-US" i="1" dirty="0">
                <a:latin typeface="Georgia" panose="02040502050405020303" pitchFamily="18" charset="0"/>
              </a:rPr>
              <a:t>Cycle I</a:t>
            </a:r>
          </a:p>
          <a:p>
            <a:r>
              <a:rPr lang="en-US" dirty="0">
                <a:latin typeface="Georgia" panose="02040502050405020303" pitchFamily="18" charset="0"/>
              </a:rPr>
              <a:t>Desktop Audit </a:t>
            </a:r>
            <a:r>
              <a:rPr lang="en-US" i="1" dirty="0">
                <a:latin typeface="Georgia" panose="02040502050405020303" pitchFamily="18" charset="0"/>
              </a:rPr>
              <a:t>Cycle II</a:t>
            </a:r>
          </a:p>
          <a:p>
            <a:r>
              <a:rPr lang="en-US" dirty="0">
                <a:latin typeface="Georgia" panose="02040502050405020303" pitchFamily="18" charset="0"/>
              </a:rPr>
              <a:t>Virtual Review with On-site Monitoring </a:t>
            </a:r>
            <a:r>
              <a:rPr lang="en-US" i="1" dirty="0">
                <a:latin typeface="Georgia" panose="02040502050405020303" pitchFamily="18" charset="0"/>
              </a:rPr>
              <a:t>Cycle III</a:t>
            </a:r>
          </a:p>
        </p:txBody>
      </p:sp>
      <p:sp>
        <p:nvSpPr>
          <p:cNvPr id="3" name="Content Placeholder 2"/>
          <p:cNvSpPr>
            <a:spLocks noGrp="1"/>
          </p:cNvSpPr>
          <p:nvPr>
            <p:ph idx="13"/>
          </p:nvPr>
        </p:nvSpPr>
        <p:spPr>
          <a:xfrm>
            <a:off x="3556000" y="51816"/>
            <a:ext cx="7055556" cy="1066800"/>
          </a:xfrm>
        </p:spPr>
        <p:txBody>
          <a:bodyPr/>
          <a:lstStyle/>
          <a:p>
            <a:r>
              <a:rPr lang="en-US" dirty="0">
                <a:latin typeface="Georgia" panose="02040502050405020303" pitchFamily="18" charset="0"/>
              </a:rPr>
              <a:t>New Monitoring Procedures/Protocols </a:t>
            </a:r>
            <a:r>
              <a:rPr lang="en-US" i="1" dirty="0">
                <a:latin typeface="Georgia" panose="02040502050405020303" pitchFamily="18" charset="0"/>
              </a:rPr>
              <a:t>ESSA</a:t>
            </a:r>
          </a:p>
        </p:txBody>
      </p:sp>
    </p:spTree>
    <p:extLst>
      <p:ext uri="{BB962C8B-B14F-4D97-AF65-F5344CB8AC3E}">
        <p14:creationId xmlns:p14="http://schemas.microsoft.com/office/powerpoint/2010/main" val="303402107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CI April 2012">
  <a:themeElements>
    <a:clrScheme name="Custom 1">
      <a:dk1>
        <a:srgbClr val="1F497D"/>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MDE PowerPoi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DE PowerPoi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MDE PowerPoi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I April 2012">
  <a:themeElements>
    <a:clrScheme name="Custom 1">
      <a:dk1>
        <a:srgbClr val="1F497D"/>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Program Planning and School Effectiviness</Template>
  <TotalTime>3785</TotalTime>
  <Words>2594</Words>
  <Application>Microsoft Office PowerPoint</Application>
  <PresentationFormat>Widescreen</PresentationFormat>
  <Paragraphs>380</Paragraphs>
  <Slides>35</Slides>
  <Notes>35</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35</vt:i4>
      </vt:variant>
    </vt:vector>
  </HeadingPairs>
  <TitlesOfParts>
    <vt:vector size="45" baseType="lpstr">
      <vt:lpstr>MS PGothic</vt:lpstr>
      <vt:lpstr>Arial</vt:lpstr>
      <vt:lpstr>Calibri</vt:lpstr>
      <vt:lpstr>Georgia</vt:lpstr>
      <vt:lpstr>Wingdings</vt:lpstr>
      <vt:lpstr>CI April 2012</vt:lpstr>
      <vt:lpstr>2_MDE PowerPoint Master</vt:lpstr>
      <vt:lpstr>MDE PowerPoint Master</vt:lpstr>
      <vt:lpstr>3_MDE PowerPoint Master</vt:lpstr>
      <vt:lpstr>1_CI April 2012</vt:lpstr>
      <vt:lpstr>Monitoring and Compliance </vt:lpstr>
      <vt:lpstr>Text to E-mail </vt:lpstr>
      <vt:lpstr>PowerPoint Presentation</vt:lpstr>
      <vt:lpstr>PowerPoint Presentation</vt:lpstr>
      <vt:lpstr>PowerPoint Presentation</vt:lpstr>
      <vt:lpstr>Session Overview </vt:lpstr>
      <vt:lpstr>…according to the law</vt:lpstr>
      <vt:lpstr>PowerPoint Presentation</vt:lpstr>
      <vt:lpstr>PowerPoint Presentation</vt:lpstr>
      <vt:lpstr>PowerPoint Presentation</vt:lpstr>
      <vt:lpstr>PowerPoint Presentation</vt:lpstr>
      <vt:lpstr>Accounting Systems and Fiscal Controls</vt:lpstr>
      <vt:lpstr>Allocations</vt:lpstr>
      <vt:lpstr>Audit Requirements</vt:lpstr>
      <vt:lpstr>Budgeting and Activities</vt:lpstr>
      <vt:lpstr>Comparability</vt:lpstr>
      <vt:lpstr>Data Quality, Records, &amp;  Information Management</vt:lpstr>
      <vt:lpstr>Equitable Services</vt:lpstr>
      <vt:lpstr>Equipment</vt:lpstr>
      <vt:lpstr>Indirect Cost</vt:lpstr>
      <vt:lpstr>Internal Controls</vt:lpstr>
      <vt:lpstr>Maintenance of Effort</vt:lpstr>
      <vt:lpstr>Period of Availability &amp; Carryover</vt:lpstr>
      <vt:lpstr>Personnel</vt:lpstr>
      <vt:lpstr>Procurement</vt:lpstr>
      <vt:lpstr>General Fiscal Requirements</vt:lpstr>
      <vt:lpstr>Supplement Not Supplant</vt:lpstr>
      <vt:lpstr>Use of Funds</vt:lpstr>
      <vt:lpstr>Title I, Part A</vt:lpstr>
      <vt:lpstr>Title II, Part A</vt:lpstr>
      <vt:lpstr>Title III, Part A</vt:lpstr>
      <vt:lpstr>ESSA Transferability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Brendsha A. Roby</dc:creator>
  <cp:lastModifiedBy>Farrah Nicholson</cp:lastModifiedBy>
  <cp:revision>189</cp:revision>
  <cp:lastPrinted>2017-06-27T17:40:31Z</cp:lastPrinted>
  <dcterms:created xsi:type="dcterms:W3CDTF">2016-01-06T15:54:31Z</dcterms:created>
  <dcterms:modified xsi:type="dcterms:W3CDTF">2017-06-27T21:57:46Z</dcterms:modified>
</cp:coreProperties>
</file>